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0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0BD07-E5B0-4772-83E0-17BD912385D3}" type="datetimeFigureOut">
              <a:rPr lang="en-US" smtClean="0"/>
              <a:pPr/>
              <a:t>9/28/2017</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9A93EA8B-58FD-4DC1-9654-ABDC0AB4A567}"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787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BD07-E5B0-4772-83E0-17BD912385D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3EA8B-58FD-4DC1-9654-ABDC0AB4A567}" type="slidenum">
              <a:rPr lang="en-US" smtClean="0"/>
              <a:pPr/>
              <a:t>‹#›</a:t>
            </a:fld>
            <a:endParaRPr lang="en-US"/>
          </a:p>
        </p:txBody>
      </p:sp>
    </p:spTree>
    <p:extLst>
      <p:ext uri="{BB962C8B-B14F-4D97-AF65-F5344CB8AC3E}">
        <p14:creationId xmlns:p14="http://schemas.microsoft.com/office/powerpoint/2010/main" val="144657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BD07-E5B0-4772-83E0-17BD912385D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3EA8B-58FD-4DC1-9654-ABDC0AB4A567}"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472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BD07-E5B0-4772-83E0-17BD912385D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3EA8B-58FD-4DC1-9654-ABDC0AB4A567}"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348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00BD07-E5B0-4772-83E0-17BD912385D3}" type="datetimeFigureOut">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3EA8B-58FD-4DC1-9654-ABDC0AB4A567}"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405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0BD07-E5B0-4772-83E0-17BD912385D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3EA8B-58FD-4DC1-9654-ABDC0AB4A567}"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961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0BD07-E5B0-4772-83E0-17BD912385D3}" type="datetimeFigureOut">
              <a:rPr lang="en-US" smtClean="0"/>
              <a:pPr/>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3EA8B-58FD-4DC1-9654-ABDC0AB4A567}" type="slidenum">
              <a:rPr lang="en-US" smtClean="0"/>
              <a:pPr/>
              <a:t>‹#›</a:t>
            </a:fld>
            <a:endParaRPr lang="en-US"/>
          </a:p>
        </p:txBody>
      </p:sp>
    </p:spTree>
    <p:extLst>
      <p:ext uri="{BB962C8B-B14F-4D97-AF65-F5344CB8AC3E}">
        <p14:creationId xmlns:p14="http://schemas.microsoft.com/office/powerpoint/2010/main" val="686317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0BD07-E5B0-4772-83E0-17BD912385D3}" type="datetimeFigureOut">
              <a:rPr lang="en-US" smtClean="0"/>
              <a:pPr/>
              <a:t>9/28/2017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3EA8B-58FD-4DC1-9654-ABDC0AB4A567}" type="slidenum">
              <a:rPr lang="en-US" smtClean="0"/>
              <a:pPr/>
              <a:t>‹#›</a:t>
            </a:fld>
            <a:endParaRPr lang="en-US"/>
          </a:p>
        </p:txBody>
      </p:sp>
    </p:spTree>
    <p:extLst>
      <p:ext uri="{BB962C8B-B14F-4D97-AF65-F5344CB8AC3E}">
        <p14:creationId xmlns:p14="http://schemas.microsoft.com/office/powerpoint/2010/main" val="159202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0BD07-E5B0-4772-83E0-17BD912385D3}" type="datetimeFigureOut">
              <a:rPr lang="en-US" smtClean="0"/>
              <a:pPr/>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3EA8B-58FD-4DC1-9654-ABDC0AB4A567}" type="slidenum">
              <a:rPr lang="en-US" smtClean="0"/>
              <a:pPr/>
              <a:t>‹#›</a:t>
            </a:fld>
            <a:endParaRPr lang="en-US"/>
          </a:p>
        </p:txBody>
      </p:sp>
    </p:spTree>
    <p:extLst>
      <p:ext uri="{BB962C8B-B14F-4D97-AF65-F5344CB8AC3E}">
        <p14:creationId xmlns:p14="http://schemas.microsoft.com/office/powerpoint/2010/main" val="420018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B00BD07-E5B0-4772-83E0-17BD912385D3}" type="datetimeFigureOut">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3EA8B-58FD-4DC1-9654-ABDC0AB4A567}"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005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B00BD07-E5B0-4772-83E0-17BD912385D3}" type="datetimeFigureOut">
              <a:rPr lang="en-US" smtClean="0"/>
              <a:pPr/>
              <a:t>9/28/2017</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9A93EA8B-58FD-4DC1-9654-ABDC0AB4A567}"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995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00BD07-E5B0-4772-83E0-17BD912385D3}" type="datetimeFigureOut">
              <a:rPr lang="en-US" smtClean="0"/>
              <a:pPr/>
              <a:t>9/28/2017</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9A93EA8B-58FD-4DC1-9654-ABDC0AB4A567}" type="slidenum">
              <a:rPr lang="en-US" smtClean="0"/>
              <a:pPr/>
              <a:t>‹#›</a:t>
            </a:fld>
            <a:endParaRPr lang="en-US"/>
          </a:p>
        </p:txBody>
      </p:sp>
    </p:spTree>
    <p:extLst>
      <p:ext uri="{BB962C8B-B14F-4D97-AF65-F5344CB8AC3E}">
        <p14:creationId xmlns:p14="http://schemas.microsoft.com/office/powerpoint/2010/main" val="1799924061"/>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mn-lt"/>
              </a:rPr>
              <a:t>NAME: PRIYAL  ADROJA</a:t>
            </a:r>
          </a:p>
        </p:txBody>
      </p:sp>
      <p:sp>
        <p:nvSpPr>
          <p:cNvPr id="5" name="Content Placeholder 4"/>
          <p:cNvSpPr>
            <a:spLocks noGrp="1"/>
          </p:cNvSpPr>
          <p:nvPr>
            <p:ph idx="1"/>
          </p:nvPr>
        </p:nvSpPr>
        <p:spPr>
          <a:xfrm>
            <a:off x="914400" y="1371600"/>
            <a:ext cx="7772400" cy="4983960"/>
          </a:xfrm>
        </p:spPr>
        <p:txBody>
          <a:bodyPr>
            <a:normAutofit/>
          </a:bodyPr>
          <a:lstStyle/>
          <a:p>
            <a:pPr>
              <a:buNone/>
            </a:pPr>
            <a:r>
              <a:rPr lang="en-US" sz="2400" dirty="0"/>
              <a:t>DEPARTMENT:  INFORMATION &amp; TECHNOLOGY(IT-1)</a:t>
            </a:r>
          </a:p>
          <a:p>
            <a:pPr>
              <a:buNone/>
            </a:pPr>
            <a:endParaRPr lang="en-US" sz="2400" dirty="0"/>
          </a:p>
          <a:p>
            <a:pPr>
              <a:buNone/>
            </a:pPr>
            <a:r>
              <a:rPr lang="en-US" sz="2400"/>
              <a:t>ENROLL. </a:t>
            </a:r>
            <a:r>
              <a:rPr lang="en-US" sz="2400" dirty="0"/>
              <a:t>NO.:  160410116002</a:t>
            </a:r>
          </a:p>
          <a:p>
            <a:pPr>
              <a:buNone/>
            </a:pPr>
            <a:endParaRPr lang="en-US" sz="2400" dirty="0"/>
          </a:p>
          <a:p>
            <a:pPr>
              <a:buNone/>
            </a:pPr>
            <a:r>
              <a:rPr lang="en-US" sz="2400" dirty="0"/>
              <a:t>SUBJECT:  ENGINEERING ECONOMICS &amp;         		         MANAGEMENT</a:t>
            </a:r>
          </a:p>
          <a:p>
            <a:pPr>
              <a:buNone/>
            </a:pPr>
            <a:endParaRPr lang="en-US" sz="2400" dirty="0"/>
          </a:p>
          <a:p>
            <a:pPr>
              <a:buNone/>
            </a:pPr>
            <a:r>
              <a:rPr lang="en-US" sz="2400" dirty="0"/>
              <a:t>TOPIC:  THEORY OF DEMAND &amp; SUPPLY</a:t>
            </a:r>
          </a:p>
          <a:p>
            <a:pPr>
              <a:buNone/>
            </a:pPr>
            <a:endParaRPr lang="en-US" sz="2400" dirty="0"/>
          </a:p>
          <a:p>
            <a:pPr>
              <a:buNone/>
            </a:pPr>
            <a:endParaRPr lang="en-US" sz="2400" dirty="0"/>
          </a:p>
          <a:p>
            <a:pPr>
              <a:buNone/>
            </a:pPr>
            <a:endParaRPr lang="en-US" sz="2400" dirty="0"/>
          </a:p>
          <a:p>
            <a:pPr>
              <a:buNone/>
            </a:pP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b="1" dirty="0">
                <a:latin typeface="+mn-lt"/>
              </a:rPr>
              <a:t>THE SUPPLY CURVE</a:t>
            </a:r>
          </a:p>
        </p:txBody>
      </p:sp>
      <p:sp>
        <p:nvSpPr>
          <p:cNvPr id="3" name="Content Placeholder 2"/>
          <p:cNvSpPr>
            <a:spLocks noGrp="1"/>
          </p:cNvSpPr>
          <p:nvPr>
            <p:ph idx="1"/>
          </p:nvPr>
        </p:nvSpPr>
        <p:spPr>
          <a:xfrm>
            <a:off x="914400" y="1371600"/>
            <a:ext cx="7772400" cy="4983960"/>
          </a:xfrm>
        </p:spPr>
        <p:txBody>
          <a:bodyPr/>
          <a:lstStyle/>
          <a:p>
            <a:pPr>
              <a:buNone/>
            </a:pPr>
            <a:r>
              <a:rPr lang="en-US" dirty="0"/>
              <a:t>                    </a:t>
            </a:r>
          </a:p>
          <a:p>
            <a:pPr>
              <a:buNone/>
            </a:pPr>
            <a:r>
              <a:rPr lang="en-US" dirty="0"/>
              <a:t>		</a:t>
            </a:r>
            <a:r>
              <a:rPr lang="en-US" sz="2000" dirty="0"/>
              <a:t>	60</a:t>
            </a:r>
          </a:p>
          <a:p>
            <a:pPr>
              <a:buNone/>
            </a:pPr>
            <a:r>
              <a:rPr lang="en-US" sz="2000" dirty="0"/>
              <a:t>			50</a:t>
            </a:r>
          </a:p>
          <a:p>
            <a:pPr>
              <a:buNone/>
            </a:pPr>
            <a:r>
              <a:rPr lang="en-US" sz="2000" dirty="0"/>
              <a:t>			40</a:t>
            </a:r>
          </a:p>
          <a:p>
            <a:pPr>
              <a:buNone/>
            </a:pPr>
            <a:r>
              <a:rPr lang="en-US" sz="2000" dirty="0"/>
              <a:t>			30</a:t>
            </a:r>
          </a:p>
          <a:p>
            <a:pPr>
              <a:buNone/>
            </a:pPr>
            <a:r>
              <a:rPr lang="en-US" sz="2000" dirty="0"/>
              <a:t>			20</a:t>
            </a:r>
          </a:p>
          <a:p>
            <a:pPr>
              <a:buNone/>
            </a:pPr>
            <a:r>
              <a:rPr lang="en-US" sz="2000" dirty="0"/>
              <a:t>			10</a:t>
            </a:r>
          </a:p>
          <a:p>
            <a:pPr>
              <a:buNone/>
            </a:pPr>
            <a:endParaRPr lang="en-US" sz="2000" dirty="0"/>
          </a:p>
          <a:p>
            <a:pPr>
              <a:buNone/>
            </a:pPr>
            <a:r>
              <a:rPr lang="en-US" sz="2000" dirty="0"/>
              <a:t>			             10   20  30  40  50  60  70</a:t>
            </a:r>
          </a:p>
          <a:p>
            <a:pPr>
              <a:buNone/>
            </a:pPr>
            <a:endParaRPr lang="en-US" sz="2000" dirty="0"/>
          </a:p>
        </p:txBody>
      </p:sp>
      <p:sp>
        <p:nvSpPr>
          <p:cNvPr id="10" name="TextBox 9"/>
          <p:cNvSpPr txBox="1"/>
          <p:nvPr/>
        </p:nvSpPr>
        <p:spPr>
          <a:xfrm rot="16200000">
            <a:off x="2356366" y="2929391"/>
            <a:ext cx="990600" cy="369332"/>
          </a:xfrm>
          <a:prstGeom prst="rect">
            <a:avLst/>
          </a:prstGeom>
          <a:noFill/>
        </p:spPr>
        <p:txBody>
          <a:bodyPr wrap="square" rtlCol="0">
            <a:spAutoFit/>
          </a:bodyPr>
          <a:lstStyle/>
          <a:p>
            <a:r>
              <a:rPr lang="en-US" dirty="0"/>
              <a:t>Price p</a:t>
            </a:r>
          </a:p>
        </p:txBody>
      </p:sp>
      <p:cxnSp>
        <p:nvCxnSpPr>
          <p:cNvPr id="12" name="Straight Arrow Connector 11"/>
          <p:cNvCxnSpPr/>
          <p:nvPr/>
        </p:nvCxnSpPr>
        <p:spPr>
          <a:xfrm rot="5400000" flipH="1" flipV="1">
            <a:off x="1714500" y="3237706"/>
            <a:ext cx="3124994" cy="79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76600" y="4799012"/>
            <a:ext cx="3733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276600" y="2057400"/>
            <a:ext cx="2590800" cy="2286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43400" y="5066849"/>
            <a:ext cx="1219200" cy="369332"/>
          </a:xfrm>
          <a:prstGeom prst="rect">
            <a:avLst/>
          </a:prstGeom>
          <a:noFill/>
        </p:spPr>
        <p:txBody>
          <a:bodyPr wrap="square" rtlCol="0">
            <a:spAutoFit/>
          </a:bodyPr>
          <a:lstStyle/>
          <a:p>
            <a:r>
              <a:rPr lang="en-US" dirty="0"/>
              <a:t>Quantity q</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mn-lt"/>
              </a:rPr>
              <a:t>Difference  is  that…</a:t>
            </a:r>
          </a:p>
        </p:txBody>
      </p:sp>
      <p:sp>
        <p:nvSpPr>
          <p:cNvPr id="3" name="Content Placeholder 2"/>
          <p:cNvSpPr>
            <a:spLocks noGrp="1"/>
          </p:cNvSpPr>
          <p:nvPr>
            <p:ph idx="1"/>
          </p:nvPr>
        </p:nvSpPr>
        <p:spPr/>
        <p:txBody>
          <a:bodyPr/>
          <a:lstStyle/>
          <a:p>
            <a:r>
              <a:rPr lang="en-US" dirty="0"/>
              <a:t>The law of demand describes how price affects CONSUMERS…</a:t>
            </a:r>
          </a:p>
          <a:p>
            <a:endParaRPr lang="en-US" dirty="0"/>
          </a:p>
          <a:p>
            <a:r>
              <a:rPr lang="en-US" dirty="0"/>
              <a:t>And the law of supply describes how price affects PRODUCERS…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mn-lt"/>
              </a:rPr>
              <a:t>FA CTORS  OF  SUPPLY</a:t>
            </a:r>
          </a:p>
        </p:txBody>
      </p:sp>
      <p:sp>
        <p:nvSpPr>
          <p:cNvPr id="3" name="Content Placeholder 2"/>
          <p:cNvSpPr>
            <a:spLocks noGrp="1"/>
          </p:cNvSpPr>
          <p:nvPr>
            <p:ph idx="1"/>
          </p:nvPr>
        </p:nvSpPr>
        <p:spPr>
          <a:xfrm>
            <a:off x="914400" y="1447800"/>
            <a:ext cx="7772400" cy="4907760"/>
          </a:xfrm>
        </p:spPr>
        <p:txBody>
          <a:bodyPr/>
          <a:lstStyle/>
          <a:p>
            <a:pPr marL="582930" indent="-514350">
              <a:buAutoNum type="arabicPeriod"/>
            </a:pPr>
            <a:r>
              <a:rPr lang="en-US" dirty="0"/>
              <a:t>Cost of inputs(factors of production)…</a:t>
            </a:r>
          </a:p>
          <a:p>
            <a:pPr marL="582930" indent="-514350">
              <a:buAutoNum type="arabicPeriod"/>
            </a:pPr>
            <a:endParaRPr lang="en-US" dirty="0"/>
          </a:p>
          <a:p>
            <a:pPr marL="582930" indent="-514350">
              <a:buNone/>
            </a:pPr>
            <a:r>
              <a:rPr lang="en-US" dirty="0"/>
              <a:t>	When production          supply goes</a:t>
            </a:r>
          </a:p>
          <a:p>
            <a:pPr marL="582930" indent="-514350">
              <a:buNone/>
            </a:pPr>
            <a:r>
              <a:rPr lang="en-US" dirty="0"/>
              <a:t>	costs go up		         down</a:t>
            </a:r>
          </a:p>
          <a:p>
            <a:pPr marL="582930" indent="-514350">
              <a:buNone/>
            </a:pPr>
            <a:endParaRPr lang="en-US" dirty="0"/>
          </a:p>
          <a:p>
            <a:pPr marL="582930" indent="-514350">
              <a:buNone/>
            </a:pPr>
            <a:r>
              <a:rPr lang="en-US" dirty="0"/>
              <a:t>      When production          supply goes</a:t>
            </a:r>
          </a:p>
          <a:p>
            <a:pPr marL="582930" indent="-514350">
              <a:buNone/>
            </a:pPr>
            <a:r>
              <a:rPr lang="en-US" dirty="0"/>
              <a:t>      costs go down                   up</a:t>
            </a:r>
          </a:p>
        </p:txBody>
      </p:sp>
      <p:sp>
        <p:nvSpPr>
          <p:cNvPr id="4" name="Up Arrow 3"/>
          <p:cNvSpPr/>
          <p:nvPr/>
        </p:nvSpPr>
        <p:spPr>
          <a:xfrm>
            <a:off x="3505200" y="2564608"/>
            <a:ext cx="457200" cy="1066800"/>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rot="10624095">
            <a:off x="5800078" y="4300880"/>
            <a:ext cx="457200" cy="10668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505200" y="4114800"/>
            <a:ext cx="457200" cy="1143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10800000">
            <a:off x="5715000" y="2590800"/>
            <a:ext cx="457200" cy="1066800"/>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8200"/>
            <a:ext cx="7772400" cy="5517360"/>
          </a:xfrm>
        </p:spPr>
        <p:txBody>
          <a:bodyPr/>
          <a:lstStyle/>
          <a:p>
            <a:pPr>
              <a:buNone/>
            </a:pPr>
            <a:r>
              <a:rPr lang="en-US" dirty="0"/>
              <a:t>2. Changes in productivity…</a:t>
            </a:r>
          </a:p>
          <a:p>
            <a:pPr>
              <a:buNone/>
            </a:pPr>
            <a:endParaRPr lang="en-US" dirty="0"/>
          </a:p>
          <a:p>
            <a:pPr>
              <a:buNone/>
            </a:pPr>
            <a:r>
              <a:rPr lang="en-US" dirty="0"/>
              <a:t>  when productivity		     supply</a:t>
            </a:r>
          </a:p>
          <a:p>
            <a:pPr>
              <a:buNone/>
            </a:pPr>
            <a:r>
              <a:rPr lang="en-US" dirty="0"/>
              <a:t>       goes up		              goes up</a:t>
            </a:r>
          </a:p>
          <a:p>
            <a:pPr>
              <a:buNone/>
            </a:pPr>
            <a:endParaRPr lang="en-US" dirty="0"/>
          </a:p>
          <a:p>
            <a:pPr>
              <a:buNone/>
            </a:pPr>
            <a:r>
              <a:rPr lang="en-US" dirty="0"/>
              <a:t>   when productivity		      supply</a:t>
            </a:r>
          </a:p>
          <a:p>
            <a:pPr>
              <a:buNone/>
            </a:pPr>
            <a:r>
              <a:rPr lang="en-US" dirty="0"/>
              <a:t>        goes down			    goes down</a:t>
            </a:r>
          </a:p>
        </p:txBody>
      </p:sp>
      <p:sp>
        <p:nvSpPr>
          <p:cNvPr id="4" name="Up Arrow 3"/>
          <p:cNvSpPr/>
          <p:nvPr/>
        </p:nvSpPr>
        <p:spPr>
          <a:xfrm>
            <a:off x="3352800" y="2057400"/>
            <a:ext cx="457200" cy="1066800"/>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Up Arrow 4"/>
          <p:cNvSpPr/>
          <p:nvPr/>
        </p:nvSpPr>
        <p:spPr>
          <a:xfrm>
            <a:off x="5943600" y="1828800"/>
            <a:ext cx="457200" cy="1066800"/>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429000" y="3733800"/>
            <a:ext cx="457200" cy="1143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6019800" y="3352800"/>
            <a:ext cx="457200" cy="1143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772400" cy="5898360"/>
          </a:xfrm>
        </p:spPr>
        <p:txBody>
          <a:bodyPr/>
          <a:lstStyle/>
          <a:p>
            <a:pPr>
              <a:buNone/>
            </a:pPr>
            <a:r>
              <a:rPr lang="en-US" dirty="0"/>
              <a:t>3. Changes in the number of sellers in the market…</a:t>
            </a:r>
          </a:p>
          <a:p>
            <a:r>
              <a:rPr lang="en-US" dirty="0"/>
              <a:t>More sellers in a market=increase supply.</a:t>
            </a:r>
          </a:p>
          <a:p>
            <a:r>
              <a:rPr lang="en-US" dirty="0"/>
              <a:t>Fewer sellers in a market=decrease supply.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mn-lt"/>
              </a:rPr>
              <a:t>THE  BEST  PRICE…</a:t>
            </a:r>
          </a:p>
        </p:txBody>
      </p:sp>
      <p:sp>
        <p:nvSpPr>
          <p:cNvPr id="3" name="Content Placeholder 2"/>
          <p:cNvSpPr>
            <a:spLocks noGrp="1"/>
          </p:cNvSpPr>
          <p:nvPr>
            <p:ph idx="1"/>
          </p:nvPr>
        </p:nvSpPr>
        <p:spPr>
          <a:xfrm>
            <a:off x="914400" y="1447800"/>
            <a:ext cx="7772400" cy="4907760"/>
          </a:xfrm>
        </p:spPr>
        <p:txBody>
          <a:bodyPr>
            <a:normAutofit/>
          </a:bodyPr>
          <a:lstStyle/>
          <a:p>
            <a:r>
              <a:rPr lang="en-US" dirty="0"/>
              <a:t>The equilibrium price is where supply &amp; demand intersect.</a:t>
            </a:r>
          </a:p>
          <a:p>
            <a:pPr>
              <a:buNone/>
            </a:pPr>
            <a:endParaRPr lang="en-US" sz="2200" dirty="0"/>
          </a:p>
          <a:p>
            <a:pPr>
              <a:buNone/>
            </a:pPr>
            <a:r>
              <a:rPr lang="en-US" sz="2200" dirty="0"/>
              <a:t>		p</a:t>
            </a:r>
          </a:p>
          <a:p>
            <a:pPr>
              <a:buNone/>
            </a:pPr>
            <a:r>
              <a:rPr lang="en-US" sz="2200" dirty="0"/>
              <a:t>		r</a:t>
            </a:r>
          </a:p>
          <a:p>
            <a:pPr>
              <a:buNone/>
            </a:pPr>
            <a:r>
              <a:rPr lang="en-US" sz="2200" dirty="0"/>
              <a:t>		</a:t>
            </a:r>
            <a:r>
              <a:rPr lang="en-US" sz="2200" dirty="0" err="1"/>
              <a:t>i</a:t>
            </a:r>
            <a:r>
              <a:rPr lang="en-US" sz="2200" dirty="0"/>
              <a:t>				Equilibrium  price</a:t>
            </a:r>
          </a:p>
          <a:p>
            <a:pPr>
              <a:buNone/>
            </a:pPr>
            <a:r>
              <a:rPr lang="en-US" sz="2200" dirty="0"/>
              <a:t>		c</a:t>
            </a:r>
          </a:p>
          <a:p>
            <a:pPr>
              <a:buNone/>
            </a:pPr>
            <a:r>
              <a:rPr lang="en-US" sz="2200" dirty="0"/>
              <a:t>		e	</a:t>
            </a:r>
          </a:p>
          <a:p>
            <a:pPr>
              <a:buNone/>
            </a:pPr>
            <a:r>
              <a:rPr lang="en-US" sz="2200" dirty="0"/>
              <a:t>	</a:t>
            </a:r>
          </a:p>
          <a:p>
            <a:pPr>
              <a:buNone/>
            </a:pPr>
            <a:r>
              <a:rPr lang="en-US" sz="2200" dirty="0"/>
              <a:t>			</a:t>
            </a:r>
          </a:p>
        </p:txBody>
      </p:sp>
      <p:cxnSp>
        <p:nvCxnSpPr>
          <p:cNvPr id="5" name="Straight Connector 4"/>
          <p:cNvCxnSpPr/>
          <p:nvPr/>
        </p:nvCxnSpPr>
        <p:spPr>
          <a:xfrm rot="5400000">
            <a:off x="915194" y="4191000"/>
            <a:ext cx="2742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2286000" y="55626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2819400"/>
            <a:ext cx="3048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286000" y="2971800"/>
            <a:ext cx="2667000" cy="2590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3048794" y="4876006"/>
            <a:ext cx="13716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286000" y="4114800"/>
            <a:ext cx="1447800"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0800000" flipV="1">
            <a:off x="4114800" y="3962400"/>
            <a:ext cx="1371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48000" y="5638800"/>
            <a:ext cx="1143000" cy="369332"/>
          </a:xfrm>
          <a:prstGeom prst="rect">
            <a:avLst/>
          </a:prstGeom>
          <a:noFill/>
        </p:spPr>
        <p:txBody>
          <a:bodyPr wrap="square" rtlCol="0">
            <a:spAutoFit/>
          </a:bodyPr>
          <a:lstStyle/>
          <a:p>
            <a:r>
              <a:rPr lang="en-US" dirty="0"/>
              <a:t>Quantity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707136"/>
          </a:xfrm>
        </p:spPr>
        <p:txBody>
          <a:bodyPr/>
          <a:lstStyle/>
          <a:p>
            <a:pPr algn="ctr"/>
            <a:r>
              <a:rPr lang="en-US" b="1" u="sng" dirty="0">
                <a:latin typeface="+mn-lt"/>
              </a:rPr>
              <a:t>CASE STUDY</a:t>
            </a:r>
          </a:p>
        </p:txBody>
      </p:sp>
      <p:sp>
        <p:nvSpPr>
          <p:cNvPr id="3" name="Content Placeholder 2"/>
          <p:cNvSpPr>
            <a:spLocks noGrp="1"/>
          </p:cNvSpPr>
          <p:nvPr>
            <p:ph idx="1"/>
          </p:nvPr>
        </p:nvSpPr>
        <p:spPr>
          <a:xfrm>
            <a:off x="914400" y="1447800"/>
            <a:ext cx="7772400" cy="5181600"/>
          </a:xfrm>
        </p:spPr>
        <p:txBody>
          <a:bodyPr>
            <a:normAutofit fontScale="92500" lnSpcReduction="10000"/>
          </a:bodyPr>
          <a:lstStyle/>
          <a:p>
            <a:pPr algn="ctr">
              <a:buNone/>
            </a:pPr>
            <a:r>
              <a:rPr lang="en-US" b="1" u="sng" dirty="0"/>
              <a:t>ONION PRODUCTION IN INDIA</a:t>
            </a:r>
          </a:p>
          <a:p>
            <a:pPr>
              <a:buFont typeface="Wingdings" pitchFamily="2" charset="2"/>
              <a:buChar char="Ø"/>
            </a:pPr>
            <a:r>
              <a:rPr lang="en-US" sz="2400" b="1" u="sng" dirty="0"/>
              <a:t>Abstract:</a:t>
            </a:r>
          </a:p>
          <a:p>
            <a:pPr>
              <a:buFont typeface="Arial" pitchFamily="34" charset="0"/>
              <a:buChar char="•"/>
            </a:pPr>
            <a:r>
              <a:rPr lang="en-US" sz="2200" dirty="0"/>
              <a:t>Price variations in onions due to change in weather conditions and creating artificial demand. Study the pattern of production of onions in India, demand and export. Also study the impact of these changes in price on food inflation and economy.</a:t>
            </a:r>
          </a:p>
          <a:p>
            <a:pPr>
              <a:buFont typeface="Wingdings" pitchFamily="2" charset="2"/>
              <a:buChar char="Ø"/>
            </a:pPr>
            <a:r>
              <a:rPr lang="en-US" sz="2400" b="1" u="sng" dirty="0"/>
              <a:t>Keywords: </a:t>
            </a:r>
            <a:r>
              <a:rPr lang="en-US" sz="2200" dirty="0"/>
              <a:t>Onions, Floods, Government, Traders, Farmers,  </a:t>
            </a:r>
          </a:p>
          <a:p>
            <a:pPr>
              <a:buNone/>
            </a:pPr>
            <a:r>
              <a:rPr lang="en-US" sz="2200" dirty="0"/>
              <a:t>                           Hoarders, Export, Inflation.</a:t>
            </a:r>
          </a:p>
          <a:p>
            <a:pPr>
              <a:buFont typeface="Arial" pitchFamily="34" charset="0"/>
              <a:buChar char="•"/>
            </a:pPr>
            <a:r>
              <a:rPr lang="en-US" sz="2200" dirty="0"/>
              <a:t>Onion is one of the important vegetable that forms of our daily diet. Onions are considered as good for health  point of view since it is enriched with proteins in addition to its taste. Onion is an important commercial crop in India, particularly Kurnool in Andhra Pradesh and Nasik in Maharashtra. At present, India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7772400" cy="5974560"/>
          </a:xfrm>
        </p:spPr>
        <p:txBody>
          <a:bodyPr>
            <a:normAutofit/>
          </a:bodyPr>
          <a:lstStyle/>
          <a:p>
            <a:pPr>
              <a:buNone/>
            </a:pPr>
            <a:r>
              <a:rPr lang="en-US" sz="2200" dirty="0"/>
              <a:t>     stands second larger producer of onion in the world, next to china.</a:t>
            </a:r>
          </a:p>
          <a:p>
            <a:pPr>
              <a:buFont typeface="Arial" pitchFamily="34" charset="0"/>
              <a:buChar char="•"/>
            </a:pPr>
            <a:r>
              <a:rPr lang="en-US" sz="2200" dirty="0"/>
              <a:t>Demand for Onions is constant and sometimes it’s increasing due to seasons like festivals.  Consumption of Onions in India is subject to fluctuations on account of religions considerations.  Consumption of onions tends to decline when other vegetables are available at affordable prices. The amount of decline is considered as minimal, so there are no substitutes to Onions, the demand considered as In-elastic in nature.</a:t>
            </a:r>
          </a:p>
          <a:p>
            <a:pPr>
              <a:buFont typeface="Arial" pitchFamily="34" charset="0"/>
              <a:buChar char="•"/>
            </a:pPr>
            <a:r>
              <a:rPr lang="en-US" sz="2200" dirty="0"/>
              <a:t>Production of Onions from India given in fig.1. It shows that production is increased gradually.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228600"/>
            <a:ext cx="7924800" cy="6629400"/>
          </a:xfrm>
        </p:spPr>
        <p:txBody>
          <a:bodyPr>
            <a:normAutofit/>
          </a:bodyPr>
          <a:lstStyle/>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Font typeface="Arial" pitchFamily="34" charset="0"/>
              <a:buChar char="•"/>
            </a:pPr>
            <a:endParaRPr lang="en-US" sz="2200" dirty="0"/>
          </a:p>
          <a:p>
            <a:pPr>
              <a:buFont typeface="Arial" pitchFamily="34" charset="0"/>
              <a:buChar char="•"/>
            </a:pPr>
            <a:r>
              <a:rPr lang="en-US" sz="2200" dirty="0"/>
              <a:t>The damage caused to onion crops in parts of Maharashtra &amp; Andhra Pradesh, the biggest producer in the country, due to unseasonal, erratic and heavy rains in the year 2010 and poor crop. Onions are consumed by everybody so you cannot afford for onion prices to go up.</a:t>
            </a:r>
          </a:p>
          <a:p>
            <a:pPr>
              <a:buFont typeface="Arial" pitchFamily="34" charset="0"/>
              <a:buChar char="•"/>
            </a:pPr>
            <a:r>
              <a:rPr lang="en-US" sz="2200" dirty="0"/>
              <a:t>In this situation, Traders forms a cartel and plays vital role in increasing or holding the prices, so traders will keep the stock for</a:t>
            </a:r>
          </a:p>
        </p:txBody>
      </p:sp>
      <p:pic>
        <p:nvPicPr>
          <p:cNvPr id="6" name="Content Placeholder 3"/>
          <p:cNvPicPr>
            <a:picLocks/>
          </p:cNvPicPr>
          <p:nvPr/>
        </p:nvPicPr>
        <p:blipFill>
          <a:blip r:embed="rId2"/>
          <a:srcRect l="41161" t="32954" r="10791" b="14773"/>
          <a:stretch>
            <a:fillRect/>
          </a:stretch>
        </p:blipFill>
        <p:spPr bwMode="auto">
          <a:xfrm>
            <a:off x="1219200" y="457200"/>
            <a:ext cx="7086600" cy="3429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533400"/>
            <a:ext cx="7772400" cy="6096000"/>
          </a:xfrm>
        </p:spPr>
        <p:txBody>
          <a:bodyPr>
            <a:normAutofit fontScale="92500"/>
          </a:bodyPr>
          <a:lstStyle/>
          <a:p>
            <a:pPr>
              <a:buNone/>
            </a:pPr>
            <a:r>
              <a:rPr lang="en-US" sz="2200" dirty="0"/>
              <a:t>     further rise in prices and they are not allowing stock goes in to the market like in normal conditions. In other words traders operate the market for their benefits. They create an artificial scenario. The result of this is speculative interest and black-marketing of onions. Due to this farmers/traders will get better price but consumer can’t afford.</a:t>
            </a:r>
          </a:p>
          <a:p>
            <a:pPr>
              <a:buFont typeface="Arial" pitchFamily="34" charset="0"/>
              <a:buChar char="•"/>
            </a:pPr>
            <a:r>
              <a:rPr lang="en-US" sz="2200" dirty="0"/>
              <a:t>There was no decline in demand during the period, so mismatch in supply and demand numbers of which contributed to </a:t>
            </a:r>
            <a:r>
              <a:rPr lang="en-US" sz="2200" dirty="0" err="1"/>
              <a:t>increse</a:t>
            </a:r>
            <a:r>
              <a:rPr lang="en-US" sz="2200" dirty="0"/>
              <a:t> in prices. This mismatch is only in domestic markets, exports of onions are continued during this period as usual.</a:t>
            </a:r>
          </a:p>
          <a:p>
            <a:pPr>
              <a:buFont typeface="Arial" pitchFamily="34" charset="0"/>
              <a:buChar char="•"/>
            </a:pPr>
            <a:r>
              <a:rPr lang="en-US" sz="2200" dirty="0"/>
              <a:t>To bridge the gap between supply and demand government involved. The reduction in prices had started after government intervened with measured like export ban, abolition of import duty and asking state government’s to crackdown on onion hoarders. Due to this prices have come down a bit around Rs.55-65 a kg. From the fig.2, found that there was dip in exports in the year 2010-11.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14928" y="246165"/>
            <a:ext cx="6571343" cy="1049235"/>
          </a:xfrm>
        </p:spPr>
        <p:txBody>
          <a:bodyPr/>
          <a:lstStyle/>
          <a:p>
            <a:pPr algn="ctr"/>
            <a:r>
              <a:rPr lang="en-US" sz="3200" b="1" u="sng" dirty="0">
                <a:latin typeface="+mn-lt"/>
              </a:rPr>
              <a:t>THEORY OF DEMAND &amp; SUPPLY</a:t>
            </a:r>
          </a:p>
        </p:txBody>
      </p:sp>
      <p:sp>
        <p:nvSpPr>
          <p:cNvPr id="3" name="Content Placeholder 2"/>
          <p:cNvSpPr>
            <a:spLocks noGrp="1"/>
          </p:cNvSpPr>
          <p:nvPr>
            <p:ph idx="1"/>
          </p:nvPr>
        </p:nvSpPr>
        <p:spPr>
          <a:xfrm>
            <a:off x="914399" y="1524000"/>
            <a:ext cx="7772400" cy="5060160"/>
          </a:xfrm>
        </p:spPr>
        <p:txBody>
          <a:bodyPr/>
          <a:lstStyle/>
          <a:p>
            <a:pPr algn="ctr">
              <a:buNone/>
            </a:pPr>
            <a:r>
              <a:rPr lang="en-US" dirty="0"/>
              <a:t> </a:t>
            </a:r>
            <a:r>
              <a:rPr lang="en-US" b="1" dirty="0"/>
              <a:t>WHAT IS DEMAND?</a:t>
            </a:r>
          </a:p>
          <a:p>
            <a:r>
              <a:rPr lang="en-US" sz="2600" dirty="0"/>
              <a:t>Quantities of a particular good or service consumers are willing and able to buy at different possible prices.</a:t>
            </a:r>
          </a:p>
          <a:p>
            <a:endParaRPr lang="en-US" dirty="0"/>
          </a:p>
        </p:txBody>
      </p:sp>
      <p:pic>
        <p:nvPicPr>
          <p:cNvPr id="4" name="Picture 3" descr="TROLLY.jpg"/>
          <p:cNvPicPr>
            <a:picLocks noChangeAspect="1"/>
          </p:cNvPicPr>
          <p:nvPr/>
        </p:nvPicPr>
        <p:blipFill>
          <a:blip r:embed="rId2"/>
          <a:stretch>
            <a:fillRect/>
          </a:stretch>
        </p:blipFill>
        <p:spPr>
          <a:xfrm>
            <a:off x="3200400" y="3276600"/>
            <a:ext cx="3733800" cy="2819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04800"/>
            <a:ext cx="7772400" cy="6096000"/>
          </a:xfrm>
        </p:spPr>
        <p:txBody>
          <a:bodyPr>
            <a:normAutofit lnSpcReduction="10000"/>
          </a:bodyPr>
          <a:lstStyle/>
          <a:p>
            <a:pPr>
              <a:buNone/>
            </a:pPr>
            <a:endParaRPr lang="en-US" sz="2200" dirty="0"/>
          </a:p>
          <a:p>
            <a:pPr>
              <a:buNone/>
            </a:pPr>
            <a:endParaRPr lang="en-US" sz="2200" dirty="0"/>
          </a:p>
          <a:p>
            <a:pPr>
              <a:buNone/>
            </a:pPr>
            <a:endParaRPr lang="en-US" sz="2200" dirty="0"/>
          </a:p>
          <a:p>
            <a:pPr>
              <a:buNone/>
            </a:pPr>
            <a:endParaRPr lang="en-US" sz="2200" dirty="0"/>
          </a:p>
          <a:p>
            <a:pPr>
              <a:buNone/>
            </a:pPr>
            <a:endParaRPr lang="en-US" sz="2200" dirty="0"/>
          </a:p>
          <a:p>
            <a:pPr>
              <a:buNone/>
            </a:pPr>
            <a:endParaRPr lang="en-US" sz="2200" dirty="0"/>
          </a:p>
          <a:p>
            <a:pPr>
              <a:buFont typeface="Arial" pitchFamily="34" charset="0"/>
              <a:buChar char="•"/>
            </a:pPr>
            <a:endParaRPr lang="en-US" sz="2200" dirty="0"/>
          </a:p>
          <a:p>
            <a:pPr>
              <a:buFont typeface="Arial" pitchFamily="34" charset="0"/>
              <a:buChar char="•"/>
            </a:pPr>
            <a:endParaRPr lang="en-US" sz="2200" dirty="0"/>
          </a:p>
          <a:p>
            <a:pPr>
              <a:buFont typeface="Arial" pitchFamily="34" charset="0"/>
              <a:buChar char="•"/>
            </a:pPr>
            <a:r>
              <a:rPr lang="en-US" sz="2200" dirty="0"/>
              <a:t>Rising in price and shortage in supply, during this period, demand curve was downward slopping. As a result of this type of either natural calamity or due to artificial rise in price created by Traders, supply reduced against demand and impacts in raising food inflation. It directly impacts country’s economy.</a:t>
            </a:r>
          </a:p>
        </p:txBody>
      </p:sp>
      <p:pic>
        <p:nvPicPr>
          <p:cNvPr id="6" name="Content Placeholder 3" descr="14782598493951807300099.jpg"/>
          <p:cNvPicPr>
            <a:picLocks noChangeAspect="1"/>
          </p:cNvPicPr>
          <p:nvPr/>
        </p:nvPicPr>
        <p:blipFill>
          <a:blip r:embed="rId2"/>
          <a:srcRect t="47228" r="38360"/>
          <a:stretch>
            <a:fillRect/>
          </a:stretch>
        </p:blipFill>
        <p:spPr>
          <a:xfrm>
            <a:off x="1600200" y="457200"/>
            <a:ext cx="6400800" cy="304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7772400" cy="5822160"/>
          </a:xfrm>
        </p:spPr>
        <p:txBody>
          <a:bodyPr>
            <a:normAutofit/>
          </a:bodyPr>
          <a:lstStyle/>
          <a:p>
            <a:pPr>
              <a:buFont typeface="Wingdings" pitchFamily="2" charset="2"/>
              <a:buChar char="Ø"/>
            </a:pPr>
            <a:r>
              <a:rPr lang="en-US" sz="2400" b="1" u="sng" dirty="0"/>
              <a:t>Conclusion </a:t>
            </a:r>
            <a:r>
              <a:rPr lang="en-US" sz="2400" b="1" dirty="0"/>
              <a:t>:</a:t>
            </a:r>
          </a:p>
          <a:p>
            <a:pPr>
              <a:buFont typeface="Arial" pitchFamily="34" charset="0"/>
              <a:buChar char="•"/>
            </a:pPr>
            <a:r>
              <a:rPr lang="en-US" sz="2200" dirty="0"/>
              <a:t>Policy  makers from government side need to implement few things religiously to put situation back on track like here in this case of onion. In addition to ban on export, develop some irrigation system to avoid dependence on nature, arrange direct marketing from farmers like farmer bazaars(or fairs), strong punishment system for all hoarders and finally disaster recovery system like pre planned import structure just in case of any natural calamity or any such things happen in future. This way we will make our economy very stable with respect to deviation in prices.</a:t>
            </a:r>
          </a:p>
          <a:p>
            <a:pPr>
              <a:buNone/>
            </a:pPr>
            <a:endParaRPr lang="en-US" sz="2400" b="1" u="sn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7772400" cy="5791200"/>
          </a:xfrm>
        </p:spPr>
        <p:txBody>
          <a:bodyPr/>
          <a:lstStyle/>
          <a:p>
            <a:pPr>
              <a:buNone/>
            </a:pPr>
            <a:endParaRPr lang="en-US" dirty="0"/>
          </a:p>
          <a:p>
            <a:pPr>
              <a:buNone/>
            </a:pPr>
            <a:endParaRPr lang="en-US" dirty="0"/>
          </a:p>
          <a:p>
            <a:pPr>
              <a:buNone/>
            </a:pPr>
            <a:r>
              <a:rPr lang="en-US" dirty="0"/>
              <a:t>				</a:t>
            </a:r>
          </a:p>
          <a:p>
            <a:pPr>
              <a:buNone/>
            </a:pPr>
            <a:r>
              <a:rPr lang="en-US" dirty="0"/>
              <a:t>			</a:t>
            </a:r>
            <a:r>
              <a:rPr lang="en-US" sz="5400" b="1" dirty="0">
                <a:latin typeface="Harrington" pitchFamily="82" charset="0"/>
              </a:rPr>
              <a:t>THANK </a:t>
            </a:r>
          </a:p>
          <a:p>
            <a:pPr algn="ctr">
              <a:buNone/>
            </a:pPr>
            <a:r>
              <a:rPr lang="en-US" sz="5400" b="1" dirty="0">
                <a:latin typeface="Harrington" pitchFamily="82" charset="0"/>
              </a:rPr>
              <a:t>			 YOU…..</a:t>
            </a:r>
          </a:p>
          <a:p>
            <a:pPr algn="ctr">
              <a:buNone/>
            </a:pPr>
            <a:r>
              <a:rPr lang="en-US" sz="5400" b="1"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latin typeface="+mn-lt"/>
              </a:rPr>
              <a:t>THE  LAW  OF DEMAND…</a:t>
            </a:r>
          </a:p>
        </p:txBody>
      </p:sp>
      <p:sp>
        <p:nvSpPr>
          <p:cNvPr id="3" name="Content Placeholder 2"/>
          <p:cNvSpPr>
            <a:spLocks noGrp="1"/>
          </p:cNvSpPr>
          <p:nvPr>
            <p:ph idx="1"/>
          </p:nvPr>
        </p:nvSpPr>
        <p:spPr>
          <a:xfrm>
            <a:off x="914400" y="1295400"/>
            <a:ext cx="7772400" cy="5060160"/>
          </a:xfrm>
        </p:spPr>
        <p:txBody>
          <a:bodyPr/>
          <a:lstStyle/>
          <a:p>
            <a:r>
              <a:rPr lang="en-US" dirty="0"/>
              <a:t>Consumers buy more of a good when its price decreases and less when its price increases.</a:t>
            </a:r>
          </a:p>
          <a:p>
            <a:pPr>
              <a:buNone/>
            </a:pPr>
            <a:endParaRPr lang="en-US" dirty="0"/>
          </a:p>
          <a:p>
            <a:pPr>
              <a:buNone/>
            </a:pPr>
            <a:r>
              <a:rPr lang="en-US" sz="2000" dirty="0"/>
              <a:t>When price             Demand goes  	         when price             Demand </a:t>
            </a:r>
          </a:p>
          <a:p>
            <a:pPr>
              <a:buNone/>
            </a:pPr>
            <a:r>
              <a:rPr lang="en-US" sz="2000" dirty="0"/>
              <a:t>goes up…                down…                     goes down…         goes up…</a:t>
            </a:r>
          </a:p>
          <a:p>
            <a:pPr>
              <a:buNone/>
            </a:pPr>
            <a:endParaRPr lang="en-US" dirty="0"/>
          </a:p>
        </p:txBody>
      </p:sp>
      <p:sp>
        <p:nvSpPr>
          <p:cNvPr id="4" name="Down Arrow 3"/>
          <p:cNvSpPr/>
          <p:nvPr/>
        </p:nvSpPr>
        <p:spPr>
          <a:xfrm rot="10800000">
            <a:off x="1219200" y="4267200"/>
            <a:ext cx="762000" cy="14478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352800" y="4343400"/>
            <a:ext cx="762000" cy="14478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5486400" y="4343400"/>
            <a:ext cx="762000" cy="14478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0800000">
            <a:off x="7315200" y="4343399"/>
            <a:ext cx="762000" cy="14478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latin typeface="+mn-lt"/>
              </a:rPr>
              <a:t>THE  DEMAND  CURVE</a:t>
            </a:r>
          </a:p>
        </p:txBody>
      </p:sp>
      <p:sp>
        <p:nvSpPr>
          <p:cNvPr id="3" name="Content Placeholder 2"/>
          <p:cNvSpPr>
            <a:spLocks noGrp="1"/>
          </p:cNvSpPr>
          <p:nvPr>
            <p:ph idx="1"/>
          </p:nvPr>
        </p:nvSpPr>
        <p:spPr/>
        <p:txBody>
          <a:bodyPr>
            <a:normAutofit fontScale="62500" lnSpcReduction="20000"/>
          </a:bodyPr>
          <a:lstStyle/>
          <a:p>
            <a:pPr>
              <a:buNone/>
            </a:pPr>
            <a:endParaRPr lang="en-US" dirty="0"/>
          </a:p>
          <a:p>
            <a:pPr>
              <a:buNone/>
            </a:pPr>
            <a:endParaRPr lang="en-US" dirty="0"/>
          </a:p>
          <a:p>
            <a:pPr>
              <a:buNone/>
            </a:pPr>
            <a:endParaRPr lang="en-US" dirty="0"/>
          </a:p>
          <a:p>
            <a:pPr>
              <a:buNone/>
            </a:pPr>
            <a:r>
              <a:rPr lang="en-US" sz="2200" dirty="0"/>
              <a:t>       Price($)</a:t>
            </a:r>
          </a:p>
          <a:p>
            <a:pPr>
              <a:buNone/>
            </a:pPr>
            <a:endParaRPr lang="en-US" sz="2200" dirty="0"/>
          </a:p>
          <a:p>
            <a:pPr>
              <a:buNone/>
            </a:pPr>
            <a:endParaRPr lang="en-US" sz="2200" dirty="0"/>
          </a:p>
          <a:p>
            <a:pPr>
              <a:buNone/>
            </a:pPr>
            <a:endParaRPr lang="en-US" sz="2200" dirty="0"/>
          </a:p>
          <a:p>
            <a:pPr>
              <a:buNone/>
            </a:pPr>
            <a:endParaRPr lang="en-US" sz="2200" dirty="0"/>
          </a:p>
          <a:p>
            <a:pPr>
              <a:buNone/>
            </a:pPr>
            <a:endParaRPr lang="en-US" sz="2200" dirty="0"/>
          </a:p>
          <a:p>
            <a:pPr>
              <a:buNone/>
            </a:pPr>
            <a:r>
              <a:rPr lang="en-US" sz="2200" dirty="0"/>
              <a:t>			          Quantity demanded(t)</a:t>
            </a:r>
          </a:p>
        </p:txBody>
      </p:sp>
      <p:cxnSp>
        <p:nvCxnSpPr>
          <p:cNvPr id="5" name="Straight Connector 4"/>
          <p:cNvCxnSpPr/>
          <p:nvPr/>
        </p:nvCxnSpPr>
        <p:spPr>
          <a:xfrm rot="5400000">
            <a:off x="1219994" y="3962400"/>
            <a:ext cx="3047206" cy="7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43200" y="5486400"/>
            <a:ext cx="434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rot="9766224">
            <a:off x="2887833" y="-1728420"/>
            <a:ext cx="5334136" cy="6962039"/>
          </a:xfrm>
          <a:prstGeom prst="arc">
            <a:avLst>
              <a:gd name="adj1" fmla="val 1608055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dirty="0">
                <a:latin typeface="+mn-lt"/>
              </a:rPr>
              <a:t>FACTORS  OF  DEMAND</a:t>
            </a:r>
          </a:p>
        </p:txBody>
      </p:sp>
      <p:sp>
        <p:nvSpPr>
          <p:cNvPr id="3" name="Content Placeholder 2"/>
          <p:cNvSpPr>
            <a:spLocks noGrp="1"/>
          </p:cNvSpPr>
          <p:nvPr>
            <p:ph idx="1"/>
          </p:nvPr>
        </p:nvSpPr>
        <p:spPr>
          <a:xfrm>
            <a:off x="914400" y="1295400"/>
            <a:ext cx="7772400" cy="5060160"/>
          </a:xfrm>
        </p:spPr>
        <p:txBody>
          <a:bodyPr>
            <a:normAutofit/>
          </a:bodyPr>
          <a:lstStyle/>
          <a:p>
            <a:pPr marL="582930" indent="-514350">
              <a:buAutoNum type="arabicPeriod"/>
            </a:pPr>
            <a:r>
              <a:rPr lang="en-US" sz="2400" dirty="0"/>
              <a:t>Changes in income(the income effect)…</a:t>
            </a:r>
          </a:p>
          <a:p>
            <a:pPr marL="582930" indent="-514350">
              <a:buNone/>
            </a:pPr>
            <a:endParaRPr lang="en-US" sz="2400" dirty="0"/>
          </a:p>
          <a:p>
            <a:pPr marL="582930" indent="-514350">
              <a:buNone/>
            </a:pPr>
            <a:r>
              <a:rPr lang="en-US" sz="2400" dirty="0"/>
              <a:t>        When income               consumers buy</a:t>
            </a:r>
          </a:p>
          <a:p>
            <a:pPr marL="582930" indent="-514350">
              <a:buNone/>
            </a:pPr>
            <a:r>
              <a:rPr lang="en-US" sz="2400" dirty="0"/>
              <a:t>                 goes up                     more</a:t>
            </a:r>
          </a:p>
          <a:p>
            <a:pPr marL="582930" indent="-514350">
              <a:buNone/>
            </a:pPr>
            <a:endParaRPr lang="en-US" sz="2400" dirty="0"/>
          </a:p>
          <a:p>
            <a:pPr marL="582930" indent="-514350">
              <a:buNone/>
            </a:pPr>
            <a:endParaRPr lang="en-US" sz="2400" dirty="0"/>
          </a:p>
          <a:p>
            <a:pPr marL="582930" indent="-514350">
              <a:buNone/>
            </a:pPr>
            <a:r>
              <a:rPr lang="en-US" sz="2400" dirty="0"/>
              <a:t>        When income                consumers buy</a:t>
            </a:r>
          </a:p>
          <a:p>
            <a:pPr marL="582930" indent="-514350">
              <a:buNone/>
            </a:pPr>
            <a:r>
              <a:rPr lang="en-US" sz="2400" dirty="0"/>
              <a:t>		  goes down                     less</a:t>
            </a:r>
          </a:p>
        </p:txBody>
      </p:sp>
      <p:sp>
        <p:nvSpPr>
          <p:cNvPr id="5" name="Up Arrow 4"/>
          <p:cNvSpPr/>
          <p:nvPr/>
        </p:nvSpPr>
        <p:spPr>
          <a:xfrm>
            <a:off x="3810000" y="2286000"/>
            <a:ext cx="381000" cy="838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flipH="1" flipV="1">
            <a:off x="3810000" y="4038600"/>
            <a:ext cx="381000" cy="914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772400" cy="6019800"/>
          </a:xfrm>
        </p:spPr>
        <p:txBody>
          <a:bodyPr>
            <a:normAutofit/>
          </a:bodyPr>
          <a:lstStyle/>
          <a:p>
            <a:pPr>
              <a:buNone/>
            </a:pPr>
            <a:r>
              <a:rPr lang="en-US" dirty="0"/>
              <a:t>2. Prices or availability of substitutes(substitution effect)…</a:t>
            </a:r>
          </a:p>
          <a:p>
            <a:r>
              <a:rPr lang="en-US" dirty="0"/>
              <a:t>A substitute is a good that can be used in place of another.</a:t>
            </a:r>
          </a:p>
          <a:p>
            <a:pPr>
              <a:buNone/>
            </a:pPr>
            <a:endParaRPr lang="en-US" dirty="0"/>
          </a:p>
          <a:p>
            <a:pPr>
              <a:buNone/>
            </a:pPr>
            <a:r>
              <a:rPr lang="en-US" dirty="0"/>
              <a:t>3. Prices or availability of complementary goods…</a:t>
            </a:r>
          </a:p>
          <a:p>
            <a:r>
              <a:rPr lang="en-US" dirty="0"/>
              <a:t>Complementary goods are things that are often are sold or used together.</a:t>
            </a:r>
          </a:p>
          <a:p>
            <a:pPr>
              <a:buNone/>
            </a:pPr>
            <a:endParaRPr lang="en-US" dirty="0"/>
          </a:p>
          <a:p>
            <a:pPr>
              <a:buNone/>
            </a:pPr>
            <a:r>
              <a:rPr lang="en-US" dirty="0"/>
              <a:t>4. Changes in the number of buyers…</a:t>
            </a:r>
          </a:p>
          <a:p>
            <a:r>
              <a:rPr lang="en-US" dirty="0"/>
              <a:t>More people more sales.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822160"/>
          </a:xfrm>
        </p:spPr>
        <p:txBody>
          <a:bodyPr/>
          <a:lstStyle/>
          <a:p>
            <a:pPr>
              <a:buNone/>
            </a:pPr>
            <a:r>
              <a:rPr lang="en-US" dirty="0"/>
              <a:t>5. Changes in tastes &amp; preferences….</a:t>
            </a:r>
          </a:p>
          <a:p>
            <a:pPr>
              <a:buNone/>
            </a:pPr>
            <a:endParaRPr lang="en-US" dirty="0"/>
          </a:p>
          <a:p>
            <a:pPr>
              <a:buNone/>
            </a:pPr>
            <a:r>
              <a:rPr lang="en-US" dirty="0"/>
              <a:t>		then…				now…</a:t>
            </a:r>
          </a:p>
          <a:p>
            <a:pPr>
              <a:buNone/>
            </a:pPr>
            <a:endParaRPr lang="en-US" dirty="0"/>
          </a:p>
          <a:p>
            <a:pPr>
              <a:buNone/>
            </a:pPr>
            <a:endParaRPr lang="en-US" dirty="0"/>
          </a:p>
        </p:txBody>
      </p:sp>
      <p:pic>
        <p:nvPicPr>
          <p:cNvPr id="4" name="Picture 3" descr="cassettes.jpg"/>
          <p:cNvPicPr>
            <a:picLocks noChangeAspect="1"/>
          </p:cNvPicPr>
          <p:nvPr/>
        </p:nvPicPr>
        <p:blipFill>
          <a:blip r:embed="rId2"/>
          <a:stretch>
            <a:fillRect/>
          </a:stretch>
        </p:blipFill>
        <p:spPr>
          <a:xfrm>
            <a:off x="838200" y="2667000"/>
            <a:ext cx="3425952" cy="2727960"/>
          </a:xfrm>
          <a:prstGeom prst="rect">
            <a:avLst/>
          </a:prstGeom>
        </p:spPr>
      </p:pic>
      <p:pic>
        <p:nvPicPr>
          <p:cNvPr id="5" name="Picture 4" descr="ipod.jpg"/>
          <p:cNvPicPr>
            <a:picLocks noChangeAspect="1"/>
          </p:cNvPicPr>
          <p:nvPr/>
        </p:nvPicPr>
        <p:blipFill>
          <a:blip r:embed="rId3"/>
          <a:stretch>
            <a:fillRect/>
          </a:stretch>
        </p:blipFill>
        <p:spPr>
          <a:xfrm>
            <a:off x="5562600" y="2590800"/>
            <a:ext cx="3060700" cy="2895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69264"/>
          </a:xfrm>
        </p:spPr>
        <p:txBody>
          <a:bodyPr/>
          <a:lstStyle/>
          <a:p>
            <a:pPr algn="ctr"/>
            <a:r>
              <a:rPr lang="en-US" sz="3600" b="1" dirty="0">
                <a:latin typeface="+mn-lt"/>
              </a:rPr>
              <a:t>WHAT IS SUPPLY?</a:t>
            </a:r>
          </a:p>
        </p:txBody>
      </p:sp>
      <p:sp>
        <p:nvSpPr>
          <p:cNvPr id="3" name="Content Placeholder 2"/>
          <p:cNvSpPr>
            <a:spLocks noGrp="1"/>
          </p:cNvSpPr>
          <p:nvPr>
            <p:ph idx="1"/>
          </p:nvPr>
        </p:nvSpPr>
        <p:spPr>
          <a:xfrm>
            <a:off x="914400" y="1295400"/>
            <a:ext cx="7772400" cy="5060160"/>
          </a:xfrm>
        </p:spPr>
        <p:txBody>
          <a:bodyPr/>
          <a:lstStyle/>
          <a:p>
            <a:endParaRPr lang="en-US" dirty="0"/>
          </a:p>
          <a:p>
            <a:r>
              <a:rPr lang="en-US" u="sng" dirty="0"/>
              <a:t>Supply</a:t>
            </a:r>
            <a:r>
              <a:rPr lang="en-US" dirty="0"/>
              <a:t>: </a:t>
            </a:r>
          </a:p>
          <a:p>
            <a:pPr marL="0" indent="0">
              <a:buNone/>
            </a:pPr>
            <a:r>
              <a:rPr lang="en-US" dirty="0"/>
              <a:t>                  The amount of a product that is offered for sale at all possible prices in the market.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000" b="1" dirty="0">
                <a:latin typeface="+mn-lt"/>
              </a:rPr>
              <a:t>THE  LAW  OF  SUPPLY</a:t>
            </a:r>
          </a:p>
        </p:txBody>
      </p:sp>
      <p:sp>
        <p:nvSpPr>
          <p:cNvPr id="3" name="Content Placeholder 2"/>
          <p:cNvSpPr>
            <a:spLocks noGrp="1"/>
          </p:cNvSpPr>
          <p:nvPr>
            <p:ph idx="1"/>
          </p:nvPr>
        </p:nvSpPr>
        <p:spPr>
          <a:xfrm>
            <a:off x="914400" y="1783560"/>
            <a:ext cx="8001000" cy="4572000"/>
          </a:xfrm>
        </p:spPr>
        <p:txBody>
          <a:bodyPr>
            <a:normAutofit/>
          </a:bodyPr>
          <a:lstStyle/>
          <a:p>
            <a:r>
              <a:rPr lang="en-US" sz="2400" dirty="0"/>
              <a:t>Tendency of suppliers to offer more of a good at a higher price and less at lower prices.</a:t>
            </a:r>
          </a:p>
          <a:p>
            <a:endParaRPr lang="en-US" sz="2400" dirty="0"/>
          </a:p>
          <a:p>
            <a:pPr>
              <a:buNone/>
            </a:pPr>
            <a:r>
              <a:rPr lang="en-US" sz="2400" dirty="0"/>
              <a:t> When price          Supply           When price           supply</a:t>
            </a:r>
          </a:p>
          <a:p>
            <a:pPr>
              <a:buNone/>
            </a:pPr>
            <a:r>
              <a:rPr lang="en-US" sz="2400" dirty="0"/>
              <a:t>    goes up…         goes up…       goes down…      goes down…</a:t>
            </a:r>
          </a:p>
        </p:txBody>
      </p:sp>
      <p:sp>
        <p:nvSpPr>
          <p:cNvPr id="4" name="Up Arrow 3"/>
          <p:cNvSpPr/>
          <p:nvPr/>
        </p:nvSpPr>
        <p:spPr>
          <a:xfrm>
            <a:off x="1600200" y="4953000"/>
            <a:ext cx="685800" cy="129540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3429000" y="4953000"/>
            <a:ext cx="685800" cy="129540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486400" y="4953000"/>
            <a:ext cx="762000" cy="12954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7467600" y="4953000"/>
            <a:ext cx="762000" cy="129540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394</TotalTime>
  <Words>1000</Words>
  <Application>Microsoft Office PowerPoint</Application>
  <PresentationFormat>On-screen Show (4:3)</PresentationFormat>
  <Paragraphs>142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Gallery</vt:lpstr>
      <vt:lpstr>NAME: PRIYAL  ADROJA</vt:lpstr>
      <vt:lpstr>THEORY OF DEMAND &amp; SUPPLY</vt:lpstr>
      <vt:lpstr>THE  LAW  OF DEMAND…</vt:lpstr>
      <vt:lpstr>THE  DEMAND  CURVE</vt:lpstr>
      <vt:lpstr>FACTORS  OF  DEMAND</vt:lpstr>
      <vt:lpstr>PowerPoint Presentation</vt:lpstr>
      <vt:lpstr>PowerPoint Presentation</vt:lpstr>
      <vt:lpstr>WHAT IS SUPPLY?</vt:lpstr>
      <vt:lpstr>THE  LAW  OF  SUPPLY</vt:lpstr>
      <vt:lpstr>THE SUPPLY CURVE</vt:lpstr>
      <vt:lpstr>Difference  is  that…</vt:lpstr>
      <vt:lpstr>FA CTORS  OF  SUPPLY</vt:lpstr>
      <vt:lpstr>PowerPoint Presentation</vt:lpstr>
      <vt:lpstr>PowerPoint Presentation</vt:lpstr>
      <vt:lpstr>THE  BEST  PRICE…</vt:lpstr>
      <vt:lpstr>CASE STUDY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Dhruvin</dc:creator>
  <cp:lastModifiedBy>Varun Raval</cp:lastModifiedBy>
  <cp:revision>48</cp:revision>
  <dcterms:created xsi:type="dcterms:W3CDTF">2016-11-03T11:13:49Z</dcterms:created>
  <dcterms:modified xsi:type="dcterms:W3CDTF">2017-09-28T04:27:42Z</dcterms:modified>
</cp:coreProperties>
</file>