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57" r:id="rId4"/>
    <p:sldId id="258" r:id="rId5"/>
    <p:sldId id="272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74" r:id="rId15"/>
    <p:sldId id="275" r:id="rId16"/>
    <p:sldId id="276" r:id="rId17"/>
    <p:sldId id="267" r:id="rId18"/>
    <p:sldId id="268" r:id="rId19"/>
    <p:sldId id="269" r:id="rId20"/>
    <p:sldId id="273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E6B74-FCA3-4B15-A688-B45365826D47}" type="datetimeFigureOut">
              <a:rPr lang="en-US" smtClean="0"/>
              <a:pPr/>
              <a:t>10/6/2017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AD940-DBFC-48A0-8A6D-91C9B5B8EB5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E6B74-FCA3-4B15-A688-B45365826D47}" type="datetimeFigureOut">
              <a:rPr lang="en-US" smtClean="0"/>
              <a:pPr/>
              <a:t>10/6/2017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AD940-DBFC-48A0-8A6D-91C9B5B8EB5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E6B74-FCA3-4B15-A688-B45365826D47}" type="datetimeFigureOut">
              <a:rPr lang="en-US" smtClean="0"/>
              <a:pPr/>
              <a:t>10/6/2017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AD940-DBFC-48A0-8A6D-91C9B5B8EB5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E6B74-FCA3-4B15-A688-B45365826D47}" type="datetimeFigureOut">
              <a:rPr lang="en-US" smtClean="0"/>
              <a:pPr/>
              <a:t>10/6/2017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AD940-DBFC-48A0-8A6D-91C9B5B8EB5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E6B74-FCA3-4B15-A688-B45365826D47}" type="datetimeFigureOut">
              <a:rPr lang="en-US" smtClean="0"/>
              <a:pPr/>
              <a:t>10/6/2017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AD940-DBFC-48A0-8A6D-91C9B5B8EB5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E6B74-FCA3-4B15-A688-B45365826D47}" type="datetimeFigureOut">
              <a:rPr lang="en-US" smtClean="0"/>
              <a:pPr/>
              <a:t>10/6/2017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AD940-DBFC-48A0-8A6D-91C9B5B8EB5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E6B74-FCA3-4B15-A688-B45365826D47}" type="datetimeFigureOut">
              <a:rPr lang="en-US" smtClean="0"/>
              <a:pPr/>
              <a:t>10/6/2017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AD940-DBFC-48A0-8A6D-91C9B5B8EB5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E6B74-FCA3-4B15-A688-B45365826D47}" type="datetimeFigureOut">
              <a:rPr lang="en-US" smtClean="0"/>
              <a:pPr/>
              <a:t>10/6/2017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AD940-DBFC-48A0-8A6D-91C9B5B8EB5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E6B74-FCA3-4B15-A688-B45365826D47}" type="datetimeFigureOut">
              <a:rPr lang="en-US" smtClean="0"/>
              <a:pPr/>
              <a:t>10/6/2017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AD940-DBFC-48A0-8A6D-91C9B5B8EB5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E6B74-FCA3-4B15-A688-B45365826D47}" type="datetimeFigureOut">
              <a:rPr lang="en-US" smtClean="0"/>
              <a:pPr/>
              <a:t>10/6/2017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AD940-DBFC-48A0-8A6D-91C9B5B8EB5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E6B74-FCA3-4B15-A688-B45365826D47}" type="datetimeFigureOut">
              <a:rPr lang="en-US" smtClean="0"/>
              <a:pPr/>
              <a:t>10/6/2017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AD940-DBFC-48A0-8A6D-91C9B5B8EB5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7E6B74-FCA3-4B15-A688-B45365826D47}" type="datetimeFigureOut">
              <a:rPr lang="en-US" smtClean="0"/>
              <a:pPr/>
              <a:t>10/6/2017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FAD940-DBFC-48A0-8A6D-91C9B5B8EB5D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Theory </a:t>
            </a:r>
            <a:r>
              <a:rPr lang="en-IN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IN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 Production </a:t>
            </a:r>
            <a:endParaRPr lang="en-IN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357562"/>
            <a:ext cx="6400800" cy="3214710"/>
          </a:xfrm>
        </p:spPr>
        <p:txBody>
          <a:bodyPr>
            <a:normAutofit/>
          </a:bodyPr>
          <a:lstStyle/>
          <a:p>
            <a:pPr algn="l"/>
            <a:r>
              <a:rPr lang="en-IN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Name : </a:t>
            </a:r>
            <a:r>
              <a:rPr lang="en-IN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Agrawal</a:t>
            </a:r>
            <a:r>
              <a:rPr lang="en-IN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Megha B</a:t>
            </a:r>
            <a:r>
              <a:rPr lang="en-I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l"/>
            <a:r>
              <a:rPr lang="en-IN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Enrollment</a:t>
            </a:r>
            <a:r>
              <a:rPr lang="en-IN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no. : 160410116003</a:t>
            </a:r>
          </a:p>
          <a:p>
            <a:pPr algn="l"/>
            <a:r>
              <a:rPr lang="en-IN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Sub : EEM.</a:t>
            </a:r>
          </a:p>
          <a:p>
            <a:pPr algn="l"/>
            <a:r>
              <a:rPr lang="en-IN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Class : SY IT – 1.</a:t>
            </a:r>
          </a:p>
          <a:p>
            <a:endParaRPr lang="en-IN" dirty="0"/>
          </a:p>
        </p:txBody>
      </p:sp>
      <p:pic>
        <p:nvPicPr>
          <p:cNvPr id="4" name="Picture 2" descr="Image result for svit vasad symbol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14612" y="500042"/>
            <a:ext cx="3214710" cy="171451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apital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sz="3500" b="1" dirty="0" smtClean="0">
                <a:latin typeface="Times New Roman" pitchFamily="18" charset="0"/>
                <a:cs typeface="Times New Roman" pitchFamily="18" charset="0"/>
              </a:rPr>
              <a:t>Meaning:</a:t>
            </a:r>
            <a:r>
              <a:rPr lang="en-IN" dirty="0" smtClean="0"/>
              <a:t> </a:t>
            </a:r>
            <a:r>
              <a:rPr lang="en-IN" sz="3000" dirty="0" smtClean="0">
                <a:latin typeface="Times New Roman" pitchFamily="18" charset="0"/>
                <a:cs typeface="Times New Roman" pitchFamily="18" charset="0"/>
              </a:rPr>
              <a:t>wealth which is used in producing further wealth</a:t>
            </a:r>
          </a:p>
          <a:p>
            <a:r>
              <a:rPr lang="en-IN" sz="3500" b="1" dirty="0" smtClean="0">
                <a:latin typeface="Times New Roman" pitchFamily="18" charset="0"/>
                <a:cs typeface="Times New Roman" pitchFamily="18" charset="0"/>
              </a:rPr>
              <a:t>Term used for: </a:t>
            </a:r>
            <a:r>
              <a:rPr lang="en-IN" sz="3000" dirty="0" smtClean="0">
                <a:latin typeface="Times New Roman" pitchFamily="18" charset="0"/>
                <a:cs typeface="Times New Roman" pitchFamily="18" charset="0"/>
              </a:rPr>
              <a:t>plant and machinery, tools and accessories, stocks and row material…</a:t>
            </a:r>
          </a:p>
          <a:p>
            <a:r>
              <a:rPr lang="en-IN" sz="3500" b="1" dirty="0" smtClean="0">
                <a:latin typeface="Times New Roman" pitchFamily="18" charset="0"/>
                <a:cs typeface="Times New Roman" pitchFamily="18" charset="0"/>
              </a:rPr>
              <a:t>Characteristics: </a:t>
            </a:r>
            <a:r>
              <a:rPr lang="en-IN" sz="3000" dirty="0" smtClean="0">
                <a:latin typeface="Times New Roman" pitchFamily="18" charset="0"/>
                <a:cs typeface="Times New Roman" pitchFamily="18" charset="0"/>
              </a:rPr>
              <a:t>*role in modern productive</a:t>
            </a:r>
          </a:p>
          <a:p>
            <a:pPr>
              <a:buNone/>
            </a:pPr>
            <a:r>
              <a:rPr lang="en-IN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3000" dirty="0" smtClean="0">
                <a:latin typeface="Times New Roman" pitchFamily="18" charset="0"/>
                <a:cs typeface="Times New Roman" pitchFamily="18" charset="0"/>
              </a:rPr>
              <a:t>                                     system   </a:t>
            </a:r>
          </a:p>
          <a:p>
            <a:pPr>
              <a:buNone/>
            </a:pPr>
            <a:r>
              <a:rPr lang="en-IN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3000" dirty="0" smtClean="0">
                <a:latin typeface="Times New Roman" pitchFamily="18" charset="0"/>
                <a:cs typeface="Times New Roman" pitchFamily="18" charset="0"/>
              </a:rPr>
              <a:t>                                   *production is not possible </a:t>
            </a:r>
          </a:p>
          <a:p>
            <a:pPr>
              <a:buNone/>
            </a:pPr>
            <a:r>
              <a:rPr lang="en-IN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3000" dirty="0" smtClean="0">
                <a:latin typeface="Times New Roman" pitchFamily="18" charset="0"/>
                <a:cs typeface="Times New Roman" pitchFamily="18" charset="0"/>
              </a:rPr>
              <a:t>                                     without capital  </a:t>
            </a:r>
          </a:p>
          <a:p>
            <a:pPr>
              <a:buNone/>
            </a:pPr>
            <a:r>
              <a:rPr lang="en-IN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3000" dirty="0" smtClean="0">
                <a:latin typeface="Times New Roman" pitchFamily="18" charset="0"/>
                <a:cs typeface="Times New Roman" pitchFamily="18" charset="0"/>
              </a:rPr>
              <a:t>                                   *creation of employment</a:t>
            </a:r>
          </a:p>
          <a:p>
            <a:pPr>
              <a:buNone/>
            </a:pPr>
            <a:r>
              <a:rPr lang="en-IN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3000" dirty="0" smtClean="0">
                <a:latin typeface="Times New Roman" pitchFamily="18" charset="0"/>
                <a:cs typeface="Times New Roman" pitchFamily="18" charset="0"/>
              </a:rPr>
              <a:t>                                     opportunities in the country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HOW ARE GOODS PRODUCED?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Capital:</a:t>
            </a:r>
          </a:p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Physical capital:</a:t>
            </a:r>
            <a:r>
              <a:rPr lang="en-IN" dirty="0" smtClean="0"/>
              <a:t>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what tools, machines and factories will you needed to create your product</a:t>
            </a:r>
          </a:p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Financial capital: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funds the firm use to buy physical capital </a:t>
            </a:r>
          </a:p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Human capital: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what knowledge, skills, education and experience will your employees need to have in order to produce your product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Entrepreneur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IN" sz="3500" b="1" dirty="0" smtClean="0">
                <a:latin typeface="Times New Roman" pitchFamily="18" charset="0"/>
                <a:cs typeface="Times New Roman" pitchFamily="18" charset="0"/>
              </a:rPr>
              <a:t>What he/s do???</a:t>
            </a:r>
          </a:p>
          <a:p>
            <a:r>
              <a:rPr lang="en-IN" sz="3000" dirty="0" smtClean="0">
                <a:latin typeface="Times New Roman" pitchFamily="18" charset="0"/>
                <a:cs typeface="Times New Roman" pitchFamily="18" charset="0"/>
              </a:rPr>
              <a:t>Co-ordinate and co-relate the other factors of production.</a:t>
            </a:r>
          </a:p>
          <a:p>
            <a:r>
              <a:rPr lang="en-IN" sz="3000" dirty="0" smtClean="0">
                <a:latin typeface="Times New Roman" pitchFamily="18" charset="0"/>
                <a:cs typeface="Times New Roman" pitchFamily="18" charset="0"/>
              </a:rPr>
              <a:t>Starts the work @organize it @supervise it.</a:t>
            </a:r>
          </a:p>
          <a:p>
            <a:pPr>
              <a:buFont typeface="Wingdings" pitchFamily="2" charset="2"/>
              <a:buChar char="Ø"/>
            </a:pPr>
            <a:r>
              <a:rPr lang="en-IN" sz="3500" b="1" dirty="0" smtClean="0">
                <a:latin typeface="Times New Roman" pitchFamily="18" charset="0"/>
                <a:cs typeface="Times New Roman" pitchFamily="18" charset="0"/>
              </a:rPr>
              <a:t>Functions:</a:t>
            </a:r>
          </a:p>
          <a:p>
            <a:r>
              <a:rPr lang="en-IN" sz="3000" dirty="0" smtClean="0">
                <a:latin typeface="Times New Roman" pitchFamily="18" charset="0"/>
                <a:cs typeface="Times New Roman" pitchFamily="18" charset="0"/>
              </a:rPr>
              <a:t>Commence a business enterprise by developing new product or by modifying the exiting product.</a:t>
            </a:r>
          </a:p>
          <a:p>
            <a:r>
              <a:rPr lang="en-IN" sz="3000" dirty="0" smtClean="0">
                <a:latin typeface="Times New Roman" pitchFamily="18" charset="0"/>
                <a:cs typeface="Times New Roman" pitchFamily="18" charset="0"/>
              </a:rPr>
              <a:t>Took the final responsibility.</a:t>
            </a:r>
          </a:p>
          <a:p>
            <a:r>
              <a:rPr lang="en-IN" sz="3000" dirty="0" smtClean="0">
                <a:latin typeface="Times New Roman" pitchFamily="18" charset="0"/>
                <a:cs typeface="Times New Roman" pitchFamily="18" charset="0"/>
              </a:rPr>
              <a:t>As innovator. </a:t>
            </a:r>
            <a:endParaRPr lang="en-IN" sz="3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HOW ARE GOODS PRODUCED?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IN" sz="3500" b="1" dirty="0" smtClean="0">
                <a:latin typeface="Times New Roman" pitchFamily="18" charset="0"/>
                <a:cs typeface="Times New Roman" pitchFamily="18" charset="0"/>
              </a:rPr>
              <a:t>Entrepreneurship:</a:t>
            </a:r>
          </a:p>
          <a:p>
            <a:r>
              <a:rPr lang="en-IN" sz="3000" dirty="0" smtClean="0">
                <a:latin typeface="Times New Roman" pitchFamily="18" charset="0"/>
                <a:cs typeface="Times New Roman" pitchFamily="18" charset="0"/>
              </a:rPr>
              <a:t>The human resources that organized and combines labour, land, capital.</a:t>
            </a:r>
          </a:p>
          <a:p>
            <a:pPr>
              <a:buNone/>
            </a:pPr>
            <a:r>
              <a:rPr lang="en-IN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3000" dirty="0" smtClean="0">
                <a:latin typeface="Times New Roman" pitchFamily="18" charset="0"/>
                <a:cs typeface="Times New Roman" pitchFamily="18" charset="0"/>
              </a:rPr>
              <a:t>     * The quantity and quality of entrepreneurship </a:t>
            </a:r>
          </a:p>
          <a:p>
            <a:pPr>
              <a:buNone/>
            </a:pPr>
            <a:r>
              <a:rPr lang="en-IN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3000" dirty="0" smtClean="0">
                <a:latin typeface="Times New Roman" pitchFamily="18" charset="0"/>
                <a:cs typeface="Times New Roman" pitchFamily="18" charset="0"/>
              </a:rPr>
              <a:t>         is hard to describe and measure.</a:t>
            </a:r>
          </a:p>
          <a:p>
            <a:pPr>
              <a:buNone/>
            </a:pPr>
            <a:r>
              <a:rPr lang="en-IN" sz="3000" dirty="0" smtClean="0">
                <a:latin typeface="Times New Roman" pitchFamily="18" charset="0"/>
                <a:cs typeface="Times New Roman" pitchFamily="18" charset="0"/>
              </a:rPr>
              <a:t>      *But we can easily recognize brilliant  </a:t>
            </a:r>
          </a:p>
          <a:p>
            <a:pPr>
              <a:buNone/>
            </a:pPr>
            <a:r>
              <a:rPr lang="en-IN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3000" dirty="0" smtClean="0">
                <a:latin typeface="Times New Roman" pitchFamily="18" charset="0"/>
                <a:cs typeface="Times New Roman" pitchFamily="18" charset="0"/>
              </a:rPr>
              <a:t>       entrepreneurs by their enormous financial </a:t>
            </a:r>
          </a:p>
          <a:p>
            <a:pPr>
              <a:buNone/>
            </a:pPr>
            <a:r>
              <a:rPr lang="en-IN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3000" dirty="0" smtClean="0">
                <a:latin typeface="Times New Roman" pitchFamily="18" charset="0"/>
                <a:cs typeface="Times New Roman" pitchFamily="18" charset="0"/>
              </a:rPr>
              <a:t>       success. </a:t>
            </a:r>
            <a:endParaRPr lang="en-IN" sz="3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Law of variable proportions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law of variable proportions is based on the cost behavior of the inputs applied in the production.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law of variable proportions establishes a relative relationship between the variable factor and the fixed factors in the ratio form.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law of variable proportions is a short-term analysis.</a:t>
            </a:r>
          </a:p>
        </p:txBody>
      </p:sp>
    </p:spTree>
    <p:extLst>
      <p:ext uri="{BB962C8B-B14F-4D97-AF65-F5344CB8AC3E}">
        <p14:creationId xmlns:p14="http://schemas.microsoft.com/office/powerpoint/2010/main" xmlns="" val="16278666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Law of returns to scale 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law of returns to scale is an extension of the law of variable proportion.</a:t>
            </a:r>
          </a:p>
          <a:p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three phases of returns to scale of production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:(1)Law of increasing returns (2) Law of constant returns and (3)Law of decreasing returns.</a:t>
            </a:r>
          </a:p>
          <a:p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For simple explanation of these laws, two factors of production are considered-worker (w) as a variable factor and land (l) as a fixed factor which can be changed, proportionately.</a:t>
            </a:r>
          </a:p>
          <a:p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The application of worker will change in proportion to the change in output, but the application of land will increase proportionately. </a:t>
            </a:r>
            <a:endParaRPr lang="en-US" sz="3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249899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17417" y="332656"/>
            <a:ext cx="9144000" cy="6120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755240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Case study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IN" sz="3500" b="1" dirty="0" smtClean="0">
                <a:latin typeface="Times New Roman" pitchFamily="18" charset="0"/>
                <a:cs typeface="Times New Roman" pitchFamily="18" charset="0"/>
              </a:rPr>
              <a:t>Analysis of the production theory for the electricity sector. A case study of </a:t>
            </a:r>
            <a:r>
              <a:rPr lang="en-IN" sz="3500" b="1" dirty="0" err="1" smtClean="0">
                <a:latin typeface="Times New Roman" pitchFamily="18" charset="0"/>
                <a:cs typeface="Times New Roman" pitchFamily="18" charset="0"/>
              </a:rPr>
              <a:t>Tenaga</a:t>
            </a:r>
            <a:r>
              <a:rPr lang="en-IN" sz="35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3500" b="1" dirty="0" err="1" smtClean="0">
                <a:latin typeface="Times New Roman" pitchFamily="18" charset="0"/>
                <a:cs typeface="Times New Roman" pitchFamily="18" charset="0"/>
              </a:rPr>
              <a:t>Nasional</a:t>
            </a:r>
            <a:r>
              <a:rPr lang="en-IN" sz="35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3500" b="1" dirty="0" err="1" smtClean="0">
                <a:latin typeface="Times New Roman" pitchFamily="18" charset="0"/>
                <a:cs typeface="Times New Roman" pitchFamily="18" charset="0"/>
              </a:rPr>
              <a:t>Berhad</a:t>
            </a:r>
            <a:r>
              <a:rPr lang="en-IN" sz="3500" b="1" dirty="0" smtClean="0">
                <a:latin typeface="Times New Roman" pitchFamily="18" charset="0"/>
                <a:cs typeface="Times New Roman" pitchFamily="18" charset="0"/>
              </a:rPr>
              <a:t> (TNB), Malaysia.</a:t>
            </a:r>
          </a:p>
          <a:p>
            <a:r>
              <a:rPr lang="en-IN" sz="3000" dirty="0" smtClean="0">
                <a:latin typeface="Times New Roman" pitchFamily="18" charset="0"/>
                <a:cs typeface="Times New Roman" pitchFamily="18" charset="0"/>
              </a:rPr>
              <a:t>The purpose of this investigate the </a:t>
            </a:r>
            <a:r>
              <a:rPr lang="en-IN" sz="3000" dirty="0" err="1" smtClean="0">
                <a:latin typeface="Times New Roman" pitchFamily="18" charset="0"/>
                <a:cs typeface="Times New Roman" pitchFamily="18" charset="0"/>
              </a:rPr>
              <a:t>elasticities</a:t>
            </a:r>
            <a:r>
              <a:rPr lang="en-IN" sz="3000" dirty="0" smtClean="0">
                <a:latin typeface="Times New Roman" pitchFamily="18" charset="0"/>
                <a:cs typeface="Times New Roman" pitchFamily="18" charset="0"/>
              </a:rPr>
              <a:t> among the production factors in </a:t>
            </a:r>
            <a:r>
              <a:rPr lang="en-IN" sz="3000" dirty="0" err="1" smtClean="0">
                <a:latin typeface="Times New Roman" pitchFamily="18" charset="0"/>
                <a:cs typeface="Times New Roman" pitchFamily="18" charset="0"/>
              </a:rPr>
              <a:t>Tenaga</a:t>
            </a:r>
            <a:r>
              <a:rPr lang="en-IN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3000" dirty="0" err="1" smtClean="0">
                <a:latin typeface="Times New Roman" pitchFamily="18" charset="0"/>
                <a:cs typeface="Times New Roman" pitchFamily="18" charset="0"/>
              </a:rPr>
              <a:t>Nasional</a:t>
            </a:r>
            <a:r>
              <a:rPr lang="en-IN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3000" dirty="0" err="1" smtClean="0">
                <a:latin typeface="Times New Roman" pitchFamily="18" charset="0"/>
                <a:cs typeface="Times New Roman" pitchFamily="18" charset="0"/>
              </a:rPr>
              <a:t>Berhad</a:t>
            </a:r>
            <a:r>
              <a:rPr lang="en-IN" sz="3000" dirty="0" smtClean="0">
                <a:latin typeface="Times New Roman" pitchFamily="18" charset="0"/>
                <a:cs typeface="Times New Roman" pitchFamily="18" charset="0"/>
              </a:rPr>
              <a:t> (TNB), Malaysia. We applied the time series data for production (Q), capital (K), and labour (L) for the 1980-2009 period.</a:t>
            </a:r>
          </a:p>
          <a:p>
            <a:r>
              <a:rPr lang="en-IN" sz="3000" dirty="0" smtClean="0">
                <a:latin typeface="Times New Roman" pitchFamily="18" charset="0"/>
                <a:cs typeface="Times New Roman" pitchFamily="18" charset="0"/>
              </a:rPr>
              <a:t>However, there is a long run relationship between the production level and its factors.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IN" sz="2800" dirty="0" err="1" smtClean="0">
                <a:latin typeface="Times New Roman" pitchFamily="18" charset="0"/>
                <a:cs typeface="Times New Roman" pitchFamily="18" charset="0"/>
              </a:rPr>
              <a:t>Elasticities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analysis shows that the coefficient of the capital and labour influence Malaysian electricity production in the long run but labour shows more influence than capital.</a:t>
            </a:r>
          </a:p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Also, the TNB Company applied increasing return to scale for the electricity production.</a:t>
            </a:r>
          </a:p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Furthermore, there is evidence to support the effectiveness of the production function for the TNB. 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500043"/>
            <a:ext cx="7929618" cy="5857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6076" y="428605"/>
            <a:ext cx="7795014" cy="59293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Divyesh\Desktop\hand-writes-the-word-thank-you_fyUln5HO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“The production is a process of transforming of raw materials into finished goods through the step-by-step conversion using the resources such as men, machines and technology.”</a:t>
            </a:r>
          </a:p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It is the process in which the inputs are converted into outputs.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IN" dirty="0" smtClean="0"/>
              <a:t>Production function means the functional relationship between inputs and outputs in the process of production.</a:t>
            </a:r>
          </a:p>
          <a:p>
            <a:r>
              <a:rPr lang="en-IN" dirty="0" smtClean="0"/>
              <a:t>It is a technical relation which connects factors inputs used in the production function and the level of outputs</a:t>
            </a:r>
          </a:p>
          <a:p>
            <a:pPr>
              <a:buNone/>
            </a:pPr>
            <a:r>
              <a:rPr lang="en-IN" dirty="0"/>
              <a:t> </a:t>
            </a:r>
            <a:r>
              <a:rPr lang="en-IN" dirty="0" smtClean="0"/>
              <a:t>   </a:t>
            </a:r>
            <a:r>
              <a:rPr lang="en-IN" dirty="0" smtClean="0">
                <a:solidFill>
                  <a:srgbClr val="00B050"/>
                </a:solidFill>
              </a:rPr>
              <a:t>Q = f ( Land , Labour , Capital ,Organization , Technology , etc.) </a:t>
            </a:r>
            <a:endParaRPr lang="en-IN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285729"/>
            <a:ext cx="8286808" cy="63579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Land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89119"/>
            <a:ext cx="8229600" cy="4525963"/>
          </a:xfrm>
        </p:spPr>
        <p:txBody>
          <a:bodyPr>
            <a:normAutofit/>
          </a:bodyPr>
          <a:lstStyle/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Meaning: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according to Marshall, land stands for all natural resources which yield an income.</a:t>
            </a:r>
          </a:p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Characteristics: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*nature’s gift </a:t>
            </a:r>
          </a:p>
          <a:p>
            <a:pPr>
              <a:buNone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                                   *limited</a:t>
            </a:r>
          </a:p>
          <a:p>
            <a:pPr>
              <a:buNone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                                  *no supply price </a:t>
            </a:r>
          </a:p>
          <a:p>
            <a:pPr>
              <a:buNone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                                  *permanent </a:t>
            </a:r>
          </a:p>
          <a:p>
            <a:pPr>
              <a:buNone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                                   *lacks of mobility </a:t>
            </a:r>
          </a:p>
          <a:p>
            <a:pPr>
              <a:buNone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                                   *margin of cultivation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HOW ARE GOODS PRODUCED?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IN" sz="5800" b="1" dirty="0" smtClean="0">
                <a:latin typeface="Times New Roman" pitchFamily="18" charset="0"/>
                <a:cs typeface="Times New Roman" pitchFamily="18" charset="0"/>
              </a:rPr>
              <a:t> Land</a:t>
            </a:r>
            <a:r>
              <a:rPr lang="en-IN" sz="3500" b="1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r>
              <a:rPr lang="en-IN" sz="5100" dirty="0" smtClean="0">
                <a:latin typeface="Times New Roman" pitchFamily="18" charset="0"/>
                <a:cs typeface="Times New Roman" pitchFamily="18" charset="0"/>
              </a:rPr>
              <a:t>The “gift of nature” that we use to produce goods and services. All the things we call natural resources.</a:t>
            </a:r>
          </a:p>
          <a:p>
            <a:r>
              <a:rPr lang="en-IN" sz="5100" dirty="0" smtClean="0">
                <a:latin typeface="Times New Roman" pitchFamily="18" charset="0"/>
                <a:cs typeface="Times New Roman" pitchFamily="18" charset="0"/>
              </a:rPr>
              <a:t>Comes from the air , water , or the earth.</a:t>
            </a:r>
          </a:p>
          <a:p>
            <a:r>
              <a:rPr lang="en-IN" sz="5100" dirty="0" smtClean="0">
                <a:latin typeface="Times New Roman" pitchFamily="18" charset="0"/>
                <a:cs typeface="Times New Roman" pitchFamily="18" charset="0"/>
              </a:rPr>
              <a:t>Land , minerals , water</a:t>
            </a:r>
            <a:endParaRPr lang="en-IN" sz="51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sz="5100" dirty="0" smtClean="0">
                <a:latin typeface="Times New Roman" pitchFamily="18" charset="0"/>
                <a:cs typeface="Times New Roman" pitchFamily="18" charset="0"/>
              </a:rPr>
              <a:t>      Renewable</a:t>
            </a:r>
          </a:p>
          <a:p>
            <a:pPr>
              <a:buNone/>
            </a:pPr>
            <a:r>
              <a:rPr lang="en-IN" sz="5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5100" dirty="0" smtClean="0">
                <a:latin typeface="Times New Roman" pitchFamily="18" charset="0"/>
                <a:cs typeface="Times New Roman" pitchFamily="18" charset="0"/>
              </a:rPr>
              <a:t>          Water , air growing things</a:t>
            </a:r>
          </a:p>
          <a:p>
            <a:pPr>
              <a:buNone/>
            </a:pPr>
            <a:r>
              <a:rPr lang="en-IN" sz="5100" dirty="0" smtClean="0">
                <a:latin typeface="Times New Roman" pitchFamily="18" charset="0"/>
                <a:cs typeface="Times New Roman" pitchFamily="18" charset="0"/>
              </a:rPr>
              <a:t>      Non-Renewable</a:t>
            </a:r>
          </a:p>
          <a:p>
            <a:pPr>
              <a:buNone/>
            </a:pPr>
            <a:r>
              <a:rPr lang="en-IN" sz="5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5100" dirty="0" smtClean="0">
                <a:latin typeface="Times New Roman" pitchFamily="18" charset="0"/>
                <a:cs typeface="Times New Roman" pitchFamily="18" charset="0"/>
              </a:rPr>
              <a:t>           coal , oil</a:t>
            </a:r>
            <a:endParaRPr lang="en-IN" sz="51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Labour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Meaning:</a:t>
            </a:r>
            <a:r>
              <a:rPr lang="en-IN" dirty="0" smtClean="0"/>
              <a:t>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work whether manual or mental, which is undertaken for a monetary consideration…</a:t>
            </a:r>
          </a:p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Characteristics: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*connected with labourer  </a:t>
            </a:r>
          </a:p>
          <a:p>
            <a:pPr>
              <a:buNone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                                  *can’t preserve                                                                                      </a:t>
            </a:r>
          </a:p>
          <a:p>
            <a:pPr>
              <a:buNone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                                  *has weak bargaining power  </a:t>
            </a:r>
          </a:p>
          <a:p>
            <a:pPr>
              <a:buNone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                                  *price of labour react rather</a:t>
            </a:r>
          </a:p>
          <a:p>
            <a:pPr>
              <a:buNone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                                    curiously on its supply                                               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HOW ARE GOODS PRODUCED?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Labour: </a:t>
            </a:r>
          </a:p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Work time and work effort that people devote to producing goods and services</a:t>
            </a:r>
          </a:p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People’s efforts, labour</a:t>
            </a:r>
          </a:p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Effort can be physical or mental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823</Words>
  <Application>Microsoft Office PowerPoint</Application>
  <PresentationFormat>On-screen Show (4:3)</PresentationFormat>
  <Paragraphs>86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Theory of Production </vt:lpstr>
      <vt:lpstr>Slide 2</vt:lpstr>
      <vt:lpstr>Introduction</vt:lpstr>
      <vt:lpstr>Slide 4</vt:lpstr>
      <vt:lpstr>Slide 5</vt:lpstr>
      <vt:lpstr>Land</vt:lpstr>
      <vt:lpstr>HOW ARE GOODS PRODUCED?</vt:lpstr>
      <vt:lpstr>Labour</vt:lpstr>
      <vt:lpstr>HOW ARE GOODS PRODUCED?</vt:lpstr>
      <vt:lpstr>Capital</vt:lpstr>
      <vt:lpstr>HOW ARE GOODS PRODUCED?</vt:lpstr>
      <vt:lpstr>Entrepreneur</vt:lpstr>
      <vt:lpstr>HOW ARE GOODS PRODUCED?</vt:lpstr>
      <vt:lpstr>Law of variable proportions</vt:lpstr>
      <vt:lpstr>Law of returns to scale </vt:lpstr>
      <vt:lpstr>Slide 16</vt:lpstr>
      <vt:lpstr>Case study</vt:lpstr>
      <vt:lpstr>Slide 18</vt:lpstr>
      <vt:lpstr>Slide 19</vt:lpstr>
      <vt:lpstr>Slide 20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Theory of Production </dc:title>
  <dc:creator>Megha</dc:creator>
  <cp:lastModifiedBy>Megha</cp:lastModifiedBy>
  <cp:revision>16</cp:revision>
  <dcterms:created xsi:type="dcterms:W3CDTF">2017-09-27T12:20:07Z</dcterms:created>
  <dcterms:modified xsi:type="dcterms:W3CDTF">2017-10-06T13:36:56Z</dcterms:modified>
</cp:coreProperties>
</file>