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1283F3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1283F3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1283F3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1283F3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1283F3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1283F3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1283F3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1283F3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1283F3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1283F3"/>
        </a:fontRef>
        <a:srgbClr val="1283F3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rgbClr val="FFCCD5"/>
          </a:solidFill>
        </a:fill>
      </a:tcStyle>
    </a:wholeTbl>
    <a:band2H>
      <a:tcTxStyle b="def" i="def"/>
      <a:tcStyle>
        <a:tcBdr/>
        <a:fill>
          <a:solidFill>
            <a:srgbClr val="FFE7EB"/>
          </a:solidFill>
        </a:fill>
      </a:tcStyle>
    </a:band2H>
    <a:firstCol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381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381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1283F3"/>
        </a:fontRef>
        <a:srgbClr val="1283F3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381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381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1283F3"/>
        </a:fontRef>
        <a:srgbClr val="1283F3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381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381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1283F3"/>
        </a:fontRef>
        <a:srgbClr val="128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CFD"/>
          </a:solidFill>
        </a:fill>
      </a:tcStyle>
    </a:wholeTbl>
    <a:band2H>
      <a:tcTxStyle b="def" i="def"/>
      <a:tcStyle>
        <a:tcBdr/>
        <a:fill>
          <a:solidFill>
            <a:srgbClr val="F3EAE1"/>
          </a:solidFill>
        </a:fill>
      </a:tcStyle>
    </a:band2H>
    <a:firstCol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283F3"/>
        </a:fontRef>
        <a:srgbClr val="128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283F3"/>
              </a:solidFill>
              <a:prstDash val="solid"/>
              <a:round/>
            </a:ln>
          </a:top>
          <a:bottom>
            <a:ln w="25400" cap="flat">
              <a:solidFill>
                <a:srgbClr val="1283F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EAE1"/>
          </a:solidFill>
        </a:fill>
      </a:tcStyle>
    </a:lastRow>
    <a:fir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283F3"/>
              </a:solidFill>
              <a:prstDash val="solid"/>
              <a:round/>
            </a:ln>
          </a:top>
          <a:bottom>
            <a:ln w="25400" cap="flat">
              <a:solidFill>
                <a:srgbClr val="1283F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1283F3"/>
        </a:fontRef>
        <a:srgbClr val="1283F3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rgbClr val="CAD8FA"/>
          </a:solidFill>
        </a:fill>
      </a:tcStyle>
    </a:wholeTbl>
    <a:band2H>
      <a:tcTxStyle b="def" i="def"/>
      <a:tcStyle>
        <a:tcBdr/>
        <a:fill>
          <a:solidFill>
            <a:srgbClr val="E6ECFD"/>
          </a:solidFill>
        </a:fill>
      </a:tcStyle>
    </a:band2H>
    <a:firstCol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rgbClr val="1283F3"/>
          </a:solidFill>
        </a:fill>
      </a:tcStyle>
    </a:firstCol>
    <a:la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381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rgbClr val="1283F3"/>
          </a:solidFill>
        </a:fill>
      </a:tcStyle>
    </a:lastRow>
    <a:fir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381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rgbClr val="1283F3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rgbClr val="F3EAE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solidFill>
            <a:srgbClr val="F3EAE1">
              <a:alpha val="20000"/>
            </a:srgbClr>
          </a:solidFill>
        </a:fill>
      </a:tcStyle>
    </a:firstCol>
    <a:la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50800" cap="flat">
              <a:solidFill>
                <a:srgbClr val="F3EAE1"/>
              </a:solidFill>
              <a:prstDash val="solid"/>
              <a:round/>
            </a:ln>
          </a:top>
          <a:bottom>
            <a:ln w="127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3EAE1"/>
        </a:fontRef>
        <a:srgbClr val="F3EAE1"/>
      </a:tcTxStyle>
      <a:tcStyle>
        <a:tcBdr>
          <a:left>
            <a:ln w="12700" cap="flat">
              <a:solidFill>
                <a:srgbClr val="F3EAE1"/>
              </a:solidFill>
              <a:prstDash val="solid"/>
              <a:round/>
            </a:ln>
          </a:left>
          <a:right>
            <a:ln w="12700" cap="flat">
              <a:solidFill>
                <a:srgbClr val="F3EAE1"/>
              </a:solidFill>
              <a:prstDash val="solid"/>
              <a:round/>
            </a:ln>
          </a:right>
          <a:top>
            <a:ln w="12700" cap="flat">
              <a:solidFill>
                <a:srgbClr val="F3EAE1"/>
              </a:solidFill>
              <a:prstDash val="solid"/>
              <a:round/>
            </a:ln>
          </a:top>
          <a:bottom>
            <a:ln w="25400" cap="flat">
              <a:solidFill>
                <a:srgbClr val="F3EAE1"/>
              </a:solidFill>
              <a:prstDash val="solid"/>
              <a:round/>
            </a:ln>
          </a:bottom>
          <a:insideH>
            <a:ln w="12700" cap="flat">
              <a:solidFill>
                <a:srgbClr val="F3EAE1"/>
              </a:solidFill>
              <a:prstDash val="solid"/>
              <a:round/>
            </a:ln>
          </a:insideH>
          <a:insideV>
            <a:ln w="12700" cap="flat">
              <a:solidFill>
                <a:srgbClr val="F3EAE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914400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84258" y="6568542"/>
            <a:ext cx="302543" cy="289459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 anchor="b">
            <a:spAutoFit/>
          </a:bodyPr>
          <a:lstStyle>
            <a:lvl1pPr algn="r" defTabSz="457200">
              <a:defRPr b="1" sz="1400">
                <a:solidFill>
                  <a:srgbClr val="590B2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90B27"/>
        </a:buClr>
        <a:buSzPct val="70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590B27"/>
          </a:solidFill>
          <a:uFillTx/>
          <a:latin typeface="+mn-lt"/>
          <a:ea typeface="+mn-ea"/>
          <a:cs typeface="+mn-cs"/>
          <a:sym typeface="Arial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90B27"/>
        </a:buClr>
        <a:buSzPct val="70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590B27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90B27"/>
        </a:buClr>
        <a:buSzPct val="70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590B27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90B27"/>
        </a:buClr>
        <a:buSzPct val="70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590B27"/>
          </a:solidFill>
          <a:uFillTx/>
          <a:latin typeface="+mn-lt"/>
          <a:ea typeface="+mn-ea"/>
          <a:cs typeface="+mn-cs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90B27"/>
        </a:buClr>
        <a:buSzPct val="70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590B27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90B27"/>
        </a:buClr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590B27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90B27"/>
        </a:buClr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590B27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90B27"/>
        </a:buClr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590B27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90B27"/>
        </a:buClr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590B27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9791" y="332656"/>
            <a:ext cx="3744418" cy="347002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Box 5"/>
          <p:cNvSpPr txBox="1"/>
          <p:nvPr/>
        </p:nvSpPr>
        <p:spPr>
          <a:xfrm>
            <a:off x="4427983" y="5373215"/>
            <a:ext cx="4320484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PREPARED BY- AHIR NIXIT C.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ENROLLMENT NO.- 160410116004</a:t>
            </a:r>
          </a:p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BRANCH- IT 1</a:t>
            </a:r>
          </a:p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BATCH-A</a:t>
            </a:r>
          </a:p>
        </p:txBody>
      </p:sp>
      <p:sp>
        <p:nvSpPr>
          <p:cNvPr id="36" name="Text Box 1"/>
          <p:cNvSpPr txBox="1"/>
          <p:nvPr/>
        </p:nvSpPr>
        <p:spPr>
          <a:xfrm>
            <a:off x="2244089" y="4184650"/>
            <a:ext cx="5029201" cy="79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400">
                <a:solidFill>
                  <a:srgbClr val="21170D"/>
                </a:solidFill>
              </a:defRPr>
            </a:pPr>
            <a:r>
              <a:t>Engineering Economics &amp;</a:t>
            </a:r>
          </a:p>
          <a:p>
            <a:pPr algn="ctr">
              <a:defRPr b="1" sz="2400">
                <a:solidFill>
                  <a:srgbClr val="21170D"/>
                </a:solidFill>
              </a:defRPr>
            </a:pPr>
            <a:r>
              <a:t>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ORT-RUN COSTS"/>
          <p:cNvSpPr txBox="1"/>
          <p:nvPr>
            <p:ph type="title" idx="4294967295"/>
          </p:nvPr>
        </p:nvSpPr>
        <p:spPr>
          <a:xfrm>
            <a:off x="1004887" y="377124"/>
            <a:ext cx="7134226" cy="856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49300">
              <a:spcBef>
                <a:spcPts val="800"/>
              </a:spcBef>
              <a:defRPr b="0" i="0" sz="3600">
                <a:latin typeface="Lucida Calligraphy"/>
                <a:ea typeface="Lucida Calligraphy"/>
                <a:cs typeface="Lucida Calligraphy"/>
                <a:sym typeface="Lucida Calligraphy"/>
              </a:defRPr>
            </a:lvl1pPr>
          </a:lstStyle>
          <a:p>
            <a:pPr/>
            <a:r>
              <a:t>SHORT-RUN COSTS</a:t>
            </a:r>
          </a:p>
        </p:txBody>
      </p:sp>
      <p:sp>
        <p:nvSpPr>
          <p:cNvPr id="60" name="In the short run atleast one factor of production is fixed.…"/>
          <p:cNvSpPr txBox="1"/>
          <p:nvPr>
            <p:ph type="body" idx="4294967295"/>
          </p:nvPr>
        </p:nvSpPr>
        <p:spPr>
          <a:xfrm>
            <a:off x="685800" y="1746157"/>
            <a:ext cx="7772400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 the short run atleast one factor of production is fixed.</a:t>
            </a:r>
          </a:p>
          <a:p>
            <a:pPr/>
            <a:r>
              <a:t>Output can be varied only by adding more variable factors.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6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6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6"/>
                            </p:stCondLst>
                            <p:childTnLst>
                              <p:par>
                                <p:cTn id="19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6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6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" grpId="1"/>
      <p:bldP build="p" bldLvl="5" animBg="1" rev="0" advAuto="0" spid="6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/>
          <p:nvPr>
            <p:ph type="title" idx="4294967295"/>
          </p:nvPr>
        </p:nvSpPr>
        <p:spPr>
          <a:xfrm>
            <a:off x="762000" y="-762000"/>
            <a:ext cx="7772400" cy="457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374650">
              <a:spcBef>
                <a:spcPts val="400"/>
              </a:spcBef>
              <a:defRPr b="0" i="0" sz="1800">
                <a:latin typeface="Lucida Calligraphy"/>
                <a:ea typeface="Lucida Calligraphy"/>
                <a:cs typeface="Lucida Calligraphy"/>
                <a:sym typeface="Lucida Calligraphy"/>
              </a:defRPr>
            </a:pPr>
          </a:p>
        </p:txBody>
      </p:sp>
      <p:sp>
        <p:nvSpPr>
          <p:cNvPr id="63" name="PRIME COSTS:…"/>
          <p:cNvSpPr txBox="1"/>
          <p:nvPr>
            <p:ph type="body" idx="4294967295"/>
          </p:nvPr>
        </p:nvSpPr>
        <p:spPr>
          <a:xfrm>
            <a:off x="457200" y="304800"/>
            <a:ext cx="8229600" cy="624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Arial"/>
              <a:buChar char="➢"/>
            </a:pPr>
            <a: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PRIME COSTS: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Tx/>
              <a:buNone/>
            </a:pPr>
            <a:r>
              <a:t>                    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Some costs vary more    proportionately with the output,while others are fixed and do not vary output in the same way.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Font typeface="Arial"/>
              <a:buChar char="➢"/>
            </a:pPr>
            <a: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SUPPLEMENTARY COSTS: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Tx/>
              <a:buNone/>
            </a:pPr>
            <a:r>
              <a:t>                  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Some costs vary less proportionately with the output,while others are fixed and do not vary output in the same way.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Tx/>
              <a:buNone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Class="entr" nodeType="with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IXED COST"/>
          <p:cNvSpPr txBox="1"/>
          <p:nvPr>
            <p:ph type="title" idx="4294967295"/>
          </p:nvPr>
        </p:nvSpPr>
        <p:spPr>
          <a:xfrm>
            <a:off x="1004887" y="377124"/>
            <a:ext cx="7134226" cy="838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49300">
              <a:spcBef>
                <a:spcPts val="800"/>
              </a:spcBef>
              <a:defRPr b="0" i="0" sz="3600">
                <a:latin typeface="Lucida Calligraphy"/>
                <a:ea typeface="Lucida Calligraphy"/>
                <a:cs typeface="Lucida Calligraphy"/>
                <a:sym typeface="Lucida Calligraphy"/>
              </a:defRPr>
            </a:lvl1pPr>
          </a:lstStyle>
          <a:p>
            <a:pPr/>
            <a:r>
              <a:t>FIXED COST</a:t>
            </a:r>
          </a:p>
        </p:txBody>
      </p:sp>
      <p:sp>
        <p:nvSpPr>
          <p:cNvPr id="66" name="Remains constant.…"/>
          <p:cNvSpPr txBox="1"/>
          <p:nvPr>
            <p:ph type="body" idx="4294967295"/>
          </p:nvPr>
        </p:nvSpPr>
        <p:spPr>
          <a:xfrm>
            <a:off x="1028700" y="1443924"/>
            <a:ext cx="7086600" cy="4800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Remains constant.</a:t>
            </a:r>
          </a:p>
          <a:p>
            <a:pPr/>
            <a:r>
              <a:t>Also known as short-run cost.</a:t>
            </a:r>
          </a:p>
          <a:p>
            <a:pPr/>
            <a:r>
              <a:t>This cost includes:</a:t>
            </a:r>
          </a:p>
          <a:p>
            <a:pPr>
              <a:buSzTx/>
              <a:buNone/>
            </a:pPr>
            <a:r>
              <a:t>        *Cost on managerial staff.</a:t>
            </a:r>
          </a:p>
          <a:p>
            <a:pPr>
              <a:buSzTx/>
              <a:buNone/>
            </a:pPr>
            <a:r>
              <a:t>        *Expenditure on depeciation.</a:t>
            </a:r>
          </a:p>
          <a:p>
            <a:pPr>
              <a:buSzTx/>
              <a:buNone/>
            </a:pPr>
            <a:r>
              <a:t>        *Maintenance cost of the factory.</a:t>
            </a:r>
          </a:p>
          <a:p>
            <a:pPr>
              <a:buSzTx/>
              <a:buNone/>
            </a:pPr>
          </a:p>
          <a:p>
            <a:pPr>
              <a:buSzTx/>
              <a:buNone/>
            </a:pPr>
            <a:r>
              <a:t>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VARIABLE COST"/>
          <p:cNvSpPr txBox="1"/>
          <p:nvPr>
            <p:ph type="title" idx="4294967295"/>
          </p:nvPr>
        </p:nvSpPr>
        <p:spPr>
          <a:xfrm>
            <a:off x="1004887" y="340962"/>
            <a:ext cx="7134226" cy="838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49300">
              <a:spcBef>
                <a:spcPts val="800"/>
              </a:spcBef>
              <a:defRPr b="0" i="0" sz="3600">
                <a:latin typeface="Lucida Calligraphy"/>
                <a:ea typeface="Lucida Calligraphy"/>
                <a:cs typeface="Lucida Calligraphy"/>
                <a:sym typeface="Lucida Calligraphy"/>
              </a:defRPr>
            </a:lvl1pPr>
          </a:lstStyle>
          <a:p>
            <a:pPr/>
            <a:r>
              <a:t>VARIABLE COST</a:t>
            </a:r>
          </a:p>
        </p:txBody>
      </p:sp>
      <p:sp>
        <p:nvSpPr>
          <p:cNvPr id="69" name="Vary directly with the level of output…"/>
          <p:cNvSpPr txBox="1"/>
          <p:nvPr>
            <p:ph type="body" idx="4294967295"/>
          </p:nvPr>
        </p:nvSpPr>
        <p:spPr>
          <a:xfrm>
            <a:off x="1028700" y="1407762"/>
            <a:ext cx="7086600" cy="4800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Vary directly with the level of output </a:t>
            </a:r>
          </a:p>
          <a:p>
            <a:pPr>
              <a:spcBef>
                <a:spcPts val="600"/>
              </a:spcBef>
              <a:defRPr sz="2800"/>
            </a:pPr>
            <a:r>
              <a:t>Used in the actual production process.</a:t>
            </a:r>
          </a:p>
          <a:p>
            <a:pPr>
              <a:spcBef>
                <a:spcPts val="600"/>
              </a:spcBef>
              <a:defRPr sz="2800"/>
            </a:pPr>
            <a:r>
              <a:t>Functions of output changes.</a:t>
            </a:r>
          </a:p>
          <a:p>
            <a:pPr>
              <a:spcBef>
                <a:spcPts val="600"/>
              </a:spcBef>
              <a:defRPr sz="2800"/>
            </a:pPr>
            <a:r>
              <a:t>Eg: Cost of raw-materials.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          Cost in direct labour.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"/>
          <p:cNvSpPr txBox="1"/>
          <p:nvPr>
            <p:ph type="title" idx="4294967295"/>
          </p:nvPr>
        </p:nvSpPr>
        <p:spPr>
          <a:xfrm>
            <a:off x="609600" y="-571500"/>
            <a:ext cx="7772400" cy="342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74319">
              <a:spcBef>
                <a:spcPts val="300"/>
              </a:spcBef>
              <a:defRPr b="0" i="0" sz="1275">
                <a:latin typeface="Lucida Calligraphy"/>
                <a:ea typeface="Lucida Calligraphy"/>
                <a:cs typeface="Lucida Calligraphy"/>
                <a:sym typeface="Lucida Calligraphy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2" name="TOTAL COST:…"/>
          <p:cNvSpPr txBox="1"/>
          <p:nvPr>
            <p:ph type="body" idx="4294967295"/>
          </p:nvPr>
        </p:nvSpPr>
        <p:spPr>
          <a:xfrm>
            <a:off x="609600" y="685800"/>
            <a:ext cx="7772400" cy="548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TOTAL COST: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Tx/>
              <a:buNone/>
            </a:pPr>
            <a:r>
              <a:t>                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Sum of total fixed cost and total variable cost.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Tx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TC=TVC+TFC.</a:t>
            </a:r>
          </a:p>
          <a:p>
            <a:pPr>
              <a:buSzTx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TVC=0,  when the output is zero and increases with increase in the output.</a:t>
            </a:r>
          </a:p>
          <a:p>
            <a:pPr>
              <a:buSzTx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SzTx/>
              <a:buNone/>
            </a:pPr>
            <a:r>
              <a:t>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VERAGE COST"/>
          <p:cNvSpPr txBox="1"/>
          <p:nvPr>
            <p:ph type="title" idx="4294967295"/>
          </p:nvPr>
        </p:nvSpPr>
        <p:spPr>
          <a:xfrm>
            <a:off x="1004887" y="340962"/>
            <a:ext cx="7134226" cy="74779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81863">
              <a:spcBef>
                <a:spcPts val="700"/>
              </a:spcBef>
              <a:defRPr b="0" i="0" sz="3276">
                <a:latin typeface="Lucida Calligraphy"/>
                <a:ea typeface="Lucida Calligraphy"/>
                <a:cs typeface="Lucida Calligraphy"/>
                <a:sym typeface="Lucida Calligraphy"/>
              </a:defRPr>
            </a:lvl1pPr>
          </a:lstStyle>
          <a:p>
            <a:pPr/>
            <a:r>
              <a:t>    AVERAGE COST</a:t>
            </a:r>
          </a:p>
        </p:txBody>
      </p:sp>
      <p:sp>
        <p:nvSpPr>
          <p:cNvPr id="75" name="They are of three types.…"/>
          <p:cNvSpPr txBox="1"/>
          <p:nvPr>
            <p:ph type="body" idx="4294967295"/>
          </p:nvPr>
        </p:nvSpPr>
        <p:spPr>
          <a:xfrm>
            <a:off x="1028700" y="1407762"/>
            <a:ext cx="7086600" cy="4800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They are of three types.</a:t>
            </a:r>
          </a:p>
          <a:p>
            <a:pPr>
              <a:buSzTx/>
              <a:buNone/>
            </a:pPr>
            <a:r>
              <a:t>             *Average fixed cost.</a:t>
            </a:r>
          </a:p>
          <a:p>
            <a:pPr>
              <a:buSzTx/>
              <a:buNone/>
            </a:pPr>
            <a:r>
              <a:t>             *Average variable cost.</a:t>
            </a:r>
          </a:p>
          <a:p>
            <a:pPr>
              <a:buSzTx/>
              <a:buNone/>
            </a:pPr>
            <a:r>
              <a:t>             *Average total cost.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VERAGE FIXED COST:…"/>
          <p:cNvSpPr txBox="1"/>
          <p:nvPr>
            <p:ph type="body" idx="4294967295"/>
          </p:nvPr>
        </p:nvSpPr>
        <p:spPr>
          <a:xfrm>
            <a:off x="1028700" y="419100"/>
            <a:ext cx="7086600" cy="6019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900"/>
              </a:spcBef>
              <a:buSzTx/>
              <a:buNone/>
              <a:defRPr sz="4000"/>
            </a:pPr>
            <a:r>
              <a:t>AVERAGE FIXED COST:</a:t>
            </a:r>
          </a:p>
          <a:p>
            <a:pPr/>
            <a:r>
              <a:t>It is the per-unit cost of the fixed factors.</a:t>
            </a:r>
          </a:p>
          <a:p>
            <a:pPr/>
            <a:r>
              <a:t>AFC=TFC/Q.</a:t>
            </a:r>
          </a:p>
          <a:p>
            <a:pPr>
              <a:buSzTx/>
              <a:buNone/>
            </a:pPr>
          </a:p>
          <a:p>
            <a:pPr>
              <a:spcBef>
                <a:spcPts val="900"/>
              </a:spcBef>
              <a:buSzTx/>
              <a:buNone/>
              <a:defRPr sz="4000"/>
            </a:pPr>
            <a:r>
              <a:t>AVERAGE VARIABLE COST:</a:t>
            </a:r>
          </a:p>
          <a:p>
            <a:pPr>
              <a:buSzPct val="104999"/>
              <a:buChar char="▪"/>
            </a:pPr>
            <a:r>
              <a:t>It is the per-unit cost of the variable factors.</a:t>
            </a:r>
          </a:p>
          <a:p>
            <a:pPr>
              <a:buSzPct val="104999"/>
              <a:buChar char="▪"/>
            </a:pPr>
            <a:r>
              <a:t>AVC=TVC/Q.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VERAGE TOTAL COST"/>
          <p:cNvSpPr txBox="1"/>
          <p:nvPr>
            <p:ph type="title" idx="4294967295"/>
          </p:nvPr>
        </p:nvSpPr>
        <p:spPr>
          <a:xfrm>
            <a:off x="571500" y="348713"/>
            <a:ext cx="8001000" cy="1219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0" i="0">
                <a:latin typeface="Lucida Calligraphy"/>
                <a:ea typeface="Lucida Calligraphy"/>
                <a:cs typeface="Lucida Calligraphy"/>
                <a:sym typeface="Lucida Calligraphy"/>
              </a:defRPr>
            </a:lvl1pPr>
          </a:lstStyle>
          <a:p>
            <a:pPr/>
            <a:r>
              <a:t>          AVERAGE TOTAL COST</a:t>
            </a:r>
          </a:p>
        </p:txBody>
      </p:sp>
      <p:sp>
        <p:nvSpPr>
          <p:cNvPr id="80" name="* It is the total cost divided by the number of units produced.…"/>
          <p:cNvSpPr txBox="1"/>
          <p:nvPr>
            <p:ph type="body" idx="4294967295"/>
          </p:nvPr>
        </p:nvSpPr>
        <p:spPr>
          <a:xfrm>
            <a:off x="685800" y="1432298"/>
            <a:ext cx="7772400" cy="5486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Arial"/>
              <a:buChar char="✓"/>
              <a:defRPr sz="2800"/>
            </a:pP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          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* It is the total cost divided by the number of units produced.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600"/>
              </a:spcBef>
              <a:buSzTx/>
              <a:buNone/>
              <a:defRPr i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* Sum of average fixed cost and average variable cost.</a:t>
            </a:r>
          </a:p>
          <a:p>
            <a:pPr>
              <a:spcBef>
                <a:spcPts val="600"/>
              </a:spcBef>
              <a:buSzTx/>
              <a:buNone/>
              <a:defRPr i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</a:t>
            </a:r>
          </a:p>
          <a:p>
            <a:pPr>
              <a:spcBef>
                <a:spcPts val="600"/>
              </a:spcBef>
              <a:buSzTx/>
              <a:buNone/>
              <a:defRPr i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ATC=TC/Q.</a:t>
            </a:r>
          </a:p>
          <a:p>
            <a:pPr>
              <a:spcBef>
                <a:spcPts val="600"/>
              </a:spcBef>
              <a:buSzTx/>
              <a:buNone/>
              <a:defRPr i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</a:p>
          <a:p>
            <a:pPr>
              <a:spcBef>
                <a:spcPts val="600"/>
              </a:spcBef>
              <a:buSzTx/>
              <a:buNone/>
              <a:defRPr i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AC=AFC+AVC.</a:t>
            </a:r>
            <a:br/>
          </a:p>
          <a:p>
            <a:pPr>
              <a:spcBef>
                <a:spcPts val="600"/>
              </a:spcBef>
              <a:buSzTx/>
              <a:buNone/>
              <a:defRPr i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E9B21DE2-9B1F-478A-92D9-50F16ACF86F3-L0-001.jpeg" descr="E9B21DE2-9B1F-478A-92D9-50F16ACF86F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992" y="543144"/>
            <a:ext cx="8586016" cy="5771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HANK U"/>
          <p:cNvSpPr txBox="1"/>
          <p:nvPr>
            <p:ph type="body" sz="half" idx="4294967295"/>
          </p:nvPr>
        </p:nvSpPr>
        <p:spPr>
          <a:xfrm rot="20927450">
            <a:off x="2791566" y="2536746"/>
            <a:ext cx="7979470" cy="17845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1500"/>
              </a:spcBef>
              <a:buSzTx/>
              <a:buNone/>
              <a:defRPr sz="6600"/>
            </a:lvl1pPr>
          </a:lstStyle>
          <a:p>
            <a:pPr/>
            <a:r>
              <a:t>THANK 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ST"/>
          <p:cNvSpPr txBox="1"/>
          <p:nvPr>
            <p:ph type="title" idx="4294967295"/>
          </p:nvPr>
        </p:nvSpPr>
        <p:spPr>
          <a:xfrm>
            <a:off x="1004887" y="340962"/>
            <a:ext cx="7134226" cy="83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                    COST</a:t>
            </a:r>
          </a:p>
        </p:txBody>
      </p:sp>
      <p:sp>
        <p:nvSpPr>
          <p:cNvPr id="39" name="It is the firm of the individual operating in a marketing has a influence on the market supply of the commodity.…"/>
          <p:cNvSpPr txBox="1"/>
          <p:nvPr>
            <p:ph type="body" idx="4294967295"/>
          </p:nvPr>
        </p:nvSpPr>
        <p:spPr>
          <a:xfrm>
            <a:off x="1028700" y="1335437"/>
            <a:ext cx="7086600" cy="374392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16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 amount that has to be paid or given up in order to get something.</a:t>
            </a:r>
          </a:p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In order to make use of the various factor and non-factor inputs.</a:t>
            </a:r>
          </a:p>
          <a:p>
            <a:pPr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In common, the amount spend on these inputs is called the cost of production.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" grpId="1"/>
      <p:bldP build="p" bldLvl="5" animBg="1" rev="0" advAuto="0" spid="3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CEPT OF COST"/>
          <p:cNvSpPr txBox="1"/>
          <p:nvPr>
            <p:ph type="title" idx="4294967295"/>
          </p:nvPr>
        </p:nvSpPr>
        <p:spPr>
          <a:xfrm>
            <a:off x="1004887" y="340962"/>
            <a:ext cx="7134226" cy="83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       CONCEPT OF COST</a:t>
            </a:r>
          </a:p>
        </p:txBody>
      </p:sp>
      <p:sp>
        <p:nvSpPr>
          <p:cNvPr id="42" name="MONEY COST :…"/>
          <p:cNvSpPr txBox="1"/>
          <p:nvPr>
            <p:ph type="body" idx="4294967295"/>
          </p:nvPr>
        </p:nvSpPr>
        <p:spPr>
          <a:xfrm>
            <a:off x="1066800" y="1443924"/>
            <a:ext cx="7010400" cy="472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54000" indent="-254000" defTabSz="676275">
              <a:lnSpc>
                <a:spcPct val="90000"/>
              </a:lnSpc>
              <a:spcBef>
                <a:spcPts val="400"/>
              </a:spcBef>
              <a:defRPr i="1" sz="2000"/>
            </a:pPr>
            <a:r>
              <a:t>MONEY COST</a:t>
            </a:r>
            <a:r>
              <a:rPr i="0"/>
              <a:t> :</a:t>
            </a:r>
          </a:p>
          <a:p>
            <a:pPr marL="254000" indent="-254000" defTabSz="676275"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The amount spend in terms of money for the production of the commodity is known as money cost 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0" indent="-254000" defTabSz="676275">
              <a:lnSpc>
                <a:spcPct val="90000"/>
              </a:lnSpc>
              <a:spcBef>
                <a:spcPts val="400"/>
              </a:spcBef>
              <a:defRPr i="1" sz="2000"/>
            </a:pPr>
            <a:r>
              <a:t>NOMINAL COST:</a:t>
            </a:r>
          </a:p>
          <a:p>
            <a:pPr marL="254000" indent="-254000" defTabSz="676275"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It is the money cost of production</a:t>
            </a:r>
            <a:r>
              <a:t>.</a:t>
            </a:r>
          </a:p>
          <a:p>
            <a:pPr marL="254000" indent="-254000" defTabSz="676275">
              <a:lnSpc>
                <a:spcPct val="90000"/>
              </a:lnSpc>
              <a:spcBef>
                <a:spcPts val="400"/>
              </a:spcBef>
              <a:defRPr i="1" sz="2000"/>
            </a:pPr>
            <a:r>
              <a:t>REAL COST</a:t>
            </a:r>
            <a:r>
              <a:rPr i="0"/>
              <a:t> :</a:t>
            </a:r>
          </a:p>
          <a:p>
            <a:pPr marL="254000" indent="-254000" defTabSz="676275">
              <a:lnSpc>
                <a:spcPct val="90000"/>
              </a:lnSpc>
              <a:spcBef>
                <a:spcPts val="400"/>
              </a:spcBef>
              <a:buSzTx/>
              <a:buNone/>
              <a:defRPr i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It is the mental, physical and sacrifices undergone with a view to producing a  commodity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 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" grpId="2"/>
      <p:bldP build="whole" bldLvl="1" animBg="1" rev="0" advAuto="0" spid="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PPORTUNITY COST :…"/>
          <p:cNvSpPr txBox="1"/>
          <p:nvPr>
            <p:ph type="body" idx="4294967295"/>
          </p:nvPr>
        </p:nvSpPr>
        <p:spPr>
          <a:xfrm>
            <a:off x="583888" y="495300"/>
            <a:ext cx="7976224" cy="586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i="1"/>
            </a:pPr>
            <a:r>
              <a:t>OPPORTUNITY COST</a:t>
            </a:r>
            <a:r>
              <a:rPr i="0"/>
              <a:t> :</a:t>
            </a:r>
            <a:endParaRPr i="0"/>
          </a:p>
          <a:p>
            <a:pPr>
              <a:buSzTx/>
              <a:buNone/>
            </a:pPr>
            <a:r>
              <a:t>      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The opportunity cost, also known as alternative cost, is the value of the choice of a best alternative cost while making a decision.</a:t>
            </a:r>
          </a:p>
        </p:txBody>
      </p:sp>
      <p:pic>
        <p:nvPicPr>
          <p:cNvPr id="45" name="767BB35A-8DED-45F7-B87D-14CBDE3B1F67-L0-001.jpeg" descr="767BB35A-8DED-45F7-B87D-14CBDE3B1F67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152" y="2554425"/>
            <a:ext cx="5815696" cy="3536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MPLICIT COST :…"/>
          <p:cNvSpPr txBox="1"/>
          <p:nvPr>
            <p:ph type="body" idx="4294967295"/>
          </p:nvPr>
        </p:nvSpPr>
        <p:spPr>
          <a:xfrm>
            <a:off x="685800" y="495300"/>
            <a:ext cx="7772400" cy="586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i="1"/>
            </a:pPr>
            <a:r>
              <a:t>IMPLICIT COST</a:t>
            </a:r>
            <a:r>
              <a:rPr i="0"/>
              <a:t> :</a:t>
            </a:r>
            <a:endParaRPr i="0"/>
          </a:p>
          <a:p>
            <a:pPr>
              <a:buSzTx/>
              <a:buNone/>
            </a:pPr>
            <a:r>
              <a:t>       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It is the cost of self-owned  resources such as salary of proprietor</a:t>
            </a:r>
            <a:r>
              <a:t>.</a:t>
            </a:r>
          </a:p>
          <a:p>
            <a:pPr>
              <a:defRPr i="1"/>
            </a:pPr>
            <a:r>
              <a:t>EXPLICIT COST :</a:t>
            </a:r>
          </a:p>
          <a:p>
            <a:pPr>
              <a:buSzTx/>
              <a:buNone/>
            </a:pPr>
            <a:r>
              <a:t>           *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It is the paid-out cost.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Tx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* It means payments made for the productive resources purchased.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CCOUNTING OR BUSINESS COST:…"/>
          <p:cNvSpPr txBox="1"/>
          <p:nvPr>
            <p:ph type="body" idx="4294967295"/>
          </p:nvPr>
        </p:nvSpPr>
        <p:spPr>
          <a:xfrm>
            <a:off x="457200" y="190500"/>
            <a:ext cx="8229600" cy="6477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 </a:t>
            </a:r>
            <a:r>
              <a:rPr i="1" sz="2300"/>
              <a:t>ACCOUNTING OR BUSINESS COST</a:t>
            </a:r>
            <a:r>
              <a:rPr sz="2300"/>
              <a:t>:</a:t>
            </a:r>
            <a:endParaRPr sz="2300"/>
          </a:p>
          <a:p>
            <a:pPr>
              <a:buSzTx/>
              <a:buNone/>
            </a:pPr>
            <a:r>
              <a:t>                </a:t>
            </a:r>
            <a:r>
              <a:rPr i="1" sz="2400">
                <a:latin typeface="Times New Roman"/>
                <a:ea typeface="Times New Roman"/>
                <a:cs typeface="Times New Roman"/>
                <a:sym typeface="Times New Roman"/>
              </a:rPr>
              <a:t>Cash payments which firms make for factor and non-factor input depreciation other book keeping entries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Font typeface="Times New Roman"/>
              <a:buChar char="•"/>
            </a:pPr>
            <a:r>
              <a:t> </a:t>
            </a:r>
            <a:r>
              <a:rPr i="1" sz="2300"/>
              <a:t>SOCIAL COST:</a:t>
            </a:r>
            <a:endParaRPr i="1" sz="2300"/>
          </a:p>
          <a:p>
            <a:pPr>
              <a:buSzTx/>
              <a:buNone/>
            </a:pPr>
            <a:r>
              <a:t>                </a:t>
            </a:r>
            <a:r>
              <a:rPr i="1" sz="2400">
                <a:latin typeface="Times New Roman"/>
                <a:ea typeface="Times New Roman"/>
                <a:cs typeface="Times New Roman"/>
                <a:sym typeface="Times New Roman"/>
              </a:rPr>
              <a:t>It is the amount of cost the society bears  due to industrialization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5468" indent="-315468">
              <a:spcBef>
                <a:spcPts val="600"/>
              </a:spcBef>
              <a:buFont typeface="Times New Roman"/>
              <a:buChar char="•"/>
              <a:defRPr i="1" sz="2500"/>
            </a:pPr>
            <a:r>
              <a:rPr sz="2300"/>
              <a:t>ENTREPRENEUR’S COST</a:t>
            </a:r>
            <a:r>
              <a:t>: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           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The cost of production in the sense of money cost or expenses of production.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461637AF-6A8F-477C-BBD5-A47BDB7ABF1A-L0-001.jpeg" descr="461637AF-6A8F-477C-BBD5-A47BDB7ABF1A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65384" y="215005"/>
            <a:ext cx="6613232" cy="6427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LASSIFICATION OF ENTREPREUNER’S COST"/>
          <p:cNvSpPr txBox="1"/>
          <p:nvPr>
            <p:ph type="title" idx="4294967295"/>
          </p:nvPr>
        </p:nvSpPr>
        <p:spPr>
          <a:xfrm>
            <a:off x="228600" y="417162"/>
            <a:ext cx="8686800" cy="1219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435">
              <a:spcBef>
                <a:spcPts val="900"/>
              </a:spcBef>
              <a:defRPr sz="3900"/>
            </a:lvl1pPr>
          </a:lstStyle>
          <a:p>
            <a:pPr/>
            <a:r>
              <a:t>CLASSIFICATION OF ENTREPREUNER’S COST</a:t>
            </a:r>
          </a:p>
        </p:txBody>
      </p:sp>
      <p:sp>
        <p:nvSpPr>
          <p:cNvPr id="54" name="PRODUTION COST.…"/>
          <p:cNvSpPr txBox="1"/>
          <p:nvPr>
            <p:ph type="body" idx="4294967295"/>
          </p:nvPr>
        </p:nvSpPr>
        <p:spPr>
          <a:xfrm>
            <a:off x="304800" y="1650524"/>
            <a:ext cx="8534400" cy="5105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Arial"/>
              <a:buChar char="➢"/>
            </a:pPr>
            <a:r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PRODUTION COST.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Tx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Font typeface="Times New Roman"/>
              <a:buChar char="➢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SELLING COST.</a:t>
            </a:r>
          </a:p>
          <a:p>
            <a:pPr>
              <a:buFont typeface="Times New Roman"/>
              <a:buChar char="➢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Font typeface="Times New Roman"/>
              <a:buChar char="➢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OTHER COST.</a:t>
            </a:r>
          </a:p>
          <a:p>
            <a:pPr>
              <a:buFont typeface="Times New Roman"/>
              <a:buChar char="➢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Font typeface="Times New Roman"/>
              <a:buChar char="➢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MANAGERIAL COST.</a:t>
            </a:r>
          </a:p>
          <a:p>
            <a:pPr>
              <a:buSzTx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8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8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8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8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8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8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8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8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" grpId="1"/>
      <p:bldP build="p" bldLvl="5" animBg="1" rev="0" advAuto="0" spid="5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5">
                <a:hueOff val="249502"/>
                <a:satOff val="48101"/>
                <a:lumOff val="28891"/>
              </a:schemeClr>
            </a:gs>
            <a:gs pos="35000">
              <a:srgbClr val="BFEDFF"/>
            </a:gs>
            <a:gs pos="100000">
              <a:schemeClr val="accent5">
                <a:hueOff val="308963"/>
                <a:satOff val="48101"/>
                <a:lumOff val="41680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EMENTS"/>
          <p:cNvSpPr txBox="1"/>
          <p:nvPr>
            <p:ph type="title" idx="4294967295"/>
          </p:nvPr>
        </p:nvSpPr>
        <p:spPr>
          <a:xfrm>
            <a:off x="1004887" y="340962"/>
            <a:ext cx="7134226" cy="83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ELEMENTS</a:t>
            </a:r>
          </a:p>
        </p:txBody>
      </p:sp>
      <p:sp>
        <p:nvSpPr>
          <p:cNvPr id="57" name="WAGES.…"/>
          <p:cNvSpPr txBox="1"/>
          <p:nvPr>
            <p:ph type="body" idx="4294967295"/>
          </p:nvPr>
        </p:nvSpPr>
        <p:spPr>
          <a:xfrm>
            <a:off x="1028700" y="1407762"/>
            <a:ext cx="7086600" cy="4800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Font typeface="Arial"/>
              <a:buChar char="✓"/>
            </a:pPr>
            <a:r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WAGES.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Font typeface="Times New Roman"/>
              <a:buChar char="✓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INTEREST.</a:t>
            </a:r>
          </a:p>
          <a:p>
            <a:pPr>
              <a:buFont typeface="Times New Roman"/>
              <a:buChar char="✓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RENT.</a:t>
            </a:r>
          </a:p>
          <a:p>
            <a:pPr>
              <a:buFont typeface="Times New Roman"/>
              <a:buChar char="✓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COST OF RAW MATERIALS.</a:t>
            </a:r>
          </a:p>
          <a:p>
            <a:pPr>
              <a:buFont typeface="Times New Roman"/>
              <a:buChar char="✓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REPLACEMENT AND REPAIRING.</a:t>
            </a:r>
          </a:p>
          <a:p>
            <a:pPr>
              <a:buFont typeface="Times New Roman"/>
              <a:buChar char="✓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DEPRICIATION.</a:t>
            </a:r>
          </a:p>
          <a:p>
            <a:pPr>
              <a:buFont typeface="Times New Roman"/>
              <a:buChar char="✓"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PROFITS.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2"/>
      <p:bldP build="whole" bldLvl="1" animBg="1" rev="0" advAuto="0" spid="5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Paneling">
  <a:themeElements>
    <a:clrScheme name="Paneling">
      <a:dk1>
        <a:srgbClr val="F3EAE1"/>
      </a:dk1>
      <a:lt1>
        <a:srgbClr val="1283F3"/>
      </a:lt1>
      <a:dk2>
        <a:srgbClr val="A7A7A7"/>
      </a:dk2>
      <a:lt2>
        <a:srgbClr val="535353"/>
      </a:lt2>
      <a:accent1>
        <a:srgbClr val="FF2D78"/>
      </a:accent1>
      <a:accent2>
        <a:srgbClr val="96003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aneling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nel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EAE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1283F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1283F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neling">
  <a:themeElements>
    <a:clrScheme name="Panel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2D78"/>
      </a:accent1>
      <a:accent2>
        <a:srgbClr val="96003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aneling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nel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EAE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1283F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1283F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