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3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ah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B9EBBA-996F-894A-B54A-D6246ED52CEA}" type="datetimeFigureOut">
              <a:rPr dirty="0" lang="en-US"/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6" name="Picture Placeholder 14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ah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0" compatLnSpc="1" numCol="1" wrap="square">
            <a:prstTxWarp prst="textNoShape"/>
            <a:normAutofit/>
          </a:bodyPr>
          <a:lstStyle>
            <a:lvl1pPr algn="ctr" indent="0" marL="0">
              <a:buFontTx/>
              <a:buNone/>
              <a:defRPr sz="1600"/>
            </a:lvl1pPr>
          </a:lstStyle>
          <a:p>
            <a:r>
              <a:rPr dirty="0" lang="en-US" smtClean="0"/>
              <a:t>Click icon to add picture</a:t>
            </a:r>
            <a:endParaRPr dirty="0" lang="en-US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C79C5D-2A6F-F04D-97DA-BEF2467B64E4}" type="datetimeFigureOut">
              <a:rPr dirty="0" lang="en-US"/>
            </a:fld>
            <a:endParaRPr dirty="0"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b="1" cap="none"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indent="0" marL="0">
              <a:buFontTx/>
              <a:buNone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FA1846-DA80-1C48-A609-854EA85C59AD}" type="datetimeFigureOut">
              <a:rPr dirty="0" lang="en-US"/>
            </a:fld>
            <a:endParaRPr dirty="0"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indent="0" marL="0">
              <a:buFontTx/>
              <a:buNone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F54567-0DE4-3F47-BF90-CB84690072F9}" type="datetimeFigureOut">
              <a:rPr dirty="0" lang="en-US"/>
            </a:fld>
            <a:endParaRPr dirty="0" lang="en-US"/>
          </a:p>
        </p:txBody>
      </p:sp>
      <p:sp>
        <p:nvSpPr>
          <p:cNvPr id="10486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C52C72-DE31-F449-A4ED-4C594FD91407}" type="datetimeFigureOut">
              <a:rPr dirty="0" lang="en-US"/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ah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62726E-379B-B349-9EED-81ED093FA806}" type="datetimeFigureOut">
              <a:rPr dirty="0" lang="en-US"/>
            </a:fld>
            <a:endParaRPr dirty="0"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3A1323-8D79-1946-B0D7-40001CF92E9D}" type="datetimeFigureOut">
              <a:rPr dirty="0" lang="en-US"/>
            </a:fld>
            <a:endParaRPr dirty="0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ah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b="1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FA1846-DA80-1C48-A609-854EA85C59AD}" type="datetimeFigureOut">
              <a:rPr dirty="0" lang="en-US"/>
            </a:fld>
            <a:endParaRPr dirty="0"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302355-E14B-8545-A8F8-0FE83CC9D524}" type="datetimeFigureOut">
              <a:rPr dirty="0" lang="en-US"/>
            </a:fld>
            <a:endParaRPr dirty="0"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0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0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2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640F58-564D-2B4F-AE67-E407BA4FCF45}" type="datetimeFigureOut">
              <a:rPr dirty="0" lang="en-US"/>
            </a:fld>
            <a:endParaRPr dirty="0" lang="en-US"/>
          </a:p>
        </p:txBody>
      </p:sp>
      <p:sp>
        <p:nvSpPr>
          <p:cNvPr id="10486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3A34C8-038E-2045-AF43-DF7DBB8E0E9E}" type="datetimeFigureOut">
              <a:rPr dirty="0" lang="en-US"/>
            </a:fld>
            <a:endParaRPr dirty="0" lang="en-US"/>
          </a:p>
        </p:txBody>
      </p:sp>
      <p:sp>
        <p:nvSpPr>
          <p:cNvPr id="104867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18C68F-D26B-8F47-958C-23B49CF8A634}" type="datetimeFigureOut">
              <a:rPr dirty="0" lang="en-US"/>
            </a:fld>
            <a:endParaRPr dirty="0" lang="en-US"/>
          </a:p>
        </p:txBody>
      </p:sp>
      <p:sp>
        <p:nvSpPr>
          <p:cNvPr id="10486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F5E60-9974-AC48-9591-99C2BB44B7CF}" type="datetimeFigureOut">
              <a:rPr dirty="0" lang="en-US"/>
            </a:fld>
            <a:endParaRPr dirty="0"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4" name="Picture Placeholder 11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ah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anchor="t" anchorCtr="0" compatLnSpc="1" numCol="1" wrap="square">
            <a:prstTxWarp prst="textNoShape"/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dirty="0" lang="en-US" smtClean="0"/>
              <a:t>Click icon to add picture</a:t>
            </a:r>
            <a:endParaRPr dirty="0" lang="en-US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p>
            <a:fld id="{18C79C5D-2A6F-F04D-97DA-BEF2467B64E4}" type="datetimeFigureOut">
              <a:rPr dirty="0" lang="en-US"/>
            </a:fld>
            <a:endParaRPr dirty="0"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p>
            <a:endParaRPr dirty="0"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/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dirty="0" lang="en-US"/>
            </a:fld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/>
        </p:spPr>
        <p:txBody>
          <a:bodyPr anchor="b" bIns="10800" lIns="91440" rIns="91440" rtlCol="0" tIns="45720" vert="horz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1" sz="4000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4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2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6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3177153" y="1394847"/>
            <a:ext cx="4742481" cy="2340244"/>
          </a:xfrm>
        </p:spPr>
        <p:txBody>
          <a:bodyPr/>
          <a:p>
            <a:r>
              <a:rPr dirty="0" sz="9600" lang="en-IN" smtClean="0"/>
              <a:t>MARKET</a:t>
            </a:r>
            <a:endParaRPr dirty="0" sz="9600" lang="en-IN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273141" y="5265336"/>
            <a:ext cx="10572000" cy="980954"/>
          </a:xfrm>
          <a:solidFill>
            <a:srgbClr val="FFFFFF"/>
          </a:solidFill>
          <a:ln w="25400">
            <a:noFill/>
            <a:prstDash val="solid"/>
          </a:ln>
        </p:spPr>
        <p:txBody>
          <a:bodyPr anchor="t" vert="horz">
            <a:noAutofit/>
          </a:bodyPr>
          <a:p>
            <a:pPr algn="l" indent="0" marL="0">
              <a:lnSpc>
                <a:spcPct val="100000"/>
              </a:lnSpc>
              <a:buNone/>
            </a:pPr>
            <a:r>
              <a:rPr b="1" dirty="0" sz="2400" i="1" lang="en-IN" u="none" smtClean="0">
                <a:solidFill>
                  <a:srgbClr val="000000"/>
                </a:solidFill>
              </a:rPr>
              <a:t>NAME:-  Akhil  </a:t>
            </a:r>
            <a:r>
              <a:rPr b="1" dirty="0" sz="2400" i="1" lang="en-IN" err="1" u="none" smtClean="0">
                <a:solidFill>
                  <a:srgbClr val="000000"/>
                </a:solidFill>
              </a:rPr>
              <a:t>Ankol</a:t>
            </a:r>
            <a:endParaRPr b="1" dirty="0" sz="2400" i="1" lang="en-IN" u="none" smtClean="0">
              <a:solidFill>
                <a:srgbClr val="000000"/>
              </a:solidFill>
            </a:endParaRPr>
          </a:p>
          <a:p>
            <a:pPr algn="l" indent="0" marL="0">
              <a:lnSpc>
                <a:spcPct val="100000"/>
              </a:lnSpc>
              <a:buNone/>
            </a:pPr>
            <a:r>
              <a:rPr b="1" dirty="0" sz="2400" i="1" lang="en-IN" u="none" smtClean="0">
                <a:solidFill>
                  <a:srgbClr val="000000"/>
                </a:solidFill>
              </a:rPr>
              <a:t> IT-1</a:t>
            </a:r>
            <a:endParaRPr b="1" i="1" u="none">
              <a:solidFill>
                <a:srgbClr val="000000"/>
              </a:solidFill>
            </a:endParaRPr>
          </a:p>
          <a:p>
            <a:pPr algn="l" indent="0" marL="0">
              <a:lnSpc>
                <a:spcPct val="100000"/>
              </a:lnSpc>
              <a:buNone/>
            </a:pPr>
            <a:r>
              <a:rPr b="1" dirty="0" sz="2400" i="1" lang="en-IN" u="none" smtClean="0">
                <a:solidFill>
                  <a:srgbClr val="000000"/>
                </a:solidFill>
              </a:rPr>
              <a:t> 160410116005</a:t>
            </a:r>
            <a:endParaRPr b="1" dirty="0" sz="2400" i="1" lang="en-IN" u="none">
              <a:solidFill>
                <a:srgbClr val="000000"/>
              </a:solidFill>
            </a:endParaRPr>
          </a:p>
        </p:txBody>
      </p:sp>
      <p:pic>
        <p:nvPicPr>
          <p:cNvPr id="2097152" name="Picture 9" descr="C:\Users\akhil\Pictures\Saved Pictures\Screenshot_2017-05-01-12-07-27-023_com.google.android.googlequicksearchbox (2)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551806" y="3153227"/>
            <a:ext cx="2551622" cy="2581367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29861" y="334799"/>
            <a:ext cx="12648423" cy="970450"/>
          </a:xfrm>
        </p:spPr>
        <p:txBody>
          <a:bodyPr/>
          <a:p>
            <a:r>
              <a:rPr dirty="0" sz="4400" lang="en-US" smtClean="0">
                <a:solidFill>
                  <a:schemeClr val="tx1"/>
                </a:solidFill>
              </a:rPr>
              <a:t>Curve in </a:t>
            </a:r>
            <a:r>
              <a:rPr dirty="0" sz="4400" lang="en-US">
                <a:solidFill>
                  <a:schemeClr val="tx1"/>
                </a:solidFill>
                <a:latin typeface="Arial" panose="020B0604020202020204" pitchFamily="34" charset="0"/>
              </a:rPr>
              <a:t>Monopolistic Competition</a:t>
            </a:r>
            <a:r>
              <a:rPr dirty="0" sz="4400" lang="en-US" smtClean="0">
                <a:solidFill>
                  <a:schemeClr val="tx1"/>
                </a:solidFill>
              </a:rPr>
              <a:t> </a:t>
            </a:r>
            <a:endParaRPr dirty="0" sz="4400" lang="en-US">
              <a:solidFill>
                <a:schemeClr val="tx1"/>
              </a:solidFill>
            </a:endParaRPr>
          </a:p>
        </p:txBody>
      </p:sp>
      <p:pic>
        <p:nvPicPr>
          <p:cNvPr id="2097155" name="Picture 4" descr="bri14478_060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1911302"/>
            <a:ext cx="11770217" cy="465931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7200" lang="en-US" smtClean="0"/>
              <a:t>Oligopoly</a:t>
            </a:r>
            <a:endParaRPr dirty="0" sz="7200" lang="en-US"/>
          </a:p>
        </p:txBody>
      </p:sp>
      <p:sp>
        <p:nvSpPr>
          <p:cNvPr id="1048615" name="Content Placeholder 6"/>
          <p:cNvSpPr>
            <a:spLocks noGrp="1"/>
          </p:cNvSpPr>
          <p:nvPr>
            <p:ph idx="1"/>
          </p:nvPr>
        </p:nvSpPr>
        <p:spPr>
          <a:xfrm>
            <a:off x="329316" y="2446985"/>
            <a:ext cx="10554574" cy="4094393"/>
          </a:xfrm>
        </p:spPr>
        <p:txBody>
          <a:bodyPr>
            <a:normAutofit fontScale="94844" lnSpcReduction="20000"/>
          </a:bodyPr>
          <a:p>
            <a:pPr>
              <a:buFont typeface="Wingdings" panose="05000000000000000000" pitchFamily="2" charset="2"/>
              <a:buChar char="Ø"/>
            </a:pPr>
            <a:r>
              <a:rPr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  </a:t>
            </a: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Few </a:t>
            </a:r>
            <a:r>
              <a:rPr b="1" dirty="0" sz="3200" 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large firms: each must consider its rivals’ reactions in response to its decisions about prices, output, and advertising.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 sz="3200" 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 </a:t>
            </a: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 Standardized </a:t>
            </a:r>
            <a:r>
              <a:rPr b="1" dirty="0" sz="3200" 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or differentiated </a:t>
            </a: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products</a:t>
            </a:r>
            <a:endParaRPr b="1" dirty="0" sz="3200" lang="en-US">
              <a:solidFill>
                <a:schemeClr val="bg1">
                  <a:lumMod val="85000"/>
                  <a:lumOff val="15000"/>
                </a:schemeClr>
              </a:solidFill>
              <a:latin typeface="Calibri" pitchFamily="34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  Entry </a:t>
            </a:r>
            <a:r>
              <a:rPr b="1" dirty="0" sz="3200" lang="en-US">
                <a:solidFill>
                  <a:schemeClr val="bg1">
                    <a:lumMod val="85000"/>
                    <a:lumOff val="15000"/>
                  </a:schemeClr>
                </a:solidFill>
                <a:latin typeface="Calibri" pitchFamily="34" charset="0"/>
                <a:cs typeface="Arial" charset="0"/>
              </a:rPr>
              <a:t>is hard: economies of scale, huge capital investment may be the barriers to enter.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Ex: steel, oil, automobiles</a:t>
            </a:r>
            <a:endParaRPr b="1" dirty="0" sz="3200"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00907" y="395672"/>
            <a:ext cx="10571998" cy="970450"/>
          </a:xfrm>
        </p:spPr>
        <p:txBody>
          <a:bodyPr/>
          <a:p>
            <a:r>
              <a:rPr dirty="0" sz="4400" lang="en-US" smtClean="0"/>
              <a:t>Curve in Oligopoly Competit</a:t>
            </a:r>
            <a:r>
              <a:rPr dirty="0" sz="4400" lang="en-US"/>
              <a:t>ion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537138"/>
            <a:ext cx="12192000" cy="4320862"/>
          </a:xfrm>
          <a:prstGeom prst="rect"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 descr="C:\Users\dhruv\Desktop\thankyou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/>
          <a:noFill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200451" y="489345"/>
            <a:ext cx="10571998" cy="970450"/>
          </a:xfrm>
        </p:spPr>
        <p:txBody>
          <a:bodyPr/>
          <a:p>
            <a:r>
              <a:rPr dirty="0" sz="5400" lang="en-US" smtClean="0"/>
              <a:t>What is The market Structure?</a:t>
            </a:r>
            <a:endParaRPr dirty="0" sz="540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458104" y="2621532"/>
            <a:ext cx="10554574" cy="3636511"/>
          </a:xfrm>
        </p:spPr>
        <p:txBody>
          <a:bodyPr>
            <a:normAutofit fontScale="90000" lnSpcReduction="10000"/>
          </a:bodyPr>
          <a:p>
            <a:pPr indent="0" marL="0">
              <a:buNone/>
            </a:pPr>
            <a:r>
              <a:rPr b="1" dirty="0" sz="3600" lang="en-US" smtClean="0">
                <a:solidFill>
                  <a:schemeClr val="bg1"/>
                </a:solidFill>
              </a:rPr>
              <a:t>In a layman’s language: Market is a specific place where goods and services are purchased and sold </a:t>
            </a:r>
          </a:p>
          <a:p>
            <a:pPr indent="0" marL="0">
              <a:buNone/>
            </a:pPr>
            <a:r>
              <a:rPr b="1" dirty="0" sz="3600" lang="en-US" smtClean="0">
                <a:solidFill>
                  <a:schemeClr val="bg1"/>
                </a:solidFill>
              </a:rPr>
              <a:t>Ex. Vegetable market</a:t>
            </a:r>
          </a:p>
          <a:p>
            <a:pPr indent="0" marL="0">
              <a:buNone/>
            </a:pPr>
            <a:r>
              <a:rPr b="1" dirty="0" sz="3600" lang="en-US" smtClean="0">
                <a:solidFill>
                  <a:schemeClr val="bg1"/>
                </a:solidFill>
              </a:rPr>
              <a:t>Those </a:t>
            </a:r>
            <a:r>
              <a:rPr b="1" dirty="0" sz="3600" lang="en-US">
                <a:solidFill>
                  <a:schemeClr val="bg1"/>
                </a:solidFill>
              </a:rPr>
              <a:t>characteristics of the market that significantly affect the behavior and interaction of buyers and </a:t>
            </a:r>
            <a:r>
              <a:rPr b="1" dirty="0" sz="3600" lang="en-US" smtClean="0">
                <a:solidFill>
                  <a:schemeClr val="bg1"/>
                </a:solidFill>
              </a:rPr>
              <a:t>sellers.</a:t>
            </a:r>
          </a:p>
          <a:p>
            <a:pPr indent="0" marL="0">
              <a:buNone/>
            </a:pPr>
            <a:endParaRPr b="1" dirty="0" sz="480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234618" y="334799"/>
            <a:ext cx="10571998" cy="970450"/>
          </a:xfrm>
        </p:spPr>
        <p:txBody>
          <a:bodyPr/>
          <a:p>
            <a:r>
              <a:rPr dirty="0" sz="5400" lang="en-US" smtClean="0"/>
              <a:t>Elements Of Markets </a:t>
            </a:r>
            <a:endParaRPr dirty="0" sz="5400" lang="en-US"/>
          </a:p>
        </p:txBody>
      </p:sp>
      <p:sp>
        <p:nvSpPr>
          <p:cNvPr id="1048598" name="Rectangle 3"/>
          <p:cNvSpPr>
            <a:spLocks noGrp="1" noChangeArrowheads="1"/>
          </p:cNvSpPr>
          <p:nvPr>
            <p:ph idx="1"/>
          </p:nvPr>
        </p:nvSpPr>
        <p:spPr>
          <a:xfrm>
            <a:off x="252042" y="2492743"/>
            <a:ext cx="10554574" cy="3636511"/>
          </a:xfrm>
        </p:spPr>
        <p:txBody>
          <a:bodyPr>
            <a:normAutofit fontScale="85500" lnSpcReduction="10000"/>
          </a:bodyPr>
          <a:p>
            <a:pPr eaLnBrk="1" hangingPunct="1">
              <a:buNone/>
            </a:pPr>
            <a:r>
              <a:rPr b="1" dirty="0" sz="4000" lang="en-US" smtClean="0">
                <a:solidFill>
                  <a:schemeClr val="bg1"/>
                </a:solidFill>
              </a:rPr>
              <a:t>Nature of products</a:t>
            </a:r>
          </a:p>
          <a:p>
            <a:pPr eaLnBrk="1" hangingPunct="1">
              <a:buNone/>
            </a:pPr>
            <a:r>
              <a:rPr b="1" dirty="0" sz="4000" lang="en-US" smtClean="0">
                <a:solidFill>
                  <a:schemeClr val="bg1"/>
                </a:solidFill>
              </a:rPr>
              <a:t>Existing of competition </a:t>
            </a:r>
          </a:p>
          <a:p>
            <a:pPr eaLnBrk="1" hangingPunct="1">
              <a:buNone/>
            </a:pPr>
            <a:r>
              <a:rPr b="1" dirty="0" sz="4000" lang="en-US" smtClean="0">
                <a:solidFill>
                  <a:schemeClr val="bg1"/>
                </a:solidFill>
              </a:rPr>
              <a:t>Free communication</a:t>
            </a:r>
          </a:p>
          <a:p>
            <a:pPr eaLnBrk="1" hangingPunct="1">
              <a:buNone/>
            </a:pPr>
            <a:r>
              <a:rPr b="1" dirty="0" sz="4000" lang="en-US" smtClean="0">
                <a:solidFill>
                  <a:schemeClr val="bg1"/>
                </a:solidFill>
              </a:rPr>
              <a:t>The place</a:t>
            </a:r>
          </a:p>
          <a:p>
            <a:pPr eaLnBrk="1" hangingPunct="1">
              <a:buNone/>
            </a:pPr>
            <a:r>
              <a:rPr b="1" dirty="0" sz="4000" lang="en-US" smtClean="0">
                <a:solidFill>
                  <a:schemeClr val="bg1"/>
                </a:solidFill>
              </a:rPr>
              <a:t>Government policies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384997" y="447188"/>
            <a:ext cx="10571998" cy="970450"/>
          </a:xfrm>
        </p:spPr>
        <p:txBody>
          <a:bodyPr/>
          <a:p>
            <a:r>
              <a:rPr dirty="0" sz="5400" lang="en-US" smtClean="0"/>
              <a:t>Types Of Market </a:t>
            </a:r>
            <a:endParaRPr dirty="0" sz="5400" lang="en-US"/>
          </a:p>
        </p:txBody>
      </p:sp>
      <p:sp>
        <p:nvSpPr>
          <p:cNvPr id="104860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4997" y="2217219"/>
            <a:ext cx="10554574" cy="5887757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lstStyle>
            <a:lvl1pPr indent="-342900" marL="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42900" marL="800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342900" marL="1257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342900" marL="1714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342900" marL="217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342900" marL="26289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342900" marL="30861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342900" marL="35433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342900" marL="40005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indent="0" marL="0">
              <a:spcBef>
                <a:spcPct val="20000"/>
              </a:spcBef>
              <a:buClr>
                <a:schemeClr val="hlink"/>
              </a:buClr>
              <a:buSzPct val="90000"/>
              <a:buNone/>
            </a:pPr>
            <a:r>
              <a:rPr b="1" dirty="0" sz="4400" lang="en-US" smtClean="0">
                <a:solidFill>
                  <a:schemeClr val="bg1"/>
                </a:solidFill>
              </a:rPr>
              <a:t>1.perfect Competition</a:t>
            </a:r>
          </a:p>
          <a:p>
            <a:pPr eaLnBrk="1" hangingPunct="1" indent="0" marL="0">
              <a:spcBef>
                <a:spcPct val="20000"/>
              </a:spcBef>
              <a:buClr>
                <a:schemeClr val="hlink"/>
              </a:buClr>
              <a:buSzPct val="90000"/>
              <a:buNone/>
            </a:pPr>
            <a:r>
              <a:rPr b="1" dirty="0" sz="4400" lang="en-US" smtClean="0">
                <a:solidFill>
                  <a:schemeClr val="bg1"/>
                </a:solidFill>
              </a:rPr>
              <a:t>2.Monopoly</a:t>
            </a:r>
            <a:endParaRPr b="1" dirty="0" sz="4400" lang="en-US">
              <a:solidFill>
                <a:schemeClr val="bg1"/>
              </a:solidFill>
            </a:endParaRPr>
          </a:p>
          <a:p>
            <a:pPr eaLnBrk="1" hangingPunct="1" indent="0" marL="0">
              <a:spcBef>
                <a:spcPct val="20000"/>
              </a:spcBef>
              <a:buClr>
                <a:schemeClr val="hlink"/>
              </a:buClr>
              <a:buSzPct val="90000"/>
              <a:buNone/>
            </a:pPr>
            <a:r>
              <a:rPr b="1" dirty="0" sz="4400" lang="en-US" smtClean="0">
                <a:solidFill>
                  <a:schemeClr val="bg1"/>
                </a:solidFill>
              </a:rPr>
              <a:t>3.Monopolistic Competition</a:t>
            </a:r>
          </a:p>
          <a:p>
            <a:pPr eaLnBrk="1" hangingPunct="1" indent="0" marL="0">
              <a:spcBef>
                <a:spcPct val="20000"/>
              </a:spcBef>
              <a:buClr>
                <a:schemeClr val="hlink"/>
              </a:buClr>
              <a:buSzPct val="90000"/>
              <a:buNone/>
            </a:pPr>
            <a:r>
              <a:rPr b="1" dirty="0" sz="4400" lang="en-US" smtClean="0">
                <a:solidFill>
                  <a:schemeClr val="bg1"/>
                </a:solidFill>
              </a:rPr>
              <a:t>4.Oligopoly</a:t>
            </a:r>
          </a:p>
          <a:p>
            <a:pPr eaLnBrk="1" hangingPunct="1" indent="0" marL="0">
              <a:spcBef>
                <a:spcPct val="20000"/>
              </a:spcBef>
              <a:buClr>
                <a:schemeClr val="hlink"/>
              </a:buClr>
              <a:buSzPct val="90000"/>
              <a:buNone/>
            </a:pPr>
            <a:endParaRPr b="1" dirty="0" sz="4800" lang="en-US">
              <a:solidFill>
                <a:schemeClr val="bg1"/>
              </a:solidFill>
            </a:endParaRPr>
          </a:p>
          <a:p>
            <a:pPr eaLnBrk="1" hangingPunct="1" indent="0" marL="0">
              <a:spcBef>
                <a:spcPct val="20000"/>
              </a:spcBef>
              <a:buClr>
                <a:schemeClr val="hlink"/>
              </a:buClr>
              <a:buSzPct val="90000"/>
              <a:buNone/>
            </a:pPr>
            <a:endParaRPr b="1" dirty="0" sz="480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269088" y="395672"/>
            <a:ext cx="10571998" cy="970450"/>
          </a:xfrm>
        </p:spPr>
        <p:txBody>
          <a:bodyPr/>
          <a:p>
            <a:r>
              <a:rPr dirty="0" sz="6000" i="1" lang="en-US" smtClean="0">
                <a:solidFill>
                  <a:schemeClr val="tx1"/>
                </a:solidFill>
              </a:rPr>
              <a:t>Perfect </a:t>
            </a:r>
            <a:r>
              <a:rPr dirty="0" sz="6000" i="1" lang="en-US">
                <a:solidFill>
                  <a:schemeClr val="tx1"/>
                </a:solidFill>
              </a:rPr>
              <a:t>Competition</a:t>
            </a:r>
          </a:p>
        </p:txBody>
      </p:sp>
      <p:sp>
        <p:nvSpPr>
          <p:cNvPr id="1048602" name="Rectangle 3"/>
          <p:cNvSpPr>
            <a:spLocks noGrp="1" noChangeArrowheads="1"/>
          </p:cNvSpPr>
          <p:nvPr>
            <p:ph idx="1"/>
          </p:nvPr>
        </p:nvSpPr>
        <p:spPr>
          <a:xfrm>
            <a:off x="1" y="2278958"/>
            <a:ext cx="11887200" cy="4443412"/>
          </a:xfrm>
        </p:spPr>
        <p:txBody>
          <a:bodyPr>
            <a:normAutofit/>
          </a:bodyPr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b="1" dirty="0" sz="3200" i="1" lang="en-US" smtClean="0">
                <a:solidFill>
                  <a:schemeClr val="bg1"/>
                </a:solidFill>
              </a:rPr>
              <a:t>Large no of buyers and sellers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b="1" dirty="0" sz="3200" i="1" lang="en-US" smtClean="0">
                <a:solidFill>
                  <a:schemeClr val="bg1"/>
                </a:solidFill>
              </a:rPr>
              <a:t>Many and small sellers, so that no one can affect the market</a:t>
            </a:r>
            <a:endParaRPr b="1" dirty="0" sz="3200" i="1" lang="bg-BG" smtClean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b="1" dirty="0" sz="3200" i="1" lang="en-US" smtClean="0">
                <a:solidFill>
                  <a:schemeClr val="bg1"/>
                </a:solidFill>
              </a:rPr>
              <a:t>Homogeneous product</a:t>
            </a:r>
            <a:endParaRPr b="1" dirty="0" sz="3200" i="1" lang="bg-BG" smtClean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b="1" dirty="0" sz="3200" i="1" lang="en-US" smtClean="0">
                <a:solidFill>
                  <a:schemeClr val="bg1"/>
                </a:solidFill>
              </a:rPr>
              <a:t>Free entry to and exit from the industry</a:t>
            </a:r>
            <a:endParaRPr b="1" dirty="0" sz="3200" i="1" lang="bg-BG" smtClean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b="1" dirty="0" sz="3200" i="1" lang="en-US" smtClean="0">
                <a:solidFill>
                  <a:schemeClr val="bg1"/>
                </a:solidFill>
              </a:rPr>
              <a:t>Transparent and free information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b="1" dirty="0" sz="3200" i="1" lang="en-US" smtClean="0">
                <a:solidFill>
                  <a:schemeClr val="bg1"/>
                </a:solidFill>
              </a:rPr>
              <a:t>Ex: Agricultural market, street market</a:t>
            </a:r>
            <a:endParaRPr b="1" dirty="0" sz="3200" i="1" lang="en-GB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81211" y="581576"/>
            <a:ext cx="10571998" cy="970450"/>
          </a:xfrm>
        </p:spPr>
        <p:txBody>
          <a:bodyPr/>
          <a:p>
            <a:r>
              <a:rPr dirty="0" sz="5400" lang="en-US" smtClean="0"/>
              <a:t>Curves in Perfect Competition</a:t>
            </a:r>
            <a:endParaRPr dirty="0" sz="5400" lang="en-US"/>
          </a:p>
        </p:txBody>
      </p:sp>
      <p:pic>
        <p:nvPicPr>
          <p:cNvPr id="2097153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t="249"/>
          <a:stretch>
            <a:fillRect/>
          </a:stretch>
        </p:blipFill>
        <p:spPr bwMode="auto">
          <a:xfrm>
            <a:off x="-1" y="3048000"/>
            <a:ext cx="12192001" cy="3810000"/>
          </a:xfrm>
          <a:prstGeom prst="rect"/>
          <a:noFill/>
          <a:ln>
            <a:noFill/>
          </a:ln>
          <a:effectLst/>
        </p:spPr>
      </p:pic>
      <p:sp>
        <p:nvSpPr>
          <p:cNvPr id="1048604" name="TextBox 11"/>
          <p:cNvSpPr txBox="1"/>
          <p:nvPr/>
        </p:nvSpPr>
        <p:spPr>
          <a:xfrm>
            <a:off x="2794714" y="4583668"/>
            <a:ext cx="386367" cy="5076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bg1"/>
                </a:solidFill>
              </a:rPr>
              <a:t>E</a:t>
            </a:r>
            <a:endParaRPr b="1" dirty="0" sz="2400" lang="en-US">
              <a:solidFill>
                <a:schemeClr val="bg1"/>
              </a:solidFill>
            </a:endParaRPr>
          </a:p>
        </p:txBody>
      </p:sp>
      <p:cxnSp>
        <p:nvCxnSpPr>
          <p:cNvPr id="3145728" name="Straight Connector 19"/>
          <p:cNvCxnSpPr>
            <a:cxnSpLocks/>
          </p:cNvCxnSpPr>
          <p:nvPr/>
        </p:nvCxnSpPr>
        <p:spPr>
          <a:xfrm flipH="1">
            <a:off x="8268237" y="5045333"/>
            <a:ext cx="12878" cy="1059253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22"/>
          <p:cNvCxnSpPr>
            <a:cxnSpLocks/>
          </p:cNvCxnSpPr>
          <p:nvPr/>
        </p:nvCxnSpPr>
        <p:spPr>
          <a:xfrm flipH="1">
            <a:off x="9083899" y="5069498"/>
            <a:ext cx="12878" cy="1059253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23"/>
          <p:cNvCxnSpPr>
            <a:cxnSpLocks/>
          </p:cNvCxnSpPr>
          <p:nvPr/>
        </p:nvCxnSpPr>
        <p:spPr>
          <a:xfrm flipH="1">
            <a:off x="9899561" y="5069498"/>
            <a:ext cx="12878" cy="1059253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5" name="TextBox 24"/>
          <p:cNvSpPr txBox="1"/>
          <p:nvPr/>
        </p:nvSpPr>
        <p:spPr>
          <a:xfrm>
            <a:off x="844521" y="2398311"/>
            <a:ext cx="4092575" cy="57797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 smtClean="0">
                <a:solidFill>
                  <a:schemeClr val="bg1"/>
                </a:solidFill>
              </a:rPr>
              <a:t>(Industry:– Price maker)</a:t>
            </a:r>
            <a:endParaRPr b="1" dirty="0" sz="2800" lang="en-US">
              <a:solidFill>
                <a:schemeClr val="bg1"/>
              </a:solidFill>
            </a:endParaRPr>
          </a:p>
        </p:txBody>
      </p:sp>
      <p:sp>
        <p:nvSpPr>
          <p:cNvPr id="1048606" name="TextBox 25"/>
          <p:cNvSpPr txBox="1"/>
          <p:nvPr/>
        </p:nvSpPr>
        <p:spPr>
          <a:xfrm>
            <a:off x="7784496" y="2403330"/>
            <a:ext cx="3170556" cy="57797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 smtClean="0">
                <a:solidFill>
                  <a:schemeClr val="bg1"/>
                </a:solidFill>
              </a:rPr>
              <a:t>(Firm:-Price takes)</a:t>
            </a:r>
            <a:endParaRPr b="1" dirty="0" sz="280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2"/>
          <p:cNvSpPr>
            <a:spLocks noGrp="1" noChangeArrowheads="1"/>
          </p:cNvSpPr>
          <p:nvPr>
            <p:ph type="title"/>
          </p:nvPr>
        </p:nvSpPr>
        <p:spPr>
          <a:xfrm>
            <a:off x="810000" y="154546"/>
            <a:ext cx="10571998" cy="1263092"/>
          </a:xfrm>
        </p:spPr>
        <p:txBody>
          <a:bodyPr/>
          <a:p>
            <a:pPr eaLnBrk="1" hangingPunct="1"/>
            <a:r>
              <a:rPr dirty="0" sz="8800" lang="en-US" smtClean="0"/>
              <a:t>Monopoly</a:t>
            </a:r>
          </a:p>
        </p:txBody>
      </p:sp>
      <p:sp>
        <p:nvSpPr>
          <p:cNvPr id="1048608" name="Content Placeholder 7"/>
          <p:cNvSpPr>
            <a:spLocks noGrp="1"/>
          </p:cNvSpPr>
          <p:nvPr>
            <p:ph idx="1"/>
          </p:nvPr>
        </p:nvSpPr>
        <p:spPr>
          <a:xfrm>
            <a:off x="306388" y="1720870"/>
            <a:ext cx="10555287" cy="5278182"/>
          </a:xfrm>
          <a:prstGeom prst="rect"/>
        </p:spPr>
        <p:txBody>
          <a:bodyPr anchor="ctr">
            <a:spAutoFit/>
          </a:bodyPr>
          <a:p>
            <a:pPr>
              <a:buFont typeface="Wingdings" pitchFamily="2" charset="2"/>
              <a:buChar char="Ø"/>
            </a:pP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b="1" dirty="0" sz="3200"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 single seller: the firm and industry are </a:t>
            </a: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synonymous.</a:t>
            </a:r>
          </a:p>
          <a:p>
            <a:pPr>
              <a:buFont typeface="Wingdings" pitchFamily="2" charset="2"/>
              <a:buChar char="Ø"/>
            </a:pP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Unique product: no close substitutes for the firm’s product.</a:t>
            </a:r>
          </a:p>
          <a:p>
            <a:pPr>
              <a:buFont typeface="Wingdings" pitchFamily="2" charset="2"/>
              <a:buChar char="Ø"/>
            </a:pP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b="1" dirty="0" sz="3200"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The firm is the price maker: the firm has considerable control over the price because it can control the quantity supplied.</a:t>
            </a:r>
          </a:p>
          <a:p>
            <a:pPr>
              <a:buFont typeface="Wingdings" pitchFamily="2" charset="2"/>
              <a:buChar char="Ø"/>
            </a:pP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b="1" dirty="0" sz="3200"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Entry or exit is blocked</a:t>
            </a: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b="1" dirty="0" sz="3200" lang="en-U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Ex: Indian railways, state electricity board</a:t>
            </a:r>
            <a:endParaRPr b="1" dirty="0" sz="3200"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333482" y="334799"/>
            <a:ext cx="10571998" cy="970450"/>
          </a:xfrm>
        </p:spPr>
        <p:txBody>
          <a:bodyPr/>
          <a:p>
            <a:r>
              <a:rPr dirty="0" sz="6600" lang="en-US" smtClean="0"/>
              <a:t>Curve in Monopoly</a:t>
            </a:r>
            <a:endParaRPr dirty="0" sz="6600" lang="en-US"/>
          </a:p>
        </p:txBody>
      </p:sp>
      <p:pic>
        <p:nvPicPr>
          <p:cNvPr id="2097154" name="Picture 7" descr="bri23019_060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5910" y="2524258"/>
            <a:ext cx="8345510" cy="4333741"/>
          </a:xfrm>
          <a:prstGeom prst="rect"/>
          <a:noFill/>
          <a:ln>
            <a:noFill/>
          </a:ln>
        </p:spPr>
      </p:pic>
      <p:sp>
        <p:nvSpPr>
          <p:cNvPr id="1048610" name="TextBox 5"/>
          <p:cNvSpPr txBox="1"/>
          <p:nvPr/>
        </p:nvSpPr>
        <p:spPr>
          <a:xfrm>
            <a:off x="7650049" y="2524258"/>
            <a:ext cx="3567449" cy="92386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400" lang="en-US" smtClean="0">
                <a:solidFill>
                  <a:schemeClr val="bg1"/>
                </a:solidFill>
              </a:rPr>
              <a:t>AC:-Average Cost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400" lang="en-US" smtClean="0">
                <a:solidFill>
                  <a:schemeClr val="bg1"/>
                </a:solidFill>
              </a:rPr>
              <a:t>MC:-Marginal Cost</a:t>
            </a:r>
            <a:endParaRPr b="1" dirty="0" sz="240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sz="5400" lang="en-US" smtClean="0">
                <a:solidFill>
                  <a:schemeClr val="tx1"/>
                </a:solidFill>
                <a:latin typeface="Arial" panose="020B0604020202020204" pitchFamily="34" charset="0"/>
              </a:rPr>
              <a:t>Monopolistic Competition</a:t>
            </a:r>
          </a:p>
        </p:txBody>
      </p:sp>
      <p:sp>
        <p:nvSpPr>
          <p:cNvPr id="1048612" name="Rectangle 3"/>
          <p:cNvSpPr>
            <a:spLocks noGrp="1" noChangeArrowheads="1"/>
          </p:cNvSpPr>
          <p:nvPr>
            <p:ph idx="1"/>
          </p:nvPr>
        </p:nvSpPr>
        <p:spPr>
          <a:xfrm>
            <a:off x="342194" y="2454107"/>
            <a:ext cx="10554574" cy="3636511"/>
          </a:xfrm>
        </p:spPr>
        <p:txBody>
          <a:bodyPr>
            <a:normAutofit fontScale="76944" lnSpcReduction="20000"/>
          </a:bodyPr>
          <a:p>
            <a:pPr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b="1" dirty="0" sz="36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Large number of buyers and large number of suppliers with limited monopoly power.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b="1" dirty="0" sz="36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Multiple firms produce similar products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b="1" dirty="0" sz="36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Firms face down sloping demand curves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b="1" dirty="0" sz="36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Profit maximization occurs where MC=MR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b="1" dirty="0" sz="36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In the limit, firms compete away economic profits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b="1" dirty="0" sz="3600" lang="en-US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Ex: clothing shops, gas station, home applied store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Quotabl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computer</dc:creator>
  <cp:lastModifiedBy>akhil</cp:lastModifiedBy>
  <dcterms:created xsi:type="dcterms:W3CDTF">2013-09-02T04:24:43Z</dcterms:created>
  <dcterms:modified xsi:type="dcterms:W3CDTF">2017-10-09T16:10:21Z</dcterms:modified>
</cp:coreProperties>
</file>