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14125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4255B-03F9-43C1-A2CE-DE5D8A095D8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93083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678159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82235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3557381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E4255B-03F9-43C1-A2CE-DE5D8A095D8E}" type="datetimeFigureOut">
              <a:rPr lang="en-IN" smtClean="0"/>
              <a:t>27-09-2017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428012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E4255B-03F9-43C1-A2CE-DE5D8A095D8E}" type="datetimeFigureOut">
              <a:rPr lang="en-IN" smtClean="0"/>
              <a:t>27-09-2017</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312381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339421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310646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141805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4255B-03F9-43C1-A2CE-DE5D8A095D8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0707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4255B-03F9-43C1-A2CE-DE5D8A095D8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47748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4255B-03F9-43C1-A2CE-DE5D8A095D8E}" type="datetimeFigureOut">
              <a:rPr lang="en-IN" smtClean="0"/>
              <a:t>27-09-2017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90671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4255B-03F9-43C1-A2CE-DE5D8A095D8E}" type="datetimeFigureOut">
              <a:rPr lang="en-IN" smtClean="0"/>
              <a:t>27-09-2017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97512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4255B-03F9-43C1-A2CE-DE5D8A095D8E}" type="datetimeFigureOut">
              <a:rPr lang="en-IN" smtClean="0"/>
              <a:t>27-09-2017</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174607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4255B-03F9-43C1-A2CE-DE5D8A095D8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293897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4255B-03F9-43C1-A2CE-DE5D8A095D8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FA0508-973C-411D-8DFD-239ED9D13230}" type="slidenum">
              <a:rPr lang="en-IN" smtClean="0"/>
              <a:t>‹#›</a:t>
            </a:fld>
            <a:endParaRPr lang="en-IN"/>
          </a:p>
        </p:txBody>
      </p:sp>
    </p:spTree>
    <p:extLst>
      <p:ext uri="{BB962C8B-B14F-4D97-AF65-F5344CB8AC3E}">
        <p14:creationId xmlns:p14="http://schemas.microsoft.com/office/powerpoint/2010/main" val="40746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E4255B-03F9-43C1-A2CE-DE5D8A095D8E}" type="datetimeFigureOut">
              <a:rPr lang="en-IN" smtClean="0"/>
              <a:t>27-09-2017</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FA0508-973C-411D-8DFD-239ED9D13230}" type="slidenum">
              <a:rPr lang="en-IN" smtClean="0"/>
              <a:t>‹#›</a:t>
            </a:fld>
            <a:endParaRPr lang="en-IN"/>
          </a:p>
        </p:txBody>
      </p:sp>
    </p:spTree>
    <p:extLst>
      <p:ext uri="{BB962C8B-B14F-4D97-AF65-F5344CB8AC3E}">
        <p14:creationId xmlns:p14="http://schemas.microsoft.com/office/powerpoint/2010/main" val="34041832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ndia" TargetMode="External"/><Relationship Id="rId2" Type="http://schemas.openxmlformats.org/officeDocument/2006/relationships/hyperlink" Target="https://en.wikipedia.org/wiki/Delh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895" y="1571699"/>
            <a:ext cx="8825658" cy="2677648"/>
          </a:xfrm>
        </p:spPr>
        <p:txBody>
          <a:bodyPr/>
          <a:lstStyle/>
          <a:p>
            <a:r>
              <a:rPr lang="en-IN" dirty="0" smtClean="0"/>
              <a:t>BASIC ECONOMIC PROBLEM: POVERTY</a:t>
            </a:r>
            <a:endParaRPr lang="en-IN" dirty="0"/>
          </a:p>
        </p:txBody>
      </p:sp>
      <p:sp>
        <p:nvSpPr>
          <p:cNvPr id="3" name="Subtitle 2"/>
          <p:cNvSpPr>
            <a:spLocks noGrp="1"/>
          </p:cNvSpPr>
          <p:nvPr>
            <p:ph type="subTitle" idx="1"/>
          </p:nvPr>
        </p:nvSpPr>
        <p:spPr>
          <a:xfrm>
            <a:off x="1524000" y="4825531"/>
            <a:ext cx="9144000" cy="1655762"/>
          </a:xfrm>
        </p:spPr>
        <p:txBody>
          <a:bodyPr/>
          <a:lstStyle/>
          <a:p>
            <a:pPr algn="l"/>
            <a:r>
              <a:rPr lang="en-IN" dirty="0" smtClean="0"/>
              <a:t>Name : Arshad Muthalif 	</a:t>
            </a:r>
          </a:p>
          <a:p>
            <a:pPr algn="l"/>
            <a:r>
              <a:rPr lang="en-IN" dirty="0" smtClean="0"/>
              <a:t>Enno: 160410116007</a:t>
            </a:r>
          </a:p>
          <a:p>
            <a:pPr algn="l"/>
            <a:r>
              <a:rPr lang="en-IN" dirty="0" err="1" smtClean="0"/>
              <a:t>Dept</a:t>
            </a:r>
            <a:r>
              <a:rPr lang="en-IN" dirty="0" smtClean="0"/>
              <a:t>: IT-1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678770"/>
            <a:ext cx="1257300" cy="1209675"/>
          </a:xfrm>
          <a:prstGeom prst="rect">
            <a:avLst/>
          </a:prstGeom>
        </p:spPr>
      </p:pic>
    </p:spTree>
    <p:extLst>
      <p:ext uri="{BB962C8B-B14F-4D97-AF65-F5344CB8AC3E}">
        <p14:creationId xmlns:p14="http://schemas.microsoft.com/office/powerpoint/2010/main" val="70984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caste system also plays a role in poverty-those in the lower classes are deprived of various opportunities.  Because of this, more than 40% of India’s population is illiterate</a:t>
            </a:r>
            <a:r>
              <a:rPr lang="en-IN" dirty="0" smtClean="0"/>
              <a:t>.</a:t>
            </a:r>
          </a:p>
          <a:p>
            <a:endParaRPr lang="en-IN" dirty="0"/>
          </a:p>
          <a:p>
            <a:r>
              <a:rPr lang="en-IN" dirty="0"/>
              <a:t>Those living in rural areas depend on agriculture, which is dependent on rain patterns and the monsoon season.  If there happens to be inadequate rain or monsoon failure, crops cease to grow, leading to a number of starving people.  </a:t>
            </a:r>
            <a:endParaRPr lang="en-IN" dirty="0" smtClean="0"/>
          </a:p>
          <a:p>
            <a:endParaRPr lang="en-IN" dirty="0"/>
          </a:p>
        </p:txBody>
      </p:sp>
    </p:spTree>
    <p:extLst>
      <p:ext uri="{BB962C8B-B14F-4D97-AF65-F5344CB8AC3E}">
        <p14:creationId xmlns:p14="http://schemas.microsoft.com/office/powerpoint/2010/main" val="1259301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There are certain initiatives aimed at poverty reduction in India. Thus, in 2011, the number of the poor was almost 8% down as compared with 2009</a:t>
            </a:r>
            <a:r>
              <a:rPr lang="en-IN" dirty="0" smtClean="0"/>
              <a:t>.</a:t>
            </a:r>
          </a:p>
          <a:p>
            <a:endParaRPr lang="en-IN" dirty="0"/>
          </a:p>
          <a:p>
            <a:r>
              <a:rPr lang="en-IN" b="1" dirty="0"/>
              <a:t>in India, around 50% lack proper accommodation, 35% of the country’s households lack clean water supplies, and 70% of the entire population live in the anti-sanitary conditions</a:t>
            </a:r>
            <a:r>
              <a:rPr lang="en-IN" b="1" dirty="0" smtClean="0"/>
              <a:t>.</a:t>
            </a:r>
          </a:p>
          <a:p>
            <a:endParaRPr lang="en-IN" dirty="0"/>
          </a:p>
        </p:txBody>
      </p:sp>
    </p:spTree>
    <p:extLst>
      <p:ext uri="{BB962C8B-B14F-4D97-AF65-F5344CB8AC3E}">
        <p14:creationId xmlns:p14="http://schemas.microsoft.com/office/powerpoint/2010/main" val="3113619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At the same time, there are evident problems with schooling (85% rural locations do not have a school), infrastructure, and child </a:t>
            </a:r>
            <a:r>
              <a:rPr lang="en-IN" dirty="0" smtClean="0"/>
              <a:t>labour.</a:t>
            </a:r>
          </a:p>
          <a:p>
            <a:endParaRPr lang="en-IN" dirty="0"/>
          </a:p>
          <a:p>
            <a:r>
              <a:rPr lang="en-IN" u="sng" dirty="0" smtClean="0"/>
              <a:t>GOONJ:</a:t>
            </a:r>
          </a:p>
          <a:p>
            <a:r>
              <a:rPr lang="en-IN" b="1" dirty="0" err="1"/>
              <a:t>Goonj</a:t>
            </a:r>
            <a:r>
              <a:rPr lang="en-IN" dirty="0"/>
              <a:t> is a non-governmental organisation headquartered in </a:t>
            </a:r>
            <a:r>
              <a:rPr lang="en-IN" dirty="0">
                <a:hlinkClick r:id="rId2" tooltip="Delhi"/>
              </a:rPr>
              <a:t>Delhi</a:t>
            </a:r>
            <a:r>
              <a:rPr lang="en-IN" dirty="0"/>
              <a:t>, </a:t>
            </a:r>
            <a:r>
              <a:rPr lang="en-IN" dirty="0">
                <a:hlinkClick r:id="rId3" tooltip="India"/>
              </a:rPr>
              <a:t>India</a:t>
            </a:r>
            <a:r>
              <a:rPr lang="en-IN" dirty="0"/>
              <a:t> which undertakes disaster relief, humanitarian aid and community development in parts of 22 states across India. </a:t>
            </a:r>
            <a:r>
              <a:rPr lang="en-IN" dirty="0" err="1"/>
              <a:t>Goonj</a:t>
            </a:r>
            <a:r>
              <a:rPr lang="en-IN" dirty="0"/>
              <a:t> is the first to highlight clothing as a basic but unaddressed need which deserves a place on the development agenda</a:t>
            </a:r>
            <a:r>
              <a:rPr lang="en-IN" dirty="0" smtClean="0"/>
              <a:t>.</a:t>
            </a:r>
            <a:endParaRPr lang="en-IN" u="sng" dirty="0"/>
          </a:p>
          <a:p>
            <a:endParaRPr lang="en-IN" u="sng" dirty="0"/>
          </a:p>
        </p:txBody>
      </p:sp>
    </p:spTree>
    <p:extLst>
      <p:ext uri="{BB962C8B-B14F-4D97-AF65-F5344CB8AC3E}">
        <p14:creationId xmlns:p14="http://schemas.microsoft.com/office/powerpoint/2010/main" val="388174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823" t="20785" r="20774" b="9661"/>
          <a:stretch/>
        </p:blipFill>
        <p:spPr>
          <a:xfrm>
            <a:off x="1622738" y="1107583"/>
            <a:ext cx="8500056" cy="5413315"/>
          </a:xfrm>
        </p:spPr>
      </p:pic>
    </p:spTree>
    <p:extLst>
      <p:ext uri="{BB962C8B-B14F-4D97-AF65-F5344CB8AC3E}">
        <p14:creationId xmlns:p14="http://schemas.microsoft.com/office/powerpoint/2010/main" val="6056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92" y="2228045"/>
            <a:ext cx="10715221" cy="4391696"/>
          </a:xfrm>
        </p:spPr>
        <p:txBody>
          <a:bodyPr/>
          <a:lstStyle/>
          <a:p>
            <a:r>
              <a:rPr lang="en-IN" dirty="0"/>
              <a:t>GOONJ is turning the discarded and under utilised material of cities into a tool to address ignored basic needs and development issues of rural India. </a:t>
            </a:r>
            <a:r>
              <a:rPr lang="en-IN" dirty="0" err="1"/>
              <a:t>Goonj’s</a:t>
            </a:r>
            <a:r>
              <a:rPr lang="en-IN" dirty="0"/>
              <a:t> work is not about collecting and distributing material but about changing the age old tradition of giving old material as charity and repositioning it into regular and dignified giving</a:t>
            </a:r>
            <a:r>
              <a:rPr lang="en-IN" dirty="0" smtClean="0"/>
              <a:t>.</a:t>
            </a:r>
          </a:p>
          <a:p>
            <a:endParaRPr lang="en-IN" dirty="0" smtClean="0"/>
          </a:p>
          <a:p>
            <a:r>
              <a:rPr lang="en-IN" dirty="0" smtClean="0"/>
              <a:t>At </a:t>
            </a:r>
            <a:r>
              <a:rPr lang="en-IN" dirty="0"/>
              <a:t>GOONJ the focus is on these needles</a:t>
            </a:r>
            <a:r>
              <a:rPr lang="en-IN" dirty="0" smtClean="0"/>
              <a:t>. With </a:t>
            </a:r>
            <a:r>
              <a:rPr lang="en-IN" dirty="0"/>
              <a:t>a large scale civic participation it is not only becoming a big people’s movement for development but is also creating a parallel economy where every work doesn’t have to wait for money; huge quantities of old re-usable material becomes a valuable </a:t>
            </a:r>
            <a:r>
              <a:rPr lang="en-IN" dirty="0" smtClean="0"/>
              <a:t>resource.</a:t>
            </a:r>
            <a:endParaRPr lang="en-IN" dirty="0"/>
          </a:p>
        </p:txBody>
      </p:sp>
    </p:spTree>
    <p:extLst>
      <p:ext uri="{BB962C8B-B14F-4D97-AF65-F5344CB8AC3E}">
        <p14:creationId xmlns:p14="http://schemas.microsoft.com/office/powerpoint/2010/main" val="2732454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410" y="3755504"/>
            <a:ext cx="8761413" cy="706964"/>
          </a:xfrm>
        </p:spPr>
        <p:txBody>
          <a:bodyPr/>
          <a:lstStyle/>
          <a:p>
            <a:pPr algn="ctr"/>
            <a:r>
              <a:rPr lang="en-IN" dirty="0" smtClean="0">
                <a:solidFill>
                  <a:schemeClr val="tx1"/>
                </a:solidFill>
              </a:rPr>
              <a:t>Thank</a:t>
            </a:r>
            <a:r>
              <a:rPr lang="en-IN" dirty="0" smtClean="0"/>
              <a:t> </a:t>
            </a:r>
            <a:r>
              <a:rPr lang="en-IN" dirty="0" smtClean="0">
                <a:solidFill>
                  <a:schemeClr val="tx1"/>
                </a:solidFill>
              </a:rPr>
              <a:t>you</a:t>
            </a:r>
            <a:endParaRPr lang="en-IN" dirty="0">
              <a:solidFill>
                <a:schemeClr val="tx1"/>
              </a:solidFill>
            </a:endParaRPr>
          </a:p>
        </p:txBody>
      </p:sp>
    </p:spTree>
    <p:extLst>
      <p:ext uri="{BB962C8B-B14F-4D97-AF65-F5344CB8AC3E}">
        <p14:creationId xmlns:p14="http://schemas.microsoft.com/office/powerpoint/2010/main" val="34064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 to economic problems </a:t>
            </a:r>
          </a:p>
          <a:p>
            <a:r>
              <a:rPr lang="en-IN" dirty="0" smtClean="0"/>
              <a:t>Intro to poverty </a:t>
            </a:r>
          </a:p>
          <a:p>
            <a:r>
              <a:rPr lang="en-IN" dirty="0" smtClean="0"/>
              <a:t>Meaning of poverty</a:t>
            </a:r>
          </a:p>
          <a:p>
            <a:r>
              <a:rPr lang="en-IN" dirty="0" smtClean="0"/>
              <a:t>Absolute and relative poverty</a:t>
            </a:r>
          </a:p>
          <a:p>
            <a:r>
              <a:rPr lang="en-IN" dirty="0" smtClean="0"/>
              <a:t>Cause of poverty </a:t>
            </a:r>
          </a:p>
          <a:p>
            <a:r>
              <a:rPr lang="en-IN" dirty="0" smtClean="0"/>
              <a:t>Measures to reduce poverty </a:t>
            </a:r>
          </a:p>
          <a:p>
            <a:r>
              <a:rPr lang="en-IN" dirty="0" smtClean="0"/>
              <a:t>Case study on poverty </a:t>
            </a:r>
            <a:endParaRPr lang="en-IN" dirty="0"/>
          </a:p>
        </p:txBody>
      </p:sp>
    </p:spTree>
    <p:extLst>
      <p:ext uri="{BB962C8B-B14F-4D97-AF65-F5344CB8AC3E}">
        <p14:creationId xmlns:p14="http://schemas.microsoft.com/office/powerpoint/2010/main" val="169373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 to economic problems</a:t>
            </a:r>
            <a:endParaRPr lang="en-IN" dirty="0"/>
          </a:p>
        </p:txBody>
      </p:sp>
      <p:sp>
        <p:nvSpPr>
          <p:cNvPr id="3" name="Content Placeholder 2"/>
          <p:cNvSpPr>
            <a:spLocks noGrp="1"/>
          </p:cNvSpPr>
          <p:nvPr>
            <p:ph idx="1"/>
          </p:nvPr>
        </p:nvSpPr>
        <p:spPr/>
        <p:txBody>
          <a:bodyPr/>
          <a:lstStyle/>
          <a:p>
            <a:r>
              <a:rPr lang="en-IN" dirty="0"/>
              <a:t>It assumes that human wants are unlimited, but the means to satisfy human wants are scarce</a:t>
            </a:r>
            <a:r>
              <a:rPr lang="en-IN" dirty="0" smtClean="0"/>
              <a:t>.</a:t>
            </a:r>
          </a:p>
          <a:p>
            <a:r>
              <a:rPr lang="en-IN" dirty="0"/>
              <a:t>The economic problem is most simply explained by the question: "How do we satisfy unlimited wants with limited resources</a:t>
            </a:r>
            <a:r>
              <a:rPr lang="en-IN" dirty="0" smtClean="0"/>
              <a:t>?“</a:t>
            </a:r>
          </a:p>
          <a:p>
            <a:r>
              <a:rPr lang="en-IN" dirty="0" smtClean="0"/>
              <a:t>Currently </a:t>
            </a:r>
            <a:r>
              <a:rPr lang="en-IN" dirty="0" err="1" smtClean="0"/>
              <a:t>govt</a:t>
            </a:r>
            <a:r>
              <a:rPr lang="en-IN" dirty="0" smtClean="0"/>
              <a:t> of </a:t>
            </a:r>
            <a:r>
              <a:rPr lang="en-IN" dirty="0" err="1" smtClean="0"/>
              <a:t>india</a:t>
            </a:r>
            <a:r>
              <a:rPr lang="en-IN" dirty="0" smtClean="0"/>
              <a:t> faces the following three economic problems:</a:t>
            </a:r>
          </a:p>
          <a:p>
            <a:r>
              <a:rPr lang="en-IN" dirty="0" smtClean="0"/>
              <a:t>1)poverty</a:t>
            </a:r>
          </a:p>
          <a:p>
            <a:r>
              <a:rPr lang="en-IN" dirty="0" smtClean="0"/>
              <a:t>2)</a:t>
            </a:r>
            <a:r>
              <a:rPr lang="en-IN" dirty="0" err="1" smtClean="0"/>
              <a:t>unemployement</a:t>
            </a:r>
            <a:r>
              <a:rPr lang="en-IN" dirty="0" smtClean="0"/>
              <a:t> </a:t>
            </a:r>
          </a:p>
          <a:p>
            <a:r>
              <a:rPr lang="en-IN" dirty="0" smtClean="0"/>
              <a:t>3) inflation </a:t>
            </a:r>
            <a:endParaRPr lang="en-IN" dirty="0"/>
          </a:p>
        </p:txBody>
      </p:sp>
    </p:spTree>
    <p:extLst>
      <p:ext uri="{BB962C8B-B14F-4D97-AF65-F5344CB8AC3E}">
        <p14:creationId xmlns:p14="http://schemas.microsoft.com/office/powerpoint/2010/main" val="310999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 to poverty </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Poverty is the most crucial economic problem of any society. </a:t>
            </a:r>
          </a:p>
          <a:p>
            <a:endParaRPr lang="en-IN" dirty="0" smtClean="0"/>
          </a:p>
          <a:p>
            <a:r>
              <a:rPr lang="en-IN" dirty="0" smtClean="0"/>
              <a:t>Poverty indicates the </a:t>
            </a:r>
            <a:r>
              <a:rPr lang="en-IN" dirty="0" err="1" smtClean="0"/>
              <a:t>avilabilty</a:t>
            </a:r>
            <a:r>
              <a:rPr lang="en-IN" dirty="0" smtClean="0"/>
              <a:t> of income even to maintain the subsistence level of basic needs like food, shelter, and clothing. </a:t>
            </a:r>
          </a:p>
          <a:p>
            <a:endParaRPr lang="en-IN" dirty="0" smtClean="0"/>
          </a:p>
          <a:p>
            <a:r>
              <a:rPr lang="en-IN" dirty="0" smtClean="0"/>
              <a:t>Poverty differs from country to country. </a:t>
            </a:r>
          </a:p>
          <a:p>
            <a:endParaRPr lang="en-IN" dirty="0"/>
          </a:p>
        </p:txBody>
      </p:sp>
      <p:pic>
        <p:nvPicPr>
          <p:cNvPr id="1026" name="Picture 2" descr="Image result for pove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192" y="4311649"/>
            <a:ext cx="3956984" cy="214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92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Meaning of poverty </a:t>
            </a:r>
            <a:endParaRPr lang="en-IN" dirty="0"/>
          </a:p>
        </p:txBody>
      </p:sp>
      <p:sp>
        <p:nvSpPr>
          <p:cNvPr id="3" name="Content Placeholder 2"/>
          <p:cNvSpPr>
            <a:spLocks noGrp="1"/>
          </p:cNvSpPr>
          <p:nvPr>
            <p:ph idx="1"/>
          </p:nvPr>
        </p:nvSpPr>
        <p:spPr/>
        <p:txBody>
          <a:bodyPr/>
          <a:lstStyle/>
          <a:p>
            <a:r>
              <a:rPr lang="en-IN" dirty="0" smtClean="0"/>
              <a:t>The term poverty is a socio – economic state which indicates that a section of the society is unable to fulfil even the basic necessity of life, like food, shelter and clothing. </a:t>
            </a:r>
          </a:p>
          <a:p>
            <a:endParaRPr lang="en-IN" dirty="0" smtClean="0"/>
          </a:p>
          <a:p>
            <a:r>
              <a:rPr lang="en-IN" dirty="0" smtClean="0"/>
              <a:t>The united nation’s has defined the poverty as under: “poverty is fundamentally a denial of choice and </a:t>
            </a:r>
            <a:r>
              <a:rPr lang="en-IN" dirty="0" err="1" smtClean="0"/>
              <a:t>oppurtunities</a:t>
            </a:r>
            <a:r>
              <a:rPr lang="en-IN" dirty="0" smtClean="0"/>
              <a:t> and a violation of human dignity. It means lack of basic capacity to participate effectively in society.   </a:t>
            </a:r>
            <a:endParaRPr lang="en-IN" dirty="0"/>
          </a:p>
        </p:txBody>
      </p:sp>
    </p:spTree>
    <p:extLst>
      <p:ext uri="{BB962C8B-B14F-4D97-AF65-F5344CB8AC3E}">
        <p14:creationId xmlns:p14="http://schemas.microsoft.com/office/powerpoint/2010/main" val="236283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Absolute and relative poverty </a:t>
            </a:r>
            <a:endParaRPr lang="en-IN" dirty="0"/>
          </a:p>
        </p:txBody>
      </p:sp>
      <p:sp>
        <p:nvSpPr>
          <p:cNvPr id="3" name="Content Placeholder 2"/>
          <p:cNvSpPr>
            <a:spLocks noGrp="1"/>
          </p:cNvSpPr>
          <p:nvPr>
            <p:ph idx="1"/>
          </p:nvPr>
        </p:nvSpPr>
        <p:spPr/>
        <p:txBody>
          <a:bodyPr/>
          <a:lstStyle/>
          <a:p>
            <a:r>
              <a:rPr lang="en-IN" dirty="0" smtClean="0"/>
              <a:t>Absolut poverty : it indicates the lack of sufficient food, clean drinking water, reasonable clothing and appropriate housing for shelter irrespective of any other consideration. </a:t>
            </a:r>
          </a:p>
          <a:p>
            <a:endParaRPr lang="en-IN" dirty="0"/>
          </a:p>
          <a:p>
            <a:r>
              <a:rPr lang="en-IN" dirty="0" smtClean="0"/>
              <a:t>Relative poverty: it is considered in terms of the variations in the standard of living that prevails in different countries. The absolute poverty differs from country to country.   </a:t>
            </a:r>
            <a:endParaRPr lang="en-IN" dirty="0"/>
          </a:p>
        </p:txBody>
      </p:sp>
    </p:spTree>
    <p:extLst>
      <p:ext uri="{BB962C8B-B14F-4D97-AF65-F5344CB8AC3E}">
        <p14:creationId xmlns:p14="http://schemas.microsoft.com/office/powerpoint/2010/main" val="188079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poverty </a:t>
            </a:r>
            <a:endParaRPr lang="en-IN" dirty="0"/>
          </a:p>
        </p:txBody>
      </p:sp>
      <p:sp>
        <p:nvSpPr>
          <p:cNvPr id="3" name="Content Placeholder 2"/>
          <p:cNvSpPr>
            <a:spLocks noGrp="1"/>
          </p:cNvSpPr>
          <p:nvPr>
            <p:ph idx="1"/>
          </p:nvPr>
        </p:nvSpPr>
        <p:spPr/>
        <p:txBody>
          <a:bodyPr/>
          <a:lstStyle/>
          <a:p>
            <a:r>
              <a:rPr lang="en-GB" b="1" dirty="0"/>
              <a:t>1. Rapidly Rising Population:</a:t>
            </a:r>
            <a:endParaRPr lang="en-IN" dirty="0"/>
          </a:p>
          <a:p>
            <a:r>
              <a:rPr lang="en-GB" b="1" dirty="0"/>
              <a:t>2. Low Productivity in Agriculture:</a:t>
            </a:r>
            <a:endParaRPr lang="en-IN" dirty="0"/>
          </a:p>
          <a:p>
            <a:r>
              <a:rPr lang="en-GB" b="1" dirty="0"/>
              <a:t>3. Under Utilized Resources:</a:t>
            </a:r>
            <a:endParaRPr lang="en-IN" dirty="0"/>
          </a:p>
          <a:p>
            <a:r>
              <a:rPr lang="en-GB" b="1" dirty="0"/>
              <a:t>4. Low Rate of Economic Development:</a:t>
            </a:r>
            <a:endParaRPr lang="en-IN" dirty="0"/>
          </a:p>
          <a:p>
            <a:r>
              <a:rPr lang="en-GB" b="1" dirty="0"/>
              <a:t>5</a:t>
            </a:r>
            <a:r>
              <a:rPr lang="en-GB" b="1" dirty="0" smtClean="0"/>
              <a:t>. </a:t>
            </a:r>
            <a:r>
              <a:rPr lang="en-GB" b="1" dirty="0"/>
              <a:t>Price Rise</a:t>
            </a:r>
            <a:r>
              <a:rPr lang="en-GB" b="1" dirty="0" smtClean="0"/>
              <a:t>:</a:t>
            </a:r>
          </a:p>
          <a:p>
            <a:r>
              <a:rPr lang="en-GB" b="1" dirty="0"/>
              <a:t>7. Unemployment:</a:t>
            </a:r>
            <a:endParaRPr lang="en-IN" dirty="0"/>
          </a:p>
          <a:p>
            <a:endParaRPr lang="en-IN" dirty="0"/>
          </a:p>
          <a:p>
            <a:endParaRPr lang="en-IN" dirty="0"/>
          </a:p>
        </p:txBody>
      </p:sp>
      <p:pic>
        <p:nvPicPr>
          <p:cNvPr id="2050" name="Picture 2" descr="Image result for pove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789" y="3114004"/>
            <a:ext cx="4023576" cy="20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913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to reduce poverty </a:t>
            </a:r>
            <a:br>
              <a:rPr lang="en-IN" dirty="0"/>
            </a:br>
            <a:endParaRPr lang="en-IN" dirty="0"/>
          </a:p>
        </p:txBody>
      </p:sp>
      <p:sp>
        <p:nvSpPr>
          <p:cNvPr id="3" name="Content Placeholder 2"/>
          <p:cNvSpPr>
            <a:spLocks noGrp="1"/>
          </p:cNvSpPr>
          <p:nvPr>
            <p:ph idx="1"/>
          </p:nvPr>
        </p:nvSpPr>
        <p:spPr/>
        <p:txBody>
          <a:bodyPr/>
          <a:lstStyle/>
          <a:p>
            <a:r>
              <a:rPr lang="en-US" b="1" dirty="0" smtClean="0"/>
              <a:t>Agricultural </a:t>
            </a:r>
            <a:r>
              <a:rPr lang="en-US" b="1" dirty="0"/>
              <a:t>Growth and Poverty </a:t>
            </a:r>
            <a:r>
              <a:rPr lang="en-US" b="1" dirty="0" smtClean="0"/>
              <a:t>Alleviation</a:t>
            </a:r>
          </a:p>
          <a:p>
            <a:r>
              <a:rPr lang="en-US" b="1" dirty="0"/>
              <a:t>Speedy Development of </a:t>
            </a:r>
            <a:r>
              <a:rPr lang="en-US" b="1" dirty="0" smtClean="0"/>
              <a:t>Infrastructure</a:t>
            </a:r>
            <a:endParaRPr lang="en-IN" dirty="0"/>
          </a:p>
          <a:p>
            <a:r>
              <a:rPr lang="en-US" b="1" dirty="0"/>
              <a:t>Accelerating Human Resource </a:t>
            </a:r>
            <a:r>
              <a:rPr lang="en-US" b="1" dirty="0" smtClean="0"/>
              <a:t>Development</a:t>
            </a:r>
          </a:p>
          <a:p>
            <a:r>
              <a:rPr lang="en-US" b="1" dirty="0"/>
              <a:t>Public Distribution System (PDS</a:t>
            </a:r>
            <a:r>
              <a:rPr lang="en-US" b="1" dirty="0" smtClean="0"/>
              <a:t>)</a:t>
            </a:r>
          </a:p>
          <a:p>
            <a:r>
              <a:rPr lang="en-US" b="1" dirty="0"/>
              <a:t>Direct Attack on Poverty: Special Employment Schemes for the </a:t>
            </a:r>
            <a:r>
              <a:rPr lang="en-US" b="1" dirty="0" smtClean="0"/>
              <a:t>Poor</a:t>
            </a:r>
          </a:p>
          <a:p>
            <a:endParaRPr lang="en-IN" dirty="0"/>
          </a:p>
        </p:txBody>
      </p:sp>
    </p:spTree>
    <p:extLst>
      <p:ext uri="{BB962C8B-B14F-4D97-AF65-F5344CB8AC3E}">
        <p14:creationId xmlns:p14="http://schemas.microsoft.com/office/powerpoint/2010/main" val="3959089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on poverty </a:t>
            </a:r>
            <a:endParaRPr lang="en-IN" dirty="0"/>
          </a:p>
        </p:txBody>
      </p:sp>
      <p:sp>
        <p:nvSpPr>
          <p:cNvPr id="3" name="Content Placeholder 2"/>
          <p:cNvSpPr>
            <a:spLocks noGrp="1"/>
          </p:cNvSpPr>
          <p:nvPr>
            <p:ph idx="1"/>
          </p:nvPr>
        </p:nvSpPr>
        <p:spPr/>
        <p:txBody>
          <a:bodyPr/>
          <a:lstStyle/>
          <a:p>
            <a:r>
              <a:rPr lang="en-IN" b="1" dirty="0"/>
              <a:t> </a:t>
            </a:r>
            <a:r>
              <a:rPr lang="en-IN" dirty="0"/>
              <a:t>Poverty in India is caused by a number of factors.  India was already in a weak state after becoming independent from Britain.  However, overpopulation tends to be the leading reason.  </a:t>
            </a:r>
            <a:endParaRPr lang="en-IN" dirty="0" smtClean="0"/>
          </a:p>
          <a:p>
            <a:endParaRPr lang="en-IN" dirty="0" smtClean="0"/>
          </a:p>
          <a:p>
            <a:r>
              <a:rPr lang="en-IN" dirty="0" smtClean="0"/>
              <a:t>As </a:t>
            </a:r>
            <a:r>
              <a:rPr lang="en-IN" dirty="0"/>
              <a:t>there are poor employment opportunities in villages, people moved to cities, leading to crowded streets and unhealthy living conditions.  Also, the belief of inferiority of women brought about the penury that Indians suffer from.  </a:t>
            </a:r>
            <a:endParaRPr lang="en-IN" dirty="0"/>
          </a:p>
        </p:txBody>
      </p:sp>
    </p:spTree>
    <p:extLst>
      <p:ext uri="{BB962C8B-B14F-4D97-AF65-F5344CB8AC3E}">
        <p14:creationId xmlns:p14="http://schemas.microsoft.com/office/powerpoint/2010/main" val="238785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384</TotalTime>
  <Words>634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BASIC ECONOMIC PROBLEM: POVERTY</vt:lpstr>
      <vt:lpstr>Contents:</vt:lpstr>
      <vt:lpstr>Intro to economic problems</vt:lpstr>
      <vt:lpstr>Intro to poverty  </vt:lpstr>
      <vt:lpstr>Meaning of poverty </vt:lpstr>
      <vt:lpstr>Absolute and relative poverty </vt:lpstr>
      <vt:lpstr>Causes of poverty </vt:lpstr>
      <vt:lpstr>Measures to reduce poverty  </vt:lpstr>
      <vt:lpstr>Case study on poverty </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ECONOMIC PROBLEM: POVERTY</dc:title>
  <dc:creator>Arshad Muthalif</dc:creator>
  <cp:lastModifiedBy>Arshad Muthalif</cp:lastModifiedBy>
  <cp:revision>16</cp:revision>
  <dcterms:created xsi:type="dcterms:W3CDTF">2017-09-27T08:37:10Z</dcterms:created>
  <dcterms:modified xsi:type="dcterms:W3CDTF">2017-09-27T15:01:42Z</dcterms:modified>
</cp:coreProperties>
</file>