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1" d="100"/>
          <a:sy n="61" d="100"/>
        </p:scale>
        <p:origin x="-1349"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23" name=""/>
        <p:cNvGrpSpPr/>
        <p:nvPr/>
      </p:nvGrpSpPr>
      <p:grpSpPr>
        <a:xfrm>
          <a:off x="0" y="0"/>
          <a:ext cx="0" cy="0"/>
          <a:chOff x="0" y="0"/>
          <a:chExt cx="0" cy="0"/>
        </a:xfrm>
      </p:grpSpPr>
      <p:sp>
        <p:nvSpPr>
          <p:cNvPr id="1048587"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8588"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9" name="Date Placeholder 27"/>
          <p:cNvSpPr>
            <a:spLocks noGrp="1"/>
          </p:cNvSpPr>
          <p:nvPr>
            <p:ph type="dt" sz="half" idx="10"/>
          </p:nvPr>
        </p:nvSpPr>
        <p:spPr bwMode="auto">
          <a:xfrm rot="5400000">
            <a:off x="7764621" y="1174097"/>
            <a:ext cx="2286000" cy="381000"/>
          </a:xfrm>
        </p:spPr>
        <p:txBody>
          <a:bodyPr/>
          <a:p>
            <a:fld id="{FE125FF8-0C5D-44D4-9C62-3EA45F5F0D7E}" type="datetimeFigureOut">
              <a:rPr lang="en-US" smtClean="0"/>
            </a:fld>
            <a:endParaRPr dirty="0" lang="en-US"/>
          </a:p>
        </p:txBody>
      </p:sp>
      <p:sp>
        <p:nvSpPr>
          <p:cNvPr id="1048590" name="Footer Placeholder 16"/>
          <p:cNvSpPr>
            <a:spLocks noGrp="1"/>
          </p:cNvSpPr>
          <p:nvPr>
            <p:ph type="ftr" sz="quarter" idx="11"/>
          </p:nvPr>
        </p:nvSpPr>
        <p:spPr bwMode="auto">
          <a:xfrm rot="5400000">
            <a:off x="7077269" y="4181669"/>
            <a:ext cx="3657600" cy="384048"/>
          </a:xfrm>
        </p:spPr>
        <p:txBody>
          <a:bodyPr/>
          <a:p>
            <a:endParaRPr dirty="0" lang="en-US"/>
          </a:p>
        </p:txBody>
      </p:sp>
      <p:sp>
        <p:nvSpPr>
          <p:cNvPr id="1048591"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92"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93"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94"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95"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96"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97"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98"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99"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00"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01"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2"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3"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4"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5"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6"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lide Number Placeholder 28"/>
          <p:cNvSpPr>
            <a:spLocks noGrp="1"/>
          </p:cNvSpPr>
          <p:nvPr>
            <p:ph type="sldNum" sz="quarter" idx="12"/>
          </p:nvPr>
        </p:nvSpPr>
        <p:spPr bwMode="auto">
          <a:xfrm>
            <a:off x="1325544" y="4928702"/>
            <a:ext cx="609600" cy="517524"/>
          </a:xfrm>
        </p:spPr>
        <p:txBody>
          <a:bodyPr/>
          <a:p>
            <a:fld id="{D735B075-8E85-4B05-9431-E3068953C544}" type="slidenum">
              <a:rPr lang="en-US" smtClean="0"/>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91" name="Title 1"/>
          <p:cNvSpPr>
            <a:spLocks noGrp="1"/>
          </p:cNvSpPr>
          <p:nvPr>
            <p:ph type="title"/>
          </p:nvPr>
        </p:nvSpPr>
        <p:spPr/>
        <p:txBody>
          <a:bodyPr/>
          <a:p>
            <a:r>
              <a:rPr kumimoji="0" lang="en-US" smtClean="0"/>
              <a:t>Click to edit Master title style</a:t>
            </a:r>
            <a:endParaRPr kumimoji="0" lang="en-US"/>
          </a:p>
        </p:txBody>
      </p:sp>
      <p:sp>
        <p:nvSpPr>
          <p:cNvPr id="1048692"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3" name="Date Placeholder 3"/>
          <p:cNvSpPr>
            <a:spLocks noGrp="1"/>
          </p:cNvSpPr>
          <p:nvPr>
            <p:ph type="dt" sz="half" idx="10"/>
          </p:nvPr>
        </p:nvSpPr>
        <p:spPr/>
        <p:txBody>
          <a:bodyPr/>
          <a:p>
            <a:fld id="{FE125FF8-0C5D-44D4-9C62-3EA45F5F0D7E}" type="datetimeFigureOut">
              <a:rPr lang="en-US" smtClean="0"/>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735B075-8E85-4B05-9431-E3068953C544}" type="slidenum">
              <a:rPr lang="en-US" smtClean="0"/>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49" name="Vertical Title 1"/>
          <p:cNvSpPr>
            <a:spLocks noGrp="1"/>
          </p:cNvSpPr>
          <p:nvPr>
            <p:ph type="title" orient="vert"/>
          </p:nvPr>
        </p:nvSpPr>
        <p:spPr>
          <a:xfrm>
            <a:off x="6629400" y="274639"/>
            <a:ext cx="1676400" cy="5851525"/>
          </a:xfrm>
        </p:spPr>
        <p:txBody>
          <a:bodyPr vert="eaVert"/>
          <a:p>
            <a:r>
              <a:rPr kumimoji="0" lang="en-US" smtClean="0"/>
              <a:t>Click to edit Master title style</a:t>
            </a:r>
            <a:endParaRPr kumimoji="0" lang="en-US"/>
          </a:p>
        </p:txBody>
      </p:sp>
      <p:sp>
        <p:nvSpPr>
          <p:cNvPr id="1048650" name="Vertical Text Placeholder 2"/>
          <p:cNvSpPr>
            <a:spLocks noGrp="1"/>
          </p:cNvSpPr>
          <p:nvPr>
            <p:ph type="body" orient="vert" idx="1"/>
          </p:nvPr>
        </p:nvSpPr>
        <p:spPr>
          <a:xfrm>
            <a:off x="457200" y="27463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1" name="Date Placeholder 3"/>
          <p:cNvSpPr>
            <a:spLocks noGrp="1"/>
          </p:cNvSpPr>
          <p:nvPr>
            <p:ph type="dt" sz="half" idx="10"/>
          </p:nvPr>
        </p:nvSpPr>
        <p:spPr/>
        <p:txBody>
          <a:bodyPr/>
          <a:p>
            <a:fld id="{FE125FF8-0C5D-44D4-9C62-3EA45F5F0D7E}" type="datetimeFigureOut">
              <a:rPr lang="en-US" smtClean="0"/>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735B075-8E85-4B05-9431-E3068953C544}" type="slidenum">
              <a:rPr lang="en-US" smtClean="0"/>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610" name="Title 1"/>
          <p:cNvSpPr>
            <a:spLocks noGrp="1"/>
          </p:cNvSpPr>
          <p:nvPr>
            <p:ph type="title"/>
          </p:nvPr>
        </p:nvSpPr>
        <p:spPr/>
        <p:txBody>
          <a:bodyPr/>
          <a:p>
            <a:r>
              <a:rPr kumimoji="0" lang="en-US" smtClean="0"/>
              <a:t>Click to edit Master title style</a:t>
            </a:r>
            <a:endParaRPr kumimoji="0" lang="en-US"/>
          </a:p>
        </p:txBody>
      </p:sp>
      <p:sp>
        <p:nvSpPr>
          <p:cNvPr id="1048611"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2" name="Date Placeholder 6"/>
          <p:cNvSpPr>
            <a:spLocks noGrp="1"/>
          </p:cNvSpPr>
          <p:nvPr>
            <p:ph type="dt" sz="half" idx="14"/>
          </p:nvPr>
        </p:nvSpPr>
        <p:spPr/>
        <p:txBody>
          <a:bodyPr rtlCol="0"/>
          <a:p>
            <a:fld id="{FE125FF8-0C5D-44D4-9C62-3EA45F5F0D7E}" type="datetimeFigureOut">
              <a:rPr lang="en-US" smtClean="0"/>
            </a:fld>
            <a:endParaRPr dirty="0" lang="en-US"/>
          </a:p>
        </p:txBody>
      </p:sp>
      <p:sp>
        <p:nvSpPr>
          <p:cNvPr id="1048613" name="Slide Number Placeholder 8"/>
          <p:cNvSpPr>
            <a:spLocks noGrp="1"/>
          </p:cNvSpPr>
          <p:nvPr>
            <p:ph type="sldNum" sz="quarter" idx="15"/>
          </p:nvPr>
        </p:nvSpPr>
        <p:spPr/>
        <p:txBody>
          <a:bodyPr rtlCol="0"/>
          <a:p>
            <a:fld id="{D735B075-8E85-4B05-9431-E3068953C544}" type="slidenum">
              <a:rPr lang="en-US" smtClean="0"/>
            </a:fld>
            <a:endParaRPr dirty="0" lang="en-US"/>
          </a:p>
        </p:txBody>
      </p:sp>
      <p:sp>
        <p:nvSpPr>
          <p:cNvPr id="1048614" name="Footer Placeholder 9"/>
          <p:cNvSpPr>
            <a:spLocks noGrp="1"/>
          </p:cNvSpPr>
          <p:nvPr>
            <p:ph type="ftr" sz="quarter" idx="16"/>
          </p:nvPr>
        </p:nvSpPr>
        <p:spPr/>
        <p:txBody>
          <a:bodyPr rtlCol="0"/>
          <a:p>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3" name=""/>
        <p:cNvGrpSpPr/>
        <p:nvPr/>
      </p:nvGrpSpPr>
      <p:grpSpPr>
        <a:xfrm>
          <a:off x="0" y="0"/>
          <a:ext cx="0" cy="0"/>
          <a:chOff x="0" y="0"/>
          <a:chExt cx="0" cy="0"/>
        </a:xfrm>
      </p:grpSpPr>
      <p:sp>
        <p:nvSpPr>
          <p:cNvPr id="1048670"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8671"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72" name="Date Placeholder 3"/>
          <p:cNvSpPr>
            <a:spLocks noGrp="1"/>
          </p:cNvSpPr>
          <p:nvPr>
            <p:ph type="dt" sz="half" idx="10"/>
          </p:nvPr>
        </p:nvSpPr>
        <p:spPr bwMode="auto">
          <a:xfrm rot="5400000">
            <a:off x="7763256" y="1170432"/>
            <a:ext cx="2286000" cy="381000"/>
          </a:xfrm>
        </p:spPr>
        <p:txBody>
          <a:bodyPr/>
          <a:p>
            <a:fld id="{FE125FF8-0C5D-44D4-9C62-3EA45F5F0D7E}" type="datetimeFigureOut">
              <a:rPr lang="en-US" smtClean="0"/>
            </a:fld>
            <a:endParaRPr dirty="0" lang="en-US"/>
          </a:p>
        </p:txBody>
      </p:sp>
      <p:sp>
        <p:nvSpPr>
          <p:cNvPr id="1048673" name="Footer Placeholder 4"/>
          <p:cNvSpPr>
            <a:spLocks noGrp="1"/>
          </p:cNvSpPr>
          <p:nvPr>
            <p:ph type="ftr" sz="quarter" idx="11"/>
          </p:nvPr>
        </p:nvSpPr>
        <p:spPr bwMode="auto">
          <a:xfrm rot="5400000">
            <a:off x="7077456" y="4178808"/>
            <a:ext cx="3657600" cy="384048"/>
          </a:xfrm>
        </p:spPr>
        <p:txBody>
          <a:bodyPr/>
          <a:p>
            <a:endParaRPr dirty="0" lang="en-US"/>
          </a:p>
        </p:txBody>
      </p:sp>
      <p:sp>
        <p:nvSpPr>
          <p:cNvPr id="1048674"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75"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76"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77"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78"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79"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80"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81"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82"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83"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4"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5"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6"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7"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8"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9"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90" name="Slide Number Placeholder 5"/>
          <p:cNvSpPr>
            <a:spLocks noGrp="1"/>
          </p:cNvSpPr>
          <p:nvPr>
            <p:ph type="sldNum" sz="quarter" idx="12"/>
          </p:nvPr>
        </p:nvSpPr>
        <p:spPr bwMode="auto">
          <a:xfrm>
            <a:off x="1340616" y="4928702"/>
            <a:ext cx="609600" cy="517524"/>
          </a:xfrm>
        </p:spPr>
        <p:txBody>
          <a:bodyPr/>
          <a:p>
            <a:fld id="{D735B075-8E85-4B05-9431-E3068953C544}" type="slidenum">
              <a:rPr lang="en-US" smtClean="0"/>
            </a:fld>
            <a:endParaRPr dirty="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7" name=""/>
        <p:cNvGrpSpPr/>
        <p:nvPr/>
      </p:nvGrpSpPr>
      <p:grpSpPr>
        <a:xfrm>
          <a:off x="0" y="0"/>
          <a:ext cx="0" cy="0"/>
          <a:chOff x="0" y="0"/>
          <a:chExt cx="0" cy="0"/>
        </a:xfrm>
      </p:grpSpPr>
      <p:sp>
        <p:nvSpPr>
          <p:cNvPr id="1048631" name="Title 1"/>
          <p:cNvSpPr>
            <a:spLocks noGrp="1"/>
          </p:cNvSpPr>
          <p:nvPr>
            <p:ph type="title"/>
          </p:nvPr>
        </p:nvSpPr>
        <p:spPr/>
        <p:txBody>
          <a:bodyPr/>
          <a:p>
            <a:r>
              <a:rPr kumimoji="0" lang="en-US" smtClean="0"/>
              <a:t>Click to edit Master title style</a:t>
            </a:r>
            <a:endParaRPr kumimoji="0" lang="en-US"/>
          </a:p>
        </p:txBody>
      </p:sp>
      <p:sp>
        <p:nvSpPr>
          <p:cNvPr id="1048632" name="Date Placeholder 4"/>
          <p:cNvSpPr>
            <a:spLocks noGrp="1"/>
          </p:cNvSpPr>
          <p:nvPr>
            <p:ph type="dt" sz="half" idx="10"/>
          </p:nvPr>
        </p:nvSpPr>
        <p:spPr/>
        <p:txBody>
          <a:bodyPr/>
          <a:p>
            <a:fld id="{FE125FF8-0C5D-44D4-9C62-3EA45F5F0D7E}" type="datetimeFigureOut">
              <a:rPr lang="en-US" smtClean="0"/>
            </a:fld>
            <a:endParaRPr dirty="0" lang="en-US"/>
          </a:p>
        </p:txBody>
      </p:sp>
      <p:sp>
        <p:nvSpPr>
          <p:cNvPr id="1048633" name="Footer Placeholder 5"/>
          <p:cNvSpPr>
            <a:spLocks noGrp="1"/>
          </p:cNvSpPr>
          <p:nvPr>
            <p:ph type="ftr" sz="quarter" idx="11"/>
          </p:nvPr>
        </p:nvSpPr>
        <p:spPr/>
        <p:txBody>
          <a:bodyPr/>
          <a:p>
            <a:endParaRPr dirty="0" lang="en-US"/>
          </a:p>
        </p:txBody>
      </p:sp>
      <p:sp>
        <p:nvSpPr>
          <p:cNvPr id="1048634" name="Slide Number Placeholder 6"/>
          <p:cNvSpPr>
            <a:spLocks noGrp="1"/>
          </p:cNvSpPr>
          <p:nvPr>
            <p:ph type="sldNum" sz="quarter" idx="12"/>
          </p:nvPr>
        </p:nvSpPr>
        <p:spPr/>
        <p:txBody>
          <a:bodyPr/>
          <a:p>
            <a:fld id="{D735B075-8E85-4B05-9431-E3068953C544}" type="slidenum">
              <a:rPr lang="en-US" smtClean="0"/>
            </a:fld>
            <a:endParaRPr dirty="0" lang="en-US"/>
          </a:p>
        </p:txBody>
      </p:sp>
      <p:sp>
        <p:nvSpPr>
          <p:cNvPr id="1048635"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6"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8" name=""/>
        <p:cNvGrpSpPr/>
        <p:nvPr/>
      </p:nvGrpSpPr>
      <p:grpSpPr>
        <a:xfrm>
          <a:off x="0" y="0"/>
          <a:ext cx="0" cy="0"/>
          <a:chOff x="0" y="0"/>
          <a:chExt cx="0" cy="0"/>
        </a:xfrm>
      </p:grpSpPr>
      <p:sp>
        <p:nvSpPr>
          <p:cNvPr id="1048637"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8638" name="Date Placeholder 6"/>
          <p:cNvSpPr>
            <a:spLocks noGrp="1"/>
          </p:cNvSpPr>
          <p:nvPr>
            <p:ph type="dt" sz="half" idx="10"/>
          </p:nvPr>
        </p:nvSpPr>
        <p:spPr/>
        <p:txBody>
          <a:bodyPr/>
          <a:p>
            <a:fld id="{FE125FF8-0C5D-44D4-9C62-3EA45F5F0D7E}" type="datetimeFigureOut">
              <a:rPr lang="en-US" smtClean="0"/>
            </a:fld>
            <a:endParaRPr dirty="0" lang="en-US"/>
          </a:p>
        </p:txBody>
      </p:sp>
      <p:sp>
        <p:nvSpPr>
          <p:cNvPr id="1048639" name="Footer Placeholder 7"/>
          <p:cNvSpPr>
            <a:spLocks noGrp="1"/>
          </p:cNvSpPr>
          <p:nvPr>
            <p:ph type="ftr" sz="quarter" idx="11"/>
          </p:nvPr>
        </p:nvSpPr>
        <p:spPr/>
        <p:txBody>
          <a:bodyPr/>
          <a:p>
            <a:endParaRPr dirty="0" lang="en-US"/>
          </a:p>
        </p:txBody>
      </p:sp>
      <p:sp>
        <p:nvSpPr>
          <p:cNvPr id="1048640" name="Slide Number Placeholder 8"/>
          <p:cNvSpPr>
            <a:spLocks noGrp="1"/>
          </p:cNvSpPr>
          <p:nvPr>
            <p:ph type="sldNum" sz="quarter" idx="12"/>
          </p:nvPr>
        </p:nvSpPr>
        <p:spPr/>
        <p:txBody>
          <a:bodyPr/>
          <a:p>
            <a:fld id="{D735B075-8E85-4B05-9431-E3068953C544}" type="slidenum">
              <a:rPr lang="en-US" smtClean="0"/>
            </a:fld>
            <a:endParaRPr dirty="0" lang="en-US"/>
          </a:p>
        </p:txBody>
      </p:sp>
      <p:sp>
        <p:nvSpPr>
          <p:cNvPr id="1048641"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2"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3"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864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45" name="Title 1"/>
          <p:cNvSpPr>
            <a:spLocks noGrp="1"/>
          </p:cNvSpPr>
          <p:nvPr>
            <p:ph type="title"/>
          </p:nvPr>
        </p:nvSpPr>
        <p:spPr/>
        <p:txBody>
          <a:bodyPr/>
          <a:p>
            <a:r>
              <a:rPr kumimoji="0" lang="en-US" smtClean="0"/>
              <a:t>Click to edit Master title style</a:t>
            </a:r>
            <a:endParaRPr kumimoji="0" lang="en-US"/>
          </a:p>
        </p:txBody>
      </p:sp>
      <p:sp>
        <p:nvSpPr>
          <p:cNvPr id="1048646" name="Date Placeholder 5"/>
          <p:cNvSpPr>
            <a:spLocks noGrp="1"/>
          </p:cNvSpPr>
          <p:nvPr>
            <p:ph type="dt" sz="half" idx="10"/>
          </p:nvPr>
        </p:nvSpPr>
        <p:spPr/>
        <p:txBody>
          <a:bodyPr rtlCol="0"/>
          <a:p>
            <a:fld id="{FE125FF8-0C5D-44D4-9C62-3EA45F5F0D7E}" type="datetimeFigureOut">
              <a:rPr lang="en-US" smtClean="0"/>
            </a:fld>
            <a:endParaRPr dirty="0" lang="en-US"/>
          </a:p>
        </p:txBody>
      </p:sp>
      <p:sp>
        <p:nvSpPr>
          <p:cNvPr id="1048647" name="Slide Number Placeholder 6"/>
          <p:cNvSpPr>
            <a:spLocks noGrp="1"/>
          </p:cNvSpPr>
          <p:nvPr>
            <p:ph type="sldNum" sz="quarter" idx="11"/>
          </p:nvPr>
        </p:nvSpPr>
        <p:spPr/>
        <p:txBody>
          <a:bodyPr rtlCol="0"/>
          <a:p>
            <a:fld id="{D735B075-8E85-4B05-9431-E3068953C544}" type="slidenum">
              <a:rPr lang="en-US" smtClean="0"/>
            </a:fld>
            <a:endParaRPr dirty="0" lang="en-US"/>
          </a:p>
        </p:txBody>
      </p:sp>
      <p:sp>
        <p:nvSpPr>
          <p:cNvPr id="1048648" name="Footer Placeholder 7"/>
          <p:cNvSpPr>
            <a:spLocks noGrp="1"/>
          </p:cNvSpPr>
          <p:nvPr>
            <p:ph type="ftr" sz="quarter" idx="12"/>
          </p:nvPr>
        </p:nvSpPr>
        <p:spPr/>
        <p:txBody>
          <a:bodyPr rtlCol="0"/>
          <a:p>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54" name="Date Placeholder 1"/>
          <p:cNvSpPr>
            <a:spLocks noGrp="1"/>
          </p:cNvSpPr>
          <p:nvPr>
            <p:ph type="dt" sz="half" idx="10"/>
          </p:nvPr>
        </p:nvSpPr>
        <p:spPr/>
        <p:txBody>
          <a:bodyPr/>
          <a:p>
            <a:fld id="{FE125FF8-0C5D-44D4-9C62-3EA45F5F0D7E}" type="datetimeFigureOut">
              <a:rPr lang="en-US" smtClean="0"/>
            </a:fld>
            <a:endParaRPr dirty="0" lang="en-US"/>
          </a:p>
        </p:txBody>
      </p:sp>
      <p:sp>
        <p:nvSpPr>
          <p:cNvPr id="1048655" name="Footer Placeholder 2"/>
          <p:cNvSpPr>
            <a:spLocks noGrp="1"/>
          </p:cNvSpPr>
          <p:nvPr>
            <p:ph type="ftr" sz="quarter" idx="11"/>
          </p:nvPr>
        </p:nvSpPr>
        <p:spPr/>
        <p:txBody>
          <a:bodyPr/>
          <a:p>
            <a:endParaRPr dirty="0" lang="en-US"/>
          </a:p>
        </p:txBody>
      </p:sp>
      <p:sp>
        <p:nvSpPr>
          <p:cNvPr id="1048656" name="Slide Number Placeholder 3"/>
          <p:cNvSpPr>
            <a:spLocks noGrp="1"/>
          </p:cNvSpPr>
          <p:nvPr>
            <p:ph type="sldNum" sz="quarter" idx="12"/>
          </p:nvPr>
        </p:nvSpPr>
        <p:spPr/>
        <p:txBody>
          <a:bodyPr/>
          <a:p>
            <a:fld id="{D735B075-8E85-4B05-9431-E3068953C544}" type="slidenum">
              <a:rPr lang="en-US" smtClean="0"/>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5" name=""/>
        <p:cNvGrpSpPr/>
        <p:nvPr/>
      </p:nvGrpSpPr>
      <p:grpSpPr>
        <a:xfrm>
          <a:off x="0" y="0"/>
          <a:ext cx="0" cy="0"/>
          <a:chOff x="0" y="0"/>
          <a:chExt cx="0" cy="0"/>
        </a:xfrm>
      </p:grpSpPr>
      <p:sp>
        <p:nvSpPr>
          <p:cNvPr id="1048696"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97"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8698"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99"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00"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01"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02"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03"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04"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05"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6" name="Date Placeholder 20"/>
          <p:cNvSpPr>
            <a:spLocks noGrp="1"/>
          </p:cNvSpPr>
          <p:nvPr>
            <p:ph type="dt" sz="half" idx="14"/>
          </p:nvPr>
        </p:nvSpPr>
        <p:spPr/>
        <p:txBody>
          <a:bodyPr rtlCol="0"/>
          <a:p>
            <a:fld id="{FE125FF8-0C5D-44D4-9C62-3EA45F5F0D7E}" type="datetimeFigureOut">
              <a:rPr lang="en-US" smtClean="0"/>
            </a:fld>
            <a:endParaRPr dirty="0" lang="en-US"/>
          </a:p>
        </p:txBody>
      </p:sp>
      <p:sp>
        <p:nvSpPr>
          <p:cNvPr id="1048707" name="Slide Number Placeholder 21"/>
          <p:cNvSpPr>
            <a:spLocks noGrp="1"/>
          </p:cNvSpPr>
          <p:nvPr>
            <p:ph type="sldNum" sz="quarter" idx="15"/>
          </p:nvPr>
        </p:nvSpPr>
        <p:spPr/>
        <p:txBody>
          <a:bodyPr rtlCol="0"/>
          <a:p>
            <a:fld id="{D735B075-8E85-4B05-9431-E3068953C544}" type="slidenum">
              <a:rPr lang="en-US" smtClean="0"/>
            </a:fld>
            <a:endParaRPr dirty="0" lang="en-US"/>
          </a:p>
        </p:txBody>
      </p:sp>
      <p:sp>
        <p:nvSpPr>
          <p:cNvPr id="1048708" name="Footer Placeholder 22"/>
          <p:cNvSpPr>
            <a:spLocks noGrp="1"/>
          </p:cNvSpPr>
          <p:nvPr>
            <p:ph type="ftr" sz="quarter" idx="16"/>
          </p:nvPr>
        </p:nvSpPr>
        <p:spPr/>
        <p:txBody>
          <a:bodyPr rtlCol="0"/>
          <a:p>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2" name=""/>
        <p:cNvGrpSpPr/>
        <p:nvPr/>
      </p:nvGrpSpPr>
      <p:grpSpPr>
        <a:xfrm>
          <a:off x="0" y="0"/>
          <a:ext cx="0" cy="0"/>
          <a:chOff x="0" y="0"/>
          <a:chExt cx="0" cy="0"/>
        </a:xfrm>
      </p:grpSpPr>
      <p:sp>
        <p:nvSpPr>
          <p:cNvPr id="1048657"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58"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59"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8660"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dirty="0" kumimoji="0" lang="en-US" smtClean="0"/>
              <a:t>Click icon to add picture</a:t>
            </a:r>
            <a:endParaRPr dirty="0" kumimoji="0" lang="en-US"/>
          </a:p>
        </p:txBody>
      </p:sp>
      <p:sp>
        <p:nvSpPr>
          <p:cNvPr id="1048661"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62"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63"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64"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65"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66"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67" name="Date Placeholder 16"/>
          <p:cNvSpPr>
            <a:spLocks noGrp="1"/>
          </p:cNvSpPr>
          <p:nvPr>
            <p:ph type="dt" sz="half" idx="10"/>
          </p:nvPr>
        </p:nvSpPr>
        <p:spPr/>
        <p:txBody>
          <a:bodyPr rtlCol="0"/>
          <a:p>
            <a:fld id="{FE125FF8-0C5D-44D4-9C62-3EA45F5F0D7E}" type="datetimeFigureOut">
              <a:rPr lang="en-US" smtClean="0"/>
            </a:fld>
            <a:endParaRPr dirty="0" lang="en-US"/>
          </a:p>
        </p:txBody>
      </p:sp>
      <p:sp>
        <p:nvSpPr>
          <p:cNvPr id="1048668" name="Slide Number Placeholder 17"/>
          <p:cNvSpPr>
            <a:spLocks noGrp="1"/>
          </p:cNvSpPr>
          <p:nvPr>
            <p:ph type="sldNum" sz="quarter" idx="11"/>
          </p:nvPr>
        </p:nvSpPr>
        <p:spPr/>
        <p:txBody>
          <a:bodyPr rtlCol="0"/>
          <a:p>
            <a:fld id="{D735B075-8E85-4B05-9431-E3068953C544}" type="slidenum">
              <a:rPr lang="en-US" smtClean="0"/>
            </a:fld>
            <a:endParaRPr dirty="0" lang="en-US"/>
          </a:p>
        </p:txBody>
      </p:sp>
      <p:sp>
        <p:nvSpPr>
          <p:cNvPr id="1048669" name="Footer Placeholder 20"/>
          <p:cNvSpPr>
            <a:spLocks noGrp="1"/>
          </p:cNvSpPr>
          <p:nvPr>
            <p:ph type="ftr" sz="quarter" idx="12"/>
          </p:nvPr>
        </p:nvSpPr>
        <p:spPr/>
        <p:txBody>
          <a:bodyPr rtlCol="0"/>
          <a:p>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77"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FE125FF8-0C5D-44D4-9C62-3EA45F5F0D7E}" type="datetimeFigureOut">
              <a:rPr lang="en-US" smtClean="0"/>
            </a:fld>
            <a:endParaRPr dirty="0" lang="en-US"/>
          </a:p>
        </p:txBody>
      </p:sp>
      <p:sp>
        <p:nvSpPr>
          <p:cNvPr id="1048580"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dirty="0" lang="en-US"/>
          </a:p>
        </p:txBody>
      </p:sp>
      <p:sp>
        <p:nvSpPr>
          <p:cNvPr id="1048581"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82"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83"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4"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85"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6"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D735B075-8E85-4B05-9431-E3068953C544}" type="slidenum">
              <a:rPr lang="en-US" smtClean="0"/>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8" name="Title 1"/>
          <p:cNvSpPr>
            <a:spLocks noGrp="1"/>
          </p:cNvSpPr>
          <p:nvPr>
            <p:ph type="ctrTitle"/>
          </p:nvPr>
        </p:nvSpPr>
        <p:spPr/>
        <p:txBody>
          <a:bodyPr/>
          <a:p>
            <a:r>
              <a:rPr dirty="0" lang="en-US" smtClean="0"/>
              <a:t>Basic Economic Problem: Inflation</a:t>
            </a:r>
            <a:endParaRPr dirty="0" lang="en-US"/>
          </a:p>
        </p:txBody>
      </p:sp>
      <p:sp>
        <p:nvSpPr>
          <p:cNvPr id="1048609" name="Subtitle 2"/>
          <p:cNvSpPr>
            <a:spLocks noGrp="1"/>
          </p:cNvSpPr>
          <p:nvPr>
            <p:ph type="subTitle" idx="1"/>
          </p:nvPr>
        </p:nvSpPr>
        <p:spPr/>
        <p:txBody>
          <a:bodyPr>
            <a:normAutofit lnSpcReduction="10000"/>
          </a:bodyPr>
          <a:p>
            <a:endParaRPr dirty="0" lang="en-US" smtClean="0"/>
          </a:p>
          <a:p>
            <a:r>
              <a:rPr dirty="0" lang="en-US" smtClean="0"/>
              <a:t>Economics Engineering and Management PPT</a:t>
            </a:r>
          </a:p>
          <a:p>
            <a:r>
              <a:rPr dirty="0" lang="en-US" smtClean="0"/>
              <a:t>Prepared by: Karan </a:t>
            </a:r>
            <a:r>
              <a:rPr dirty="0" lang="en-US" smtClean="0"/>
              <a:t>Bathani</a:t>
            </a:r>
            <a:r>
              <a:rPr dirty="0" lang="en-US" smtClean="0"/>
              <a:t> (160410116009)</a:t>
            </a:r>
          </a:p>
          <a:p>
            <a:r>
              <a:rPr dirty="0" lang="en-US" smtClean="0"/>
              <a:t>	                  SY IT 1  Batch A</a:t>
            </a:r>
            <a:endParaRPr dirty="0" lang="en-US"/>
          </a:p>
        </p:txBody>
      </p:sp>
      <p:pic>
        <p:nvPicPr>
          <p:cNvPr id="2097152" name="Picture 2" descr="C:\Users\admin\Desktop\SVIT - VASAD.png"/>
          <p:cNvPicPr>
            <a:picLocks noChangeAspect="1" noChangeArrowheads="1"/>
          </p:cNvPicPr>
          <p:nvPr/>
        </p:nvPicPr>
        <p:blipFill>
          <a:blip xmlns:r="http://schemas.openxmlformats.org/officeDocument/2006/relationships" r:embed="rId1"/>
          <a:srcRect/>
          <a:stretch>
            <a:fillRect/>
          </a:stretch>
        </p:blipFill>
        <p:spPr bwMode="auto">
          <a:xfrm>
            <a:off x="6400800" y="838200"/>
            <a:ext cx="1866900" cy="1905000"/>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8" name="Title 1"/>
          <p:cNvSpPr>
            <a:spLocks noGrp="1"/>
          </p:cNvSpPr>
          <p:nvPr>
            <p:ph type="title"/>
          </p:nvPr>
        </p:nvSpPr>
        <p:spPr/>
        <p:txBody>
          <a:bodyPr/>
          <a:p>
            <a:r>
              <a:rPr dirty="0" lang="en-US" smtClean="0"/>
              <a:t>Case </a:t>
            </a:r>
            <a:r>
              <a:rPr dirty="0" lang="en-US" err="1" smtClean="0"/>
              <a:t>syudy</a:t>
            </a:r>
            <a:endParaRPr dirty="0" lang="en-US"/>
          </a:p>
        </p:txBody>
      </p:sp>
      <p:sp>
        <p:nvSpPr>
          <p:cNvPr id="1048629" name="Content Placeholder 2"/>
          <p:cNvSpPr>
            <a:spLocks noGrp="1"/>
          </p:cNvSpPr>
          <p:nvPr>
            <p:ph sz="quarter" idx="1"/>
          </p:nvPr>
        </p:nvSpPr>
        <p:spPr/>
        <p:txBody>
          <a:bodyPr>
            <a:normAutofit fontScale="62500" lnSpcReduction="20000"/>
          </a:bodyPr>
          <a:p>
            <a:r>
              <a:rPr dirty="0" lang="en-US" smtClean="0"/>
              <a:t>In India, the wholesale price index (WPI), which was the main measure of the inflation </a:t>
            </a:r>
            <a:r>
              <a:rPr dirty="0" lang="en-US" err="1" smtClean="0"/>
              <a:t>rateconsisted</a:t>
            </a:r>
            <a:r>
              <a:rPr dirty="0" lang="en-US" smtClean="0"/>
              <a:t> of three main components - primary articles, which included food articles, constituting22% of the index; fuel, constituting 14% of the index; and manufactured goods, which accounted for the remaining 64% of the </a:t>
            </a:r>
            <a:r>
              <a:rPr dirty="0" lang="en-US" err="1" smtClean="0"/>
              <a:t>index.For</a:t>
            </a:r>
            <a:r>
              <a:rPr dirty="0" lang="en-US" smtClean="0"/>
              <a:t> purposes of analysis and to measure more accurately the price levels for different sections of society and as well for different regions, the RBI also kept track of consumer price indices. </a:t>
            </a:r>
            <a:r>
              <a:rPr dirty="0" lang="en-US" err="1" smtClean="0"/>
              <a:t>Theaverage</a:t>
            </a:r>
            <a:r>
              <a:rPr dirty="0" lang="en-US" smtClean="0"/>
              <a:t> annual GDP growth in the 2000s was about 6% and during the second quarter (July-September) of fiscal 2006-2007, the growth rate was as high as 9.2%. All this growth was bound </a:t>
            </a:r>
            <a:r>
              <a:rPr dirty="0" lang="en-US" err="1" smtClean="0"/>
              <a:t>tolead</a:t>
            </a:r>
            <a:r>
              <a:rPr dirty="0" lang="en-US" smtClean="0"/>
              <a:t> to higher demand for goods. However, the growth in the supply of goods, especially </a:t>
            </a:r>
            <a:r>
              <a:rPr dirty="0" lang="en-US" err="1" smtClean="0"/>
              <a:t>foodarticles</a:t>
            </a:r>
            <a:r>
              <a:rPr dirty="0" lang="en-US" smtClean="0"/>
              <a:t> such as wheat and pulses, did not keep pace with the growth in demand. As a result, the prices of food articles increased. According to </a:t>
            </a:r>
            <a:r>
              <a:rPr dirty="0" lang="en-US" err="1" smtClean="0"/>
              <a:t>Subir</a:t>
            </a:r>
            <a:r>
              <a:rPr dirty="0" lang="en-US" smtClean="0"/>
              <a:t> </a:t>
            </a:r>
            <a:r>
              <a:rPr dirty="0" lang="en-US" err="1" smtClean="0"/>
              <a:t>Gokarn</a:t>
            </a:r>
            <a:r>
              <a:rPr dirty="0" lang="en-US" smtClean="0"/>
              <a:t>, Executive Director </a:t>
            </a:r>
            <a:r>
              <a:rPr dirty="0" lang="en-US" err="1" smtClean="0"/>
              <a:t>andChief</a:t>
            </a:r>
            <a:r>
              <a:rPr dirty="0" lang="en-US" smtClean="0"/>
              <a:t> Economist, CRISIL, "The inflationary pressures have been particularly acute this time due </a:t>
            </a:r>
            <a:r>
              <a:rPr dirty="0" lang="en-US" err="1" smtClean="0"/>
              <a:t>tosupply</a:t>
            </a:r>
            <a:r>
              <a:rPr dirty="0" lang="en-US" smtClean="0"/>
              <a:t> side constraints [of food articles] which are a combination of temporary and </a:t>
            </a:r>
            <a:r>
              <a:rPr dirty="0" lang="en-US" err="1" smtClean="0"/>
              <a:t>structuralfactors</a:t>
            </a:r>
            <a:r>
              <a:rPr dirty="0" lang="en-US" smtClean="0"/>
              <a:t>.“</a:t>
            </a:r>
          </a:p>
          <a:p>
            <a:r>
              <a:rPr dirty="0" lang="en-US" smtClean="0"/>
              <a:t>Measures Taken: In </a:t>
            </a:r>
            <a:r>
              <a:rPr dirty="0" lang="en-US" smtClean="0"/>
              <a:t>late 2006 and early 2007, the RBI announced some measures to control inflation. These </a:t>
            </a:r>
            <a:r>
              <a:rPr dirty="0" lang="en-US" err="1" smtClean="0"/>
              <a:t>measuresincluded</a:t>
            </a:r>
            <a:r>
              <a:rPr dirty="0" lang="en-US" smtClean="0"/>
              <a:t> increasing repo rates, the Cash Reserve Ratio (CRR) and reducing the rate of interest </a:t>
            </a:r>
            <a:r>
              <a:rPr dirty="0" lang="en-US" err="1" smtClean="0"/>
              <a:t>oncash</a:t>
            </a:r>
            <a:r>
              <a:rPr dirty="0" lang="en-US" smtClean="0"/>
              <a:t> deposited by banks with the RBI. With the increase in the repo rates and bank rates, banks </a:t>
            </a:r>
            <a:r>
              <a:rPr dirty="0" lang="en-US" err="1" smtClean="0"/>
              <a:t>hadto</a:t>
            </a:r>
            <a:r>
              <a:rPr dirty="0" lang="en-US" smtClean="0"/>
              <a:t> pay a higher interest rate for the money they borrowed from the RBI. Consequently, the </a:t>
            </a:r>
            <a:r>
              <a:rPr dirty="0" lang="en-US" err="1" smtClean="0"/>
              <a:t>banksincreased</a:t>
            </a:r>
            <a:r>
              <a:rPr dirty="0" lang="en-US" smtClean="0"/>
              <a:t> the rate at which they lent to their customers. The increase in the CRR reduced the </a:t>
            </a:r>
            <a:r>
              <a:rPr dirty="0" lang="en-US" err="1" smtClean="0"/>
              <a:t>moneysupply</a:t>
            </a:r>
            <a:r>
              <a:rPr dirty="0" lang="en-US" smtClean="0"/>
              <a:t> in the system because banks now had to keep more money as reserves. On December 08,2006, the RBI again increased the CRR by 50 basis points to 5.5%. On January 31, 2007, the </a:t>
            </a:r>
            <a:r>
              <a:rPr dirty="0" lang="en-US" err="1" smtClean="0"/>
              <a:t>RBIincreased</a:t>
            </a:r>
            <a:r>
              <a:rPr dirty="0" lang="en-US" smtClean="0"/>
              <a:t> the repo rate by 25 basis points to 7.5%..</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0" name="Content Placeholder 2"/>
          <p:cNvSpPr>
            <a:spLocks noGrp="1"/>
          </p:cNvSpPr>
          <p:nvPr>
            <p:ph sz="quarter" idx="1"/>
          </p:nvPr>
        </p:nvSpPr>
        <p:spPr>
          <a:xfrm>
            <a:off x="371996" y="53411"/>
            <a:ext cx="8772004" cy="6804589"/>
          </a:xfrm>
        </p:spPr>
        <p:txBody>
          <a:bodyPr>
            <a:normAutofit/>
          </a:bodyPr>
          <a:p>
            <a:endParaRPr dirty="0" lang="en-US"/>
          </a:p>
          <a:p>
            <a:endParaRPr dirty="0" lang="en-US"/>
          </a:p>
          <a:p>
            <a:r>
              <a:rPr dirty="0" lang="en-US" smtClean="0"/>
              <a:t>Conclusion: There </a:t>
            </a:r>
            <a:r>
              <a:rPr dirty="0" lang="en-US" smtClean="0"/>
              <a:t>is actually no methodology to erase inflation in a region, but there are prevention </a:t>
            </a:r>
            <a:r>
              <a:rPr dirty="0" lang="en-US" err="1" smtClean="0"/>
              <a:t>measuresthat</a:t>
            </a:r>
            <a:r>
              <a:rPr dirty="0" lang="en-US" smtClean="0"/>
              <a:t> could be done. The government could predict threatening crisis and perhaps promote and </a:t>
            </a:r>
            <a:r>
              <a:rPr dirty="0" lang="en-US" err="1" smtClean="0"/>
              <a:t>openup</a:t>
            </a:r>
            <a:r>
              <a:rPr dirty="0" lang="en-US" smtClean="0"/>
              <a:t> trade or tourism industry to keep suffice cash flowing in their country. This could fade off </a:t>
            </a:r>
            <a:r>
              <a:rPr dirty="0" lang="en-US" err="1" smtClean="0"/>
              <a:t>somenotorious</a:t>
            </a:r>
            <a:r>
              <a:rPr dirty="0" lang="en-US" smtClean="0"/>
              <a:t> effects of inflation. Inflation is like a toothache. It grows slowly, inexorably, and in the </a:t>
            </a:r>
            <a:r>
              <a:rPr dirty="0" lang="en-US" err="1" smtClean="0"/>
              <a:t>endaffects</a:t>
            </a:r>
            <a:r>
              <a:rPr dirty="0" lang="en-US" smtClean="0"/>
              <a:t> your efficiency. Just like for toothaches, tolerance levels vary for inflation too. </a:t>
            </a:r>
            <a:r>
              <a:rPr dirty="0" lang="en-US" err="1" smtClean="0"/>
              <a:t>Somecountries</a:t>
            </a:r>
            <a:r>
              <a:rPr dirty="0" lang="en-US" smtClean="0"/>
              <a:t> can tolerate higher levels of it without growth slowing down. For others, the threshold </a:t>
            </a:r>
            <a:r>
              <a:rPr dirty="0" lang="en-US" err="1" smtClean="0"/>
              <a:t>islower</a:t>
            </a:r>
            <a:r>
              <a:rPr dirty="0" lang="en-US" smtClean="0"/>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5" name="Title 1"/>
          <p:cNvSpPr>
            <a:spLocks noGrp="1"/>
          </p:cNvSpPr>
          <p:nvPr>
            <p:ph type="title"/>
          </p:nvPr>
        </p:nvSpPr>
        <p:spPr/>
        <p:txBody>
          <a:bodyPr/>
          <a:p>
            <a:r>
              <a:rPr dirty="0" lang="en-US" smtClean="0"/>
              <a:t>Definition</a:t>
            </a:r>
            <a:endParaRPr dirty="0" lang="en-US"/>
          </a:p>
        </p:txBody>
      </p:sp>
      <p:sp>
        <p:nvSpPr>
          <p:cNvPr id="1048616" name="Content Placeholder 2"/>
          <p:cNvSpPr>
            <a:spLocks noGrp="1"/>
          </p:cNvSpPr>
          <p:nvPr>
            <p:ph sz="quarter" idx="1"/>
          </p:nvPr>
        </p:nvSpPr>
        <p:spPr/>
        <p:txBody>
          <a:bodyPr>
            <a:normAutofit/>
          </a:bodyPr>
          <a:p>
            <a:r>
              <a:rPr dirty="0" sz="3000" lang="en-US" smtClean="0">
                <a:solidFill>
                  <a:srgbClr val="000000"/>
                </a:solidFill>
                <a:latin typeface="ff0"/>
              </a:rPr>
              <a:t>Inflation is the rise in prices which occurs when the demand for goods and services exceeds their available supply.</a:t>
            </a:r>
          </a:p>
          <a:p>
            <a:pPr>
              <a:buNone/>
            </a:pPr>
            <a:endParaRPr dirty="0" sz="3000" lang="en-US" smtClean="0">
              <a:solidFill>
                <a:srgbClr val="000000"/>
              </a:solidFill>
              <a:latin typeface="ff0"/>
            </a:endParaRPr>
          </a:p>
          <a:p>
            <a:r>
              <a:rPr dirty="0" sz="3000" lang="en-US" smtClean="0">
                <a:solidFill>
                  <a:srgbClr val="000000"/>
                </a:solidFill>
                <a:latin typeface="ff0"/>
              </a:rPr>
              <a:t>It can be statistically measured in terms of percentage increase in price index over a period of time, usually a month or a year.</a:t>
            </a:r>
            <a:endParaRPr dirty="0" sz="30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7" name="Title 1"/>
          <p:cNvSpPr>
            <a:spLocks noGrp="1"/>
          </p:cNvSpPr>
          <p:nvPr>
            <p:ph type="title"/>
          </p:nvPr>
        </p:nvSpPr>
        <p:spPr/>
        <p:txBody>
          <a:bodyPr/>
          <a:p>
            <a:r>
              <a:rPr dirty="0" lang="en-US" smtClean="0"/>
              <a:t>Types of Inflation</a:t>
            </a:r>
            <a:endParaRPr dirty="0" lang="en-US"/>
          </a:p>
        </p:txBody>
      </p:sp>
      <p:sp>
        <p:nvSpPr>
          <p:cNvPr id="1048618" name="Content Placeholder 2"/>
          <p:cNvSpPr>
            <a:spLocks noGrp="1"/>
          </p:cNvSpPr>
          <p:nvPr>
            <p:ph sz="quarter" idx="1"/>
          </p:nvPr>
        </p:nvSpPr>
        <p:spPr/>
        <p:txBody>
          <a:bodyPr/>
          <a:p>
            <a:r>
              <a:rPr dirty="0" lang="en-US" smtClean="0"/>
              <a:t>There are several types of inflation classified on different basis:</a:t>
            </a:r>
          </a:p>
          <a:p>
            <a:endParaRPr dirty="0" lang="en-US" smtClean="0"/>
          </a:p>
          <a:p>
            <a:pPr indent="-457200" marL="457200">
              <a:buNone/>
            </a:pPr>
            <a:r>
              <a:rPr dirty="0" lang="en-US" smtClean="0"/>
              <a:t>1. Creeping Inflation</a:t>
            </a:r>
          </a:p>
          <a:p>
            <a:pPr indent="-457200" marL="457200">
              <a:buFont typeface="Arial" pitchFamily="34" charset="0"/>
              <a:buChar char="•"/>
            </a:pPr>
            <a:r>
              <a:rPr dirty="0" lang="en-US" smtClean="0"/>
              <a:t>Slow rise in price(&lt;3% per annum)</a:t>
            </a:r>
          </a:p>
          <a:p>
            <a:pPr indent="-457200" marL="457200">
              <a:buFont typeface="Arial" pitchFamily="34" charset="0"/>
              <a:buChar char="•"/>
            </a:pPr>
            <a:r>
              <a:rPr dirty="0" lang="en-US" smtClean="0"/>
              <a:t>Like a snail or creeper</a:t>
            </a:r>
          </a:p>
          <a:p>
            <a:pPr indent="-457200" marL="457200">
              <a:buFont typeface="Arial" pitchFamily="34" charset="0"/>
              <a:buChar char="•"/>
            </a:pPr>
            <a:r>
              <a:rPr dirty="0" lang="en-US" smtClean="0"/>
              <a:t>Good for Economic Growth and safe also.</a:t>
            </a:r>
          </a:p>
          <a:p>
            <a:pPr indent="-457200" marL="457200">
              <a:buNone/>
            </a:pPr>
            <a:endParaRPr dirty="0" lang="en-US" smtClean="0"/>
          </a:p>
          <a:p>
            <a:pPr indent="-457200" marL="457200">
              <a:buNone/>
            </a:pPr>
            <a:r>
              <a:rPr dirty="0" lang="en-US" smtClean="0"/>
              <a:t>2. Walking Inflation</a:t>
            </a:r>
          </a:p>
          <a:p>
            <a:pPr indent="-457200" marL="457200">
              <a:buFont typeface="Arial" pitchFamily="34" charset="0"/>
              <a:buChar char="•"/>
            </a:pPr>
            <a:r>
              <a:rPr dirty="0" lang="en-US" smtClean="0"/>
              <a:t>Price rise is moderate(3%-10% annually)</a:t>
            </a:r>
          </a:p>
          <a:p>
            <a:pPr indent="-457200" marL="457200">
              <a:buFont typeface="Arial" pitchFamily="34" charset="0"/>
              <a:buChar char="•"/>
            </a:pPr>
            <a:r>
              <a:rPr dirty="0" lang="en-US" smtClean="0"/>
              <a:t>Warning for government </a:t>
            </a:r>
          </a:p>
          <a:p>
            <a:pPr indent="-457200" marL="457200">
              <a:buNone/>
            </a:pPr>
            <a:endParaRPr dirty="0" lang="en-US" smtClean="0"/>
          </a:p>
          <a:p>
            <a:pPr indent="-457200" marL="457200">
              <a:buFont typeface="Arial" pitchFamily="34" charset="0"/>
              <a:buChar char="•"/>
            </a:pPr>
            <a:endParaRPr dirty="0" lang="en-US" smtClean="0"/>
          </a:p>
          <a:p>
            <a:pPr indent="-457200" marL="457200">
              <a:buNone/>
            </a:pPr>
            <a:endParaRPr dirty="0" lang="en-US" smtClean="0"/>
          </a:p>
          <a:p>
            <a:pPr indent="-457200" marL="457200">
              <a:buFont typeface="Arial" pitchFamily="34" charset="0"/>
              <a:buChar char="•"/>
            </a:pPr>
            <a:endParaRPr dirty="0" lang="en-US" smtClean="0"/>
          </a:p>
          <a:p>
            <a:pPr indent="-457200" marL="457200">
              <a:buAutoNum type="arabicPeriod"/>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9" name="Content Placeholder 2"/>
          <p:cNvSpPr>
            <a:spLocks noGrp="1"/>
          </p:cNvSpPr>
          <p:nvPr>
            <p:ph sz="quarter" idx="1"/>
          </p:nvPr>
        </p:nvSpPr>
        <p:spPr>
          <a:xfrm>
            <a:off x="493111" y="-44509"/>
            <a:ext cx="8650889" cy="6902509"/>
          </a:xfrm>
        </p:spPr>
        <p:txBody>
          <a:bodyPr/>
          <a:p>
            <a:pPr>
              <a:buNone/>
            </a:pPr>
          </a:p>
          <a:p>
            <a:pPr>
              <a:buNone/>
            </a:pPr>
            <a:r>
              <a:rPr dirty="0" lang="en-US" smtClean="0"/>
              <a:t>3. Running Inflation</a:t>
            </a:r>
            <a:endParaRPr altLang="en-US" lang="zh-CN"/>
          </a:p>
          <a:p>
            <a:pPr>
              <a:buFont typeface="Arial" pitchFamily="34" charset="0"/>
              <a:buChar char="•"/>
            </a:pPr>
            <a:r>
              <a:rPr dirty="0" lang="en-US" smtClean="0"/>
              <a:t>Price rise is rapid</a:t>
            </a:r>
          </a:p>
          <a:p>
            <a:pPr>
              <a:buFont typeface="Arial" pitchFamily="34" charset="0"/>
              <a:buChar char="•"/>
            </a:pPr>
            <a:r>
              <a:rPr dirty="0" lang="en-US" smtClean="0"/>
              <a:t>10%-20% per annum</a:t>
            </a:r>
          </a:p>
          <a:p>
            <a:pPr>
              <a:buFont typeface="Arial" pitchFamily="34" charset="0"/>
              <a:buChar char="•"/>
            </a:pPr>
            <a:r>
              <a:rPr dirty="0" lang="en-US" smtClean="0"/>
              <a:t>Requires strong, measures to control</a:t>
            </a:r>
          </a:p>
          <a:p>
            <a:pPr>
              <a:buFont typeface="Arial" pitchFamily="34" charset="0"/>
              <a:buChar char="•"/>
            </a:pPr>
            <a:endParaRPr dirty="0" lang="en-US" smtClean="0"/>
          </a:p>
          <a:p>
            <a:pPr>
              <a:buNone/>
            </a:pPr>
            <a:r>
              <a:rPr dirty="0" lang="en-US" smtClean="0"/>
              <a:t>4. Galloping  or Hyper Inflation</a:t>
            </a:r>
          </a:p>
          <a:p>
            <a:pPr>
              <a:buFont typeface="Arial" pitchFamily="34" charset="0"/>
              <a:buChar char="•"/>
            </a:pPr>
            <a:r>
              <a:rPr dirty="0" lang="en-US" smtClean="0"/>
              <a:t>Price rise is between 20%-100%per annum or more</a:t>
            </a:r>
          </a:p>
          <a:p>
            <a:pPr>
              <a:buFont typeface="Arial" pitchFamily="34" charset="0"/>
              <a:buChar char="•"/>
            </a:pPr>
            <a:r>
              <a:rPr dirty="0" lang="en-US" smtClean="0"/>
              <a:t>Brings a total collapse for the monetary system</a:t>
            </a:r>
          </a:p>
          <a:p>
            <a:pPr>
              <a:buNone/>
            </a:pPr>
            <a:endParaRPr dirty="0" lang="en-US" smtClean="0"/>
          </a:p>
          <a:p>
            <a:pPr>
              <a:buNone/>
            </a:pPr>
            <a:r>
              <a:rPr dirty="0" lang="en-US" smtClean="0"/>
              <a:t>5. Demand Pull and Cost Push Inflation</a:t>
            </a:r>
          </a:p>
          <a:p>
            <a:pPr>
              <a:buFont typeface="Arial" pitchFamily="34" charset="0"/>
              <a:buChar char="•"/>
            </a:pPr>
            <a:r>
              <a:rPr dirty="0" lang="en-US" smtClean="0"/>
              <a:t>Demand is rising while supply is less, </a:t>
            </a:r>
          </a:p>
          <a:p>
            <a:pPr>
              <a:buFont typeface="Arial" pitchFamily="34" charset="0"/>
              <a:buChar char="•"/>
            </a:pPr>
            <a:r>
              <a:rPr dirty="0" lang="en-US" smtClean="0"/>
              <a:t>Inflation caused by wages and profit increased by employers</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0" name="Title 1"/>
          <p:cNvSpPr>
            <a:spLocks noGrp="1"/>
          </p:cNvSpPr>
          <p:nvPr>
            <p:ph type="title"/>
          </p:nvPr>
        </p:nvSpPr>
        <p:spPr/>
        <p:txBody>
          <a:bodyPr/>
          <a:p>
            <a:r>
              <a:rPr dirty="0" lang="en-US" smtClean="0"/>
              <a:t>Causes of Inflation</a:t>
            </a:r>
            <a:endParaRPr dirty="0" lang="en-US"/>
          </a:p>
        </p:txBody>
      </p:sp>
      <p:sp>
        <p:nvSpPr>
          <p:cNvPr id="1048621" name="Content Placeholder 2"/>
          <p:cNvSpPr>
            <a:spLocks noGrp="1"/>
          </p:cNvSpPr>
          <p:nvPr>
            <p:ph sz="quarter" idx="1"/>
          </p:nvPr>
        </p:nvSpPr>
        <p:spPr/>
        <p:txBody>
          <a:bodyPr/>
          <a:p>
            <a:r>
              <a:rPr dirty="0" lang="en-US" smtClean="0"/>
              <a:t>Inflation arises when aggregate demand exceeds aggregate supply of good and services.</a:t>
            </a:r>
          </a:p>
          <a:p>
            <a:pPr>
              <a:buFont typeface="Wingdings" pitchFamily="2" charset="2"/>
              <a:buChar char="Ø"/>
            </a:pPr>
            <a:endParaRPr dirty="0" lang="en-US" smtClean="0"/>
          </a:p>
          <a:p>
            <a:pPr>
              <a:buNone/>
            </a:pPr>
            <a:r>
              <a:rPr dirty="0" lang="en-US" smtClean="0"/>
              <a:t>A.) Factors causing </a:t>
            </a:r>
            <a:r>
              <a:rPr dirty="0" lang="en-US" smtClean="0"/>
              <a:t>Increase </a:t>
            </a:r>
            <a:r>
              <a:rPr dirty="0" lang="en-US" smtClean="0"/>
              <a:t>in Demand</a:t>
            </a:r>
          </a:p>
          <a:p>
            <a:pPr>
              <a:buNone/>
            </a:pPr>
            <a:endParaRPr dirty="0" lang="en-US" smtClean="0"/>
          </a:p>
          <a:p>
            <a:pPr>
              <a:buFont typeface="Wingdings" pitchFamily="2" charset="2"/>
              <a:buChar char="Ø"/>
            </a:pPr>
            <a:r>
              <a:rPr dirty="0" lang="en-US" smtClean="0"/>
              <a:t>Increase in money supply</a:t>
            </a:r>
          </a:p>
          <a:p>
            <a:pPr>
              <a:buFont typeface="Wingdings" pitchFamily="2" charset="2"/>
              <a:buChar char="Ø"/>
            </a:pPr>
            <a:r>
              <a:rPr dirty="0" lang="en-US" smtClean="0"/>
              <a:t>Increase </a:t>
            </a:r>
            <a:r>
              <a:rPr dirty="0" lang="en-US" smtClean="0"/>
              <a:t>in disposable income</a:t>
            </a:r>
          </a:p>
          <a:p>
            <a:pPr>
              <a:buFont typeface="Wingdings" pitchFamily="2" charset="2"/>
              <a:buChar char="Ø"/>
            </a:pPr>
            <a:r>
              <a:rPr dirty="0" lang="en-US" smtClean="0"/>
              <a:t>Increase </a:t>
            </a:r>
            <a:r>
              <a:rPr dirty="0" lang="en-US" smtClean="0"/>
              <a:t>in public expenditure</a:t>
            </a:r>
          </a:p>
          <a:p>
            <a:pPr>
              <a:buFont typeface="Wingdings" pitchFamily="2" charset="2"/>
              <a:buChar char="Ø"/>
            </a:pPr>
            <a:r>
              <a:rPr dirty="0" lang="en-US" smtClean="0"/>
              <a:t>Increase </a:t>
            </a:r>
            <a:r>
              <a:rPr dirty="0" lang="en-US" smtClean="0"/>
              <a:t>in exports</a:t>
            </a:r>
          </a:p>
          <a:p>
            <a:pPr>
              <a:buFont typeface="Wingdings" pitchFamily="2" charset="2"/>
              <a:buChar char="Ø"/>
            </a:pP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2" name="Content Placeholder 2"/>
          <p:cNvSpPr>
            <a:spLocks noGrp="1"/>
          </p:cNvSpPr>
          <p:nvPr>
            <p:ph sz="quarter" idx="1"/>
          </p:nvPr>
        </p:nvSpPr>
        <p:spPr>
          <a:xfrm>
            <a:off x="380646" y="97920"/>
            <a:ext cx="8763353" cy="6760080"/>
          </a:xfrm>
        </p:spPr>
        <p:txBody>
          <a:bodyPr/>
          <a:p>
            <a:pPr>
              <a:buNone/>
            </a:pPr>
          </a:p>
          <a:p>
            <a:pPr>
              <a:buNone/>
            </a:pPr>
            <a:r>
              <a:rPr dirty="0" lang="en-US" smtClean="0"/>
              <a:t>B.) Factors causing Shortage of Supply</a:t>
            </a:r>
            <a:endParaRPr altLang="en-US" lang="zh-CN"/>
          </a:p>
          <a:p>
            <a:pPr>
              <a:buNone/>
            </a:pPr>
            <a:endParaRPr dirty="0" lang="en-US" smtClean="0"/>
          </a:p>
          <a:p>
            <a:pPr>
              <a:buFont typeface="Wingdings" pitchFamily="2" charset="2"/>
              <a:buChar char="Ø"/>
            </a:pPr>
            <a:r>
              <a:rPr dirty="0" lang="en-US" smtClean="0"/>
              <a:t>Shortage of factors of production</a:t>
            </a:r>
          </a:p>
          <a:p>
            <a:pPr>
              <a:buFont typeface="Wingdings" pitchFamily="2" charset="2"/>
              <a:buChar char="Ø"/>
            </a:pPr>
            <a:r>
              <a:rPr dirty="0" lang="en-US" smtClean="0"/>
              <a:t>Industrial Disputes</a:t>
            </a:r>
          </a:p>
          <a:p>
            <a:pPr>
              <a:buFont typeface="Wingdings" pitchFamily="2" charset="2"/>
              <a:buChar char="Ø"/>
            </a:pPr>
            <a:r>
              <a:rPr dirty="0" lang="en-US" smtClean="0"/>
              <a:t>Natural Calamities</a:t>
            </a:r>
          </a:p>
          <a:p>
            <a:pPr>
              <a:buFont typeface="Wingdings" pitchFamily="2" charset="2"/>
              <a:buChar char="Ø"/>
            </a:pPr>
            <a:r>
              <a:rPr dirty="0" lang="en-US" smtClean="0"/>
              <a:t>Artificial Scarcities</a:t>
            </a:r>
          </a:p>
          <a:p>
            <a:pPr>
              <a:buFont typeface="Wingdings" pitchFamily="2" charset="2"/>
              <a:buChar char="Ø"/>
            </a:pPr>
            <a:endParaRPr dirty="0" lang="en-US" smtClean="0"/>
          </a:p>
          <a:p>
            <a:pPr>
              <a:buNone/>
            </a:pPr>
            <a:r>
              <a:rPr dirty="0" lang="en-US" smtClean="0"/>
              <a:t>C.) Other reasons</a:t>
            </a:r>
          </a:p>
          <a:p>
            <a:pPr>
              <a:buFont typeface="Wingdings" pitchFamily="2" charset="2"/>
              <a:buChar char="Ø"/>
            </a:pPr>
            <a:r>
              <a:rPr dirty="0" lang="en-US" smtClean="0">
                <a:solidFill>
                  <a:srgbClr val="000000"/>
                </a:solidFill>
                <a:latin typeface="Century Schoolbook (Body)"/>
              </a:rPr>
              <a:t>When</a:t>
            </a:r>
            <a:r>
              <a:rPr dirty="0" lang="en-US" smtClean="0">
                <a:solidFill>
                  <a:srgbClr val="000000"/>
                </a:solidFill>
                <a:latin typeface="ff0"/>
              </a:rPr>
              <a:t> countries borrow money, they have to cope with the interest burden. This interest burden results in </a:t>
            </a:r>
            <a:r>
              <a:rPr dirty="0" lang="en-US" smtClean="0">
                <a:solidFill>
                  <a:srgbClr val="000000"/>
                </a:solidFill>
                <a:latin typeface="ff0"/>
              </a:rPr>
              <a:t>inflation.</a:t>
            </a:r>
          </a:p>
          <a:p>
            <a:pPr>
              <a:buFont typeface="Wingdings" pitchFamily="2" charset="2"/>
              <a:buChar char="Ø"/>
            </a:pPr>
            <a:r>
              <a:rPr dirty="0" lang="en-US" smtClean="0">
                <a:solidFill>
                  <a:srgbClr val="000000"/>
                </a:solidFill>
                <a:latin typeface="ff0"/>
              </a:rPr>
              <a:t>Increase </a:t>
            </a:r>
            <a:r>
              <a:rPr dirty="0" lang="en-US" smtClean="0">
                <a:solidFill>
                  <a:srgbClr val="000000"/>
                </a:solidFill>
                <a:latin typeface="ff0"/>
              </a:rPr>
              <a:t>in production and labor costs, have a direct impact on the price of the </a:t>
            </a:r>
            <a:r>
              <a:rPr dirty="0" lang="en-US" smtClean="0">
                <a:solidFill>
                  <a:srgbClr val="000000"/>
                </a:solidFill>
                <a:latin typeface="ff0"/>
              </a:rPr>
              <a:t>final product, resulting </a:t>
            </a:r>
            <a:r>
              <a:rPr dirty="0" lang="en-US" smtClean="0">
                <a:solidFill>
                  <a:srgbClr val="000000"/>
                </a:solidFill>
                <a:latin typeface="ff0"/>
              </a:rPr>
              <a:t>in inflation</a:t>
            </a:r>
            <a:r>
              <a:rPr dirty="0" lang="en-US" smtClean="0">
                <a:solidFill>
                  <a:srgbClr val="000000"/>
                </a:solidFill>
                <a:latin typeface="ff0"/>
              </a:rPr>
              <a:t>.</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3" name="Title 1"/>
          <p:cNvSpPr>
            <a:spLocks noGrp="1"/>
          </p:cNvSpPr>
          <p:nvPr>
            <p:ph type="title"/>
          </p:nvPr>
        </p:nvSpPr>
        <p:spPr/>
        <p:txBody>
          <a:bodyPr/>
          <a:p>
            <a:r>
              <a:rPr dirty="0" lang="en-US" smtClean="0"/>
              <a:t>Effects of Inflation</a:t>
            </a:r>
            <a:endParaRPr dirty="0" lang="en-US"/>
          </a:p>
        </p:txBody>
      </p:sp>
      <p:sp>
        <p:nvSpPr>
          <p:cNvPr id="1048624" name="Content Placeholder 2"/>
          <p:cNvSpPr>
            <a:spLocks noGrp="1"/>
          </p:cNvSpPr>
          <p:nvPr>
            <p:ph sz="quarter" idx="1"/>
          </p:nvPr>
        </p:nvSpPr>
        <p:spPr/>
        <p:txBody>
          <a:bodyPr/>
          <a:p>
            <a:r>
              <a:rPr dirty="0" lang="en-US" smtClean="0"/>
              <a:t>On Business Community</a:t>
            </a:r>
          </a:p>
          <a:p>
            <a:endParaRPr dirty="0" lang="en-US" smtClean="0"/>
          </a:p>
          <a:p>
            <a:r>
              <a:rPr dirty="0" lang="en-US" smtClean="0"/>
              <a:t>On Fixed Income Groups</a:t>
            </a:r>
          </a:p>
          <a:p>
            <a:endParaRPr dirty="0" lang="en-US" smtClean="0"/>
          </a:p>
          <a:p>
            <a:r>
              <a:rPr dirty="0" lang="en-US" smtClean="0"/>
              <a:t>On Farmers</a:t>
            </a:r>
          </a:p>
          <a:p>
            <a:endParaRPr dirty="0" lang="en-US" smtClean="0"/>
          </a:p>
          <a:p>
            <a:r>
              <a:rPr dirty="0" lang="en-US" smtClean="0"/>
              <a:t>On Investors</a:t>
            </a:r>
          </a:p>
          <a:p>
            <a:endParaRPr dirty="0" lang="en-US" smtClean="0"/>
          </a:p>
          <a:p>
            <a:pPr>
              <a:buNone/>
            </a:pPr>
            <a:r>
              <a:rPr dirty="0" lang="en-US" smtClean="0"/>
              <a:t>   Inflation will lead to less capital formation and less long term economic growth rate.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5" name="Title 1"/>
          <p:cNvSpPr>
            <a:spLocks noGrp="1"/>
          </p:cNvSpPr>
          <p:nvPr>
            <p:ph type="title"/>
          </p:nvPr>
        </p:nvSpPr>
        <p:spPr/>
        <p:txBody>
          <a:bodyPr/>
          <a:p>
            <a:r>
              <a:rPr dirty="0" lang="en-US" smtClean="0"/>
              <a:t>Measures to Control </a:t>
            </a:r>
            <a:r>
              <a:rPr dirty="0" lang="en-US" smtClean="0"/>
              <a:t>I</a:t>
            </a:r>
            <a:r>
              <a:rPr dirty="0" lang="en-US" smtClean="0"/>
              <a:t>nflation</a:t>
            </a:r>
            <a:endParaRPr dirty="0" lang="en-US"/>
          </a:p>
        </p:txBody>
      </p:sp>
      <p:sp>
        <p:nvSpPr>
          <p:cNvPr id="1048626" name="Content Placeholder 2"/>
          <p:cNvSpPr>
            <a:spLocks noGrp="1"/>
          </p:cNvSpPr>
          <p:nvPr>
            <p:ph sz="quarter" idx="1"/>
          </p:nvPr>
        </p:nvSpPr>
        <p:spPr/>
        <p:txBody>
          <a:bodyPr>
            <a:normAutofit/>
          </a:bodyPr>
          <a:p>
            <a:endParaRPr dirty="0" sz="3000" lang="en-US" smtClean="0"/>
          </a:p>
          <a:p>
            <a:r>
              <a:rPr dirty="0" sz="3000" lang="en-US" smtClean="0"/>
              <a:t>Inflation is caused by failure of aggregate supply equal to aggregate demand.</a:t>
            </a:r>
          </a:p>
          <a:p>
            <a:endParaRPr dirty="0" sz="3000" lang="en-US" smtClean="0"/>
          </a:p>
          <a:p>
            <a:r>
              <a:rPr dirty="0" sz="3000" lang="en-US" smtClean="0"/>
              <a:t>Therefore Inflation can be controlled by </a:t>
            </a:r>
          </a:p>
          <a:p>
            <a:pPr>
              <a:buFont typeface="Wingdings" pitchFamily="2" charset="2"/>
              <a:buChar char="Ø"/>
            </a:pPr>
            <a:r>
              <a:rPr dirty="0" sz="3000" lang="en-US" smtClean="0"/>
              <a:t>increasing supplies of good or </a:t>
            </a:r>
          </a:p>
          <a:p>
            <a:pPr indent="-457200" marL="457200">
              <a:buFont typeface="Wingdings" pitchFamily="2" charset="2"/>
              <a:buChar char="Ø"/>
            </a:pPr>
            <a:r>
              <a:rPr dirty="0" sz="3000" lang="en-US" smtClean="0"/>
              <a:t>reducing money income</a:t>
            </a:r>
            <a:endParaRPr dirty="0" sz="3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7" name="Content Placeholder 2"/>
          <p:cNvSpPr>
            <a:spLocks noGrp="1"/>
          </p:cNvSpPr>
          <p:nvPr>
            <p:ph sz="quarter" idx="1"/>
          </p:nvPr>
        </p:nvSpPr>
        <p:spPr>
          <a:xfrm>
            <a:off x="363344" y="97920"/>
            <a:ext cx="8780655" cy="6760080"/>
          </a:xfrm>
        </p:spPr>
        <p:txBody>
          <a:bodyPr/>
          <a:p>
            <a:endParaRPr dirty="0" lang="en-US" smtClean="0"/>
          </a:p>
          <a:p>
            <a:r>
              <a:rPr dirty="0" lang="en-US" smtClean="0"/>
              <a:t>Monetary Measures:</a:t>
            </a:r>
          </a:p>
          <a:p>
            <a:pPr>
              <a:buFont typeface="Wingdings" pitchFamily="2" charset="2"/>
              <a:buChar char="Ø"/>
            </a:pPr>
            <a:r>
              <a:rPr dirty="0" lang="en-US" smtClean="0"/>
              <a:t>Credit Control</a:t>
            </a:r>
          </a:p>
          <a:p>
            <a:pPr>
              <a:buFont typeface="Wingdings" pitchFamily="2" charset="2"/>
              <a:buChar char="Ø"/>
            </a:pPr>
            <a:r>
              <a:rPr dirty="0" lang="en-US" smtClean="0"/>
              <a:t>Demonetization of Currency</a:t>
            </a:r>
          </a:p>
          <a:p>
            <a:pPr>
              <a:buFont typeface="Wingdings" pitchFamily="2" charset="2"/>
              <a:buChar char="Ø"/>
            </a:pPr>
            <a:r>
              <a:rPr dirty="0" lang="en-US" smtClean="0"/>
              <a:t>Issue of new currency</a:t>
            </a:r>
          </a:p>
          <a:p>
            <a:pPr>
              <a:buFont typeface="Wingdings" pitchFamily="2" charset="2"/>
              <a:buChar char="Ø"/>
            </a:pPr>
            <a:endParaRPr dirty="0" lang="en-US" smtClean="0"/>
          </a:p>
          <a:p>
            <a:pPr>
              <a:buFont typeface="Wingdings" pitchFamily="2" charset="2"/>
              <a:buChar char="Ø"/>
            </a:pPr>
            <a:endParaRPr dirty="0" lang="en-US" smtClean="0"/>
          </a:p>
          <a:p>
            <a:r>
              <a:rPr dirty="0" lang="en-US" smtClean="0"/>
              <a:t>Fiscal Measures:</a:t>
            </a:r>
          </a:p>
          <a:p>
            <a:pPr>
              <a:buFont typeface="Wingdings" pitchFamily="2" charset="2"/>
              <a:buChar char="Ø"/>
            </a:pPr>
            <a:r>
              <a:rPr dirty="0" lang="en-US" smtClean="0"/>
              <a:t>Reduction in unnecessary Expenditure</a:t>
            </a:r>
          </a:p>
          <a:p>
            <a:pPr>
              <a:buFont typeface="Wingdings" pitchFamily="2" charset="2"/>
              <a:buChar char="Ø"/>
            </a:pPr>
            <a:r>
              <a:rPr dirty="0" lang="en-US" smtClean="0"/>
              <a:t>Increase in taxes</a:t>
            </a:r>
          </a:p>
          <a:p>
            <a:pPr>
              <a:buFont typeface="Wingdings" pitchFamily="2" charset="2"/>
              <a:buChar char="Ø"/>
            </a:pPr>
            <a:r>
              <a:rPr dirty="0" lang="en-US" smtClean="0"/>
              <a:t>Increase </a:t>
            </a:r>
            <a:r>
              <a:rPr dirty="0" lang="en-US" smtClean="0"/>
              <a:t>in savings</a:t>
            </a:r>
          </a:p>
          <a:p>
            <a:pPr>
              <a:buFont typeface="Wingdings" pitchFamily="2" charset="2"/>
              <a:buChar char="Ø"/>
            </a:pPr>
            <a:r>
              <a:rPr dirty="0" lang="en-US" smtClean="0"/>
              <a:t>Surplus Budgets</a:t>
            </a:r>
          </a:p>
          <a:p>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Basic Economic Problem: Inflation</dc:title>
  <dc:creator>admin</dc:creator>
  <cp:lastModifiedBy>admin</cp:lastModifiedBy>
  <dcterms:created xsi:type="dcterms:W3CDTF">2017-10-08T14:21:45Z</dcterms:created>
  <dcterms:modified xsi:type="dcterms:W3CDTF">2017-10-09T03:10:58Z</dcterms:modified>
</cp:coreProperties>
</file>