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8" r:id="rId2"/>
    <p:sldId id="258" r:id="rId3"/>
    <p:sldId id="289" r:id="rId4"/>
    <p:sldId id="291" r:id="rId5"/>
    <p:sldId id="292" r:id="rId6"/>
    <p:sldId id="319"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17" r:id="rId20"/>
    <p:sldId id="307" r:id="rId21"/>
    <p:sldId id="309" r:id="rId22"/>
    <p:sldId id="308" r:id="rId23"/>
    <p:sldId id="310" r:id="rId24"/>
    <p:sldId id="316" r:id="rId25"/>
    <p:sldId id="311" r:id="rId26"/>
    <p:sldId id="315" r:id="rId27"/>
    <p:sldId id="313" r:id="rId28"/>
    <p:sldId id="314" r:id="rId29"/>
    <p:sldId id="312" r:id="rId30"/>
    <p:sldId id="320" r:id="rId31"/>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92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a:prstGeom prst="rect">
            <a:avLst/>
          </a:prstGeom>
          <a:noFill/>
          <a:ln w="12700">
            <a:solidFill>
              <a:prstClr val="black"/>
            </a:solidFill>
          </a:ln>
        </p:spPr>
      </p:sp>
      <p:sp>
        <p:nvSpPr>
          <p:cNvPr id="3" name="Notes Placeholder 2"/>
          <p:cNvSpPr>
            <a:spLocks noGrp="1"/>
          </p:cNvSpPr>
          <p:nvPr>
            <p:ph type="body" idx="1"/>
          </p:nvPr>
        </p:nvSpPr>
        <p:spPr>
          <a:xfrm>
            <a:off x="914400" y="3257550"/>
            <a:ext cx="7315200" cy="3086100"/>
          </a:xfrm>
          <a:prstGeom prst="rect">
            <a:avLst/>
          </a:prstGeom>
        </p:spPr>
        <p:txBody>
          <a:bodyPr/>
          <a:lstStyle/>
          <a:p>
            <a:endParaRPr lang="en-US" dirty="0"/>
          </a:p>
        </p:txBody>
      </p:sp>
    </p:spTree>
    <p:extLst>
      <p:ext uri="{BB962C8B-B14F-4D97-AF65-F5344CB8AC3E}">
        <p14:creationId xmlns:p14="http://schemas.microsoft.com/office/powerpoint/2010/main" val="269529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454545"/>
                </a:solidFill>
                <a:latin typeface="Times New Roman"/>
                <a:cs typeface="Times New Roman"/>
              </a:defRPr>
            </a:lvl1pPr>
          </a:lstStyle>
          <a:p>
            <a:pPr marL="12700">
              <a:lnSpc>
                <a:spcPct val="100000"/>
              </a:lnSpc>
            </a:pPr>
            <a:r>
              <a:rPr lang="en-US" smtClean="0"/>
              <a:t>BANKING</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5F561DC-2532-413F-8F51-3FF15BB5DF48}" type="datetime1">
              <a:rPr lang="en-US" smtClean="0"/>
              <a:t>10/9/2017</a:t>
            </a:fld>
            <a:endParaRPr lang="en-US"/>
          </a:p>
        </p:txBody>
      </p:sp>
      <p:sp>
        <p:nvSpPr>
          <p:cNvPr id="6" name="Holder 6"/>
          <p:cNvSpPr>
            <a:spLocks noGrp="1"/>
          </p:cNvSpPr>
          <p:nvPr>
            <p:ph type="sldNum" sz="quarter" idx="7"/>
          </p:nvPr>
        </p:nvSpPr>
        <p:spPr/>
        <p:txBody>
          <a:bodyPr lIns="0" tIns="0" rIns="0" bIns="0"/>
          <a:lstStyle>
            <a:lvl1pPr>
              <a:defRPr sz="2400" b="0" i="0">
                <a:solidFill>
                  <a:srgbClr val="252525"/>
                </a:solidFill>
                <a:latin typeface="Impact"/>
                <a:cs typeface="Impact"/>
              </a:defRPr>
            </a:lvl1pPr>
          </a:lstStyle>
          <a:p>
            <a:pPr marR="17780" algn="r">
              <a:lnSpc>
                <a:spcPct val="100000"/>
              </a:lnSpc>
            </a:pPr>
            <a:fld id="{81D60167-4931-47E6-BA6A-407CBD079E47}" type="slidenum">
              <a:rPr spc="-15" dirty="0"/>
              <a:t>‹#›</a:t>
            </a:fld>
            <a:endParaRPr spc="-15" dirty="0"/>
          </a:p>
          <a:p>
            <a:pPr marR="18415" algn="r">
              <a:lnSpc>
                <a:spcPct val="100000"/>
              </a:lnSpc>
              <a:spcBef>
                <a:spcPts val="1930"/>
              </a:spcBef>
            </a:pPr>
            <a:r>
              <a:rPr sz="1200" b="1" dirty="0">
                <a:solidFill>
                  <a:srgbClr val="454545"/>
                </a:solidFill>
                <a:latin typeface="Times New Roman"/>
                <a:cs typeface="Times New Roman"/>
              </a:rPr>
              <a:t>10/4/2013</a:t>
            </a:r>
            <a:endParaRPr sz="1200">
              <a:latin typeface="Times New Roman"/>
              <a:cs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2525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454545"/>
                </a:solidFill>
                <a:latin typeface="Times New Roman"/>
                <a:cs typeface="Times New Roman"/>
              </a:defRPr>
            </a:lvl1pPr>
          </a:lstStyle>
          <a:p>
            <a:pPr marL="12700">
              <a:lnSpc>
                <a:spcPct val="100000"/>
              </a:lnSpc>
            </a:pPr>
            <a:r>
              <a:rPr lang="en-US" smtClean="0"/>
              <a:t>BANKING</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A6C07C6-FF4B-47FA-AE8D-069DA9A9B8C4}" type="datetime1">
              <a:rPr lang="en-US" smtClean="0"/>
              <a:t>10/9/2017</a:t>
            </a:fld>
            <a:endParaRPr lang="en-US"/>
          </a:p>
        </p:txBody>
      </p:sp>
      <p:sp>
        <p:nvSpPr>
          <p:cNvPr id="6" name="Holder 6"/>
          <p:cNvSpPr>
            <a:spLocks noGrp="1"/>
          </p:cNvSpPr>
          <p:nvPr>
            <p:ph type="sldNum" sz="quarter" idx="7"/>
          </p:nvPr>
        </p:nvSpPr>
        <p:spPr/>
        <p:txBody>
          <a:bodyPr lIns="0" tIns="0" rIns="0" bIns="0"/>
          <a:lstStyle>
            <a:lvl1pPr>
              <a:defRPr sz="2400" b="0" i="0">
                <a:solidFill>
                  <a:srgbClr val="252525"/>
                </a:solidFill>
                <a:latin typeface="Impact"/>
                <a:cs typeface="Impact"/>
              </a:defRPr>
            </a:lvl1pPr>
          </a:lstStyle>
          <a:p>
            <a:pPr marR="17780" algn="r">
              <a:lnSpc>
                <a:spcPct val="100000"/>
              </a:lnSpc>
            </a:pPr>
            <a:fld id="{81D60167-4931-47E6-BA6A-407CBD079E47}" type="slidenum">
              <a:rPr spc="-15" dirty="0"/>
              <a:t>‹#›</a:t>
            </a:fld>
            <a:endParaRPr spc="-15" dirty="0"/>
          </a:p>
          <a:p>
            <a:pPr marR="18415" algn="r">
              <a:lnSpc>
                <a:spcPct val="100000"/>
              </a:lnSpc>
              <a:spcBef>
                <a:spcPts val="1930"/>
              </a:spcBef>
            </a:pPr>
            <a:r>
              <a:rPr sz="1200" b="1" dirty="0">
                <a:solidFill>
                  <a:srgbClr val="454545"/>
                </a:solidFill>
                <a:latin typeface="Times New Roman"/>
                <a:cs typeface="Times New Roman"/>
              </a:rPr>
              <a:t>10/4/2013</a:t>
            </a:r>
            <a:endParaRPr sz="1200">
              <a:latin typeface="Times New Roman"/>
              <a:cs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18" name="bk object 18"/>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252525"/>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454545"/>
                </a:solidFill>
                <a:latin typeface="Times New Roman"/>
                <a:cs typeface="Times New Roman"/>
              </a:defRPr>
            </a:lvl1pPr>
          </a:lstStyle>
          <a:p>
            <a:pPr marL="12700">
              <a:lnSpc>
                <a:spcPct val="100000"/>
              </a:lnSpc>
            </a:pPr>
            <a:r>
              <a:rPr lang="en-US" smtClean="0"/>
              <a:t>BANKING</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8CF7E6F-A135-4C87-87FB-0D9D99139AF2}" type="datetime1">
              <a:rPr lang="en-US" smtClean="0"/>
              <a:t>10/9/2017</a:t>
            </a:fld>
            <a:endParaRPr lang="en-US"/>
          </a:p>
        </p:txBody>
      </p:sp>
      <p:sp>
        <p:nvSpPr>
          <p:cNvPr id="7" name="Holder 7"/>
          <p:cNvSpPr>
            <a:spLocks noGrp="1"/>
          </p:cNvSpPr>
          <p:nvPr>
            <p:ph type="sldNum" sz="quarter" idx="7"/>
          </p:nvPr>
        </p:nvSpPr>
        <p:spPr/>
        <p:txBody>
          <a:bodyPr lIns="0" tIns="0" rIns="0" bIns="0"/>
          <a:lstStyle>
            <a:lvl1pPr>
              <a:defRPr sz="2400" b="0" i="0">
                <a:solidFill>
                  <a:srgbClr val="252525"/>
                </a:solidFill>
                <a:latin typeface="Impact"/>
                <a:cs typeface="Impact"/>
              </a:defRPr>
            </a:lvl1pPr>
          </a:lstStyle>
          <a:p>
            <a:pPr marR="17780" algn="r">
              <a:lnSpc>
                <a:spcPct val="100000"/>
              </a:lnSpc>
            </a:pPr>
            <a:fld id="{81D60167-4931-47E6-BA6A-407CBD079E47}" type="slidenum">
              <a:rPr spc="-15" dirty="0"/>
              <a:t>‹#›</a:t>
            </a:fld>
            <a:endParaRPr spc="-15" dirty="0"/>
          </a:p>
          <a:p>
            <a:pPr marR="18415" algn="r">
              <a:lnSpc>
                <a:spcPct val="100000"/>
              </a:lnSpc>
              <a:spcBef>
                <a:spcPts val="1930"/>
              </a:spcBef>
            </a:pPr>
            <a:r>
              <a:rPr sz="1200" b="1" dirty="0">
                <a:solidFill>
                  <a:srgbClr val="454545"/>
                </a:solidFill>
                <a:latin typeface="Times New Roman"/>
                <a:cs typeface="Times New Roman"/>
              </a:rPr>
              <a:t>10/4/2013</a:t>
            </a:r>
            <a:endParaRPr sz="1200">
              <a:latin typeface="Times New Roman"/>
              <a:cs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18" name="bk object 18"/>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19" name="bk object 19"/>
          <p:cNvSpPr/>
          <p:nvPr/>
        </p:nvSpPr>
        <p:spPr>
          <a:xfrm>
            <a:off x="0" y="0"/>
            <a:ext cx="9144000" cy="685799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2525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454545"/>
                </a:solidFill>
                <a:latin typeface="Times New Roman"/>
                <a:cs typeface="Times New Roman"/>
              </a:defRPr>
            </a:lvl1pPr>
          </a:lstStyle>
          <a:p>
            <a:pPr marL="12700">
              <a:lnSpc>
                <a:spcPct val="100000"/>
              </a:lnSpc>
            </a:pPr>
            <a:r>
              <a:rPr lang="en-US" smtClean="0"/>
              <a:t>BANKING</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BFE30A2-3CCF-45DD-AF93-599681D71B2B}" type="datetime1">
              <a:rPr lang="en-US" smtClean="0"/>
              <a:t>10/9/2017</a:t>
            </a:fld>
            <a:endParaRPr lang="en-US"/>
          </a:p>
        </p:txBody>
      </p:sp>
      <p:sp>
        <p:nvSpPr>
          <p:cNvPr id="5" name="Holder 5"/>
          <p:cNvSpPr>
            <a:spLocks noGrp="1"/>
          </p:cNvSpPr>
          <p:nvPr>
            <p:ph type="sldNum" sz="quarter" idx="7"/>
          </p:nvPr>
        </p:nvSpPr>
        <p:spPr/>
        <p:txBody>
          <a:bodyPr lIns="0" tIns="0" rIns="0" bIns="0"/>
          <a:lstStyle>
            <a:lvl1pPr>
              <a:defRPr sz="2400" b="0" i="0">
                <a:solidFill>
                  <a:srgbClr val="252525"/>
                </a:solidFill>
                <a:latin typeface="Impact"/>
                <a:cs typeface="Impact"/>
              </a:defRPr>
            </a:lvl1pPr>
          </a:lstStyle>
          <a:p>
            <a:pPr marR="17780" algn="r">
              <a:lnSpc>
                <a:spcPct val="100000"/>
              </a:lnSpc>
            </a:pPr>
            <a:fld id="{81D60167-4931-47E6-BA6A-407CBD079E47}" type="slidenum">
              <a:rPr spc="-15" dirty="0"/>
              <a:t>‹#›</a:t>
            </a:fld>
            <a:endParaRPr spc="-15" dirty="0"/>
          </a:p>
          <a:p>
            <a:pPr marR="18415" algn="r">
              <a:lnSpc>
                <a:spcPct val="100000"/>
              </a:lnSpc>
              <a:spcBef>
                <a:spcPts val="1930"/>
              </a:spcBef>
            </a:pPr>
            <a:r>
              <a:rPr sz="1200" b="1" dirty="0">
                <a:solidFill>
                  <a:srgbClr val="454545"/>
                </a:solidFill>
                <a:latin typeface="Times New Roman"/>
                <a:cs typeface="Times New Roman"/>
              </a:rPr>
              <a:t>10/4/2013</a:t>
            </a:r>
            <a:endParaRPr sz="1200">
              <a:latin typeface="Times New Roman"/>
              <a:cs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18" name="bk object 18"/>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1" i="0">
                <a:solidFill>
                  <a:srgbClr val="454545"/>
                </a:solidFill>
                <a:latin typeface="Times New Roman"/>
                <a:cs typeface="Times New Roman"/>
              </a:defRPr>
            </a:lvl1pPr>
          </a:lstStyle>
          <a:p>
            <a:pPr marL="12700">
              <a:lnSpc>
                <a:spcPct val="100000"/>
              </a:lnSpc>
            </a:pPr>
            <a:r>
              <a:rPr lang="en-US" smtClean="0"/>
              <a:t>BANKING</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DB5E690-9614-4CC8-B8F8-B52EE5BB6816}" type="datetime1">
              <a:rPr lang="en-US" smtClean="0"/>
              <a:t>10/9/2017</a:t>
            </a:fld>
            <a:endParaRPr lang="en-US"/>
          </a:p>
        </p:txBody>
      </p:sp>
      <p:sp>
        <p:nvSpPr>
          <p:cNvPr id="4" name="Holder 4"/>
          <p:cNvSpPr>
            <a:spLocks noGrp="1"/>
          </p:cNvSpPr>
          <p:nvPr>
            <p:ph type="sldNum" sz="quarter" idx="7"/>
          </p:nvPr>
        </p:nvSpPr>
        <p:spPr/>
        <p:txBody>
          <a:bodyPr lIns="0" tIns="0" rIns="0" bIns="0"/>
          <a:lstStyle>
            <a:lvl1pPr>
              <a:defRPr sz="2400" b="0" i="0">
                <a:solidFill>
                  <a:srgbClr val="252525"/>
                </a:solidFill>
                <a:latin typeface="Impact"/>
                <a:cs typeface="Impact"/>
              </a:defRPr>
            </a:lvl1pPr>
          </a:lstStyle>
          <a:p>
            <a:pPr marR="17780" algn="r">
              <a:lnSpc>
                <a:spcPct val="100000"/>
              </a:lnSpc>
            </a:pPr>
            <a:fld id="{81D60167-4931-47E6-BA6A-407CBD079E47}" type="slidenum">
              <a:rPr spc="-15" dirty="0"/>
              <a:t>‹#›</a:t>
            </a:fld>
            <a:endParaRPr spc="-15" dirty="0"/>
          </a:p>
          <a:p>
            <a:pPr marR="18415" algn="r">
              <a:lnSpc>
                <a:spcPct val="100000"/>
              </a:lnSpc>
              <a:spcBef>
                <a:spcPts val="1930"/>
              </a:spcBef>
            </a:pPr>
            <a:r>
              <a:rPr sz="1200" b="1" dirty="0">
                <a:solidFill>
                  <a:srgbClr val="454545"/>
                </a:solidFill>
                <a:latin typeface="Times New Roman"/>
                <a:cs typeface="Times New Roman"/>
              </a:rPr>
              <a:t>10/4/2013</a:t>
            </a:r>
            <a:endParaRPr sz="1200">
              <a:latin typeface="Times New Roman"/>
              <a:cs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507234" y="375741"/>
            <a:ext cx="6129531" cy="972185"/>
          </a:xfrm>
          <a:prstGeom prst="rect">
            <a:avLst/>
          </a:prstGeom>
        </p:spPr>
        <p:txBody>
          <a:bodyPr wrap="square" lIns="0" tIns="0" rIns="0" bIns="0">
            <a:spAutoFit/>
          </a:bodyPr>
          <a:lstStyle>
            <a:lvl1pPr>
              <a:defRPr sz="3600" b="1" i="0">
                <a:solidFill>
                  <a:srgbClr val="252525"/>
                </a:solidFill>
                <a:latin typeface="Times New Roman"/>
                <a:cs typeface="Times New Roman"/>
              </a:defRPr>
            </a:lvl1pPr>
          </a:lstStyle>
          <a:p>
            <a:endParaRPr/>
          </a:p>
        </p:txBody>
      </p:sp>
      <p:sp>
        <p:nvSpPr>
          <p:cNvPr id="3" name="Holder 3"/>
          <p:cNvSpPr>
            <a:spLocks noGrp="1"/>
          </p:cNvSpPr>
          <p:nvPr>
            <p:ph type="body" idx="1"/>
          </p:nvPr>
        </p:nvSpPr>
        <p:spPr>
          <a:xfrm>
            <a:off x="534038" y="1658661"/>
            <a:ext cx="8075923" cy="345567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840740" y="6318820"/>
            <a:ext cx="1532889" cy="177800"/>
          </a:xfrm>
          <a:prstGeom prst="rect">
            <a:avLst/>
          </a:prstGeom>
        </p:spPr>
        <p:txBody>
          <a:bodyPr wrap="square" lIns="0" tIns="0" rIns="0" bIns="0">
            <a:spAutoFit/>
          </a:bodyPr>
          <a:lstStyle>
            <a:lvl1pPr>
              <a:defRPr sz="1200" b="1" i="0">
                <a:solidFill>
                  <a:srgbClr val="454545"/>
                </a:solidFill>
                <a:latin typeface="Times New Roman"/>
                <a:cs typeface="Times New Roman"/>
              </a:defRPr>
            </a:lvl1pPr>
          </a:lstStyle>
          <a:p>
            <a:pPr marL="12700">
              <a:lnSpc>
                <a:spcPct val="100000"/>
              </a:lnSpc>
            </a:pPr>
            <a:r>
              <a:rPr lang="en-US" smtClean="0"/>
              <a:t>BANKING</a:t>
            </a:r>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4D319F0C-CFD3-4171-B522-0D59B87F32DA}" type="datetime1">
              <a:rPr lang="en-US" smtClean="0"/>
              <a:t>10/9/2017</a:t>
            </a:fld>
            <a:endParaRPr lang="en-US"/>
          </a:p>
        </p:txBody>
      </p:sp>
      <p:sp>
        <p:nvSpPr>
          <p:cNvPr id="6" name="Holder 6"/>
          <p:cNvSpPr>
            <a:spLocks noGrp="1"/>
          </p:cNvSpPr>
          <p:nvPr>
            <p:ph type="sldNum" sz="quarter" idx="7"/>
          </p:nvPr>
        </p:nvSpPr>
        <p:spPr>
          <a:xfrm>
            <a:off x="7658868" y="5725447"/>
            <a:ext cx="657859" cy="771525"/>
          </a:xfrm>
          <a:prstGeom prst="rect">
            <a:avLst/>
          </a:prstGeom>
        </p:spPr>
        <p:txBody>
          <a:bodyPr wrap="square" lIns="0" tIns="0" rIns="0" bIns="0">
            <a:spAutoFit/>
          </a:bodyPr>
          <a:lstStyle>
            <a:lvl1pPr>
              <a:defRPr sz="2400" b="0" i="0">
                <a:solidFill>
                  <a:srgbClr val="252525"/>
                </a:solidFill>
                <a:latin typeface="Impact"/>
                <a:cs typeface="Impact"/>
              </a:defRPr>
            </a:lvl1pPr>
          </a:lstStyle>
          <a:p>
            <a:pPr marR="17780" algn="r">
              <a:lnSpc>
                <a:spcPct val="100000"/>
              </a:lnSpc>
            </a:pPr>
            <a:fld id="{81D60167-4931-47E6-BA6A-407CBD079E47}" type="slidenum">
              <a:rPr spc="-15" dirty="0"/>
              <a:t>‹#›</a:t>
            </a:fld>
            <a:endParaRPr spc="-15" dirty="0"/>
          </a:p>
          <a:p>
            <a:pPr marR="18415" algn="r">
              <a:lnSpc>
                <a:spcPct val="100000"/>
              </a:lnSpc>
              <a:spcBef>
                <a:spcPts val="1930"/>
              </a:spcBef>
            </a:pPr>
            <a:r>
              <a:rPr sz="1200" b="1" dirty="0">
                <a:solidFill>
                  <a:srgbClr val="454545"/>
                </a:solidFill>
                <a:latin typeface="Times New Roman"/>
                <a:cs typeface="Times New Roman"/>
              </a:rPr>
              <a:t>10/4/2013</a:t>
            </a:r>
            <a:endParaRPr sz="1200">
              <a:latin typeface="Times New Roman"/>
              <a:cs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Market_capitalisation" TargetMode="External"/><Relationship Id="rId13" Type="http://schemas.openxmlformats.org/officeDocument/2006/relationships/hyperlink" Target="https://en.wikipedia.org/wiki/Venture_capital" TargetMode="External"/><Relationship Id="rId3" Type="http://schemas.openxmlformats.org/officeDocument/2006/relationships/hyperlink" Target="https://en.wikipedia.org/wiki/Bank" TargetMode="External"/><Relationship Id="rId7" Type="http://schemas.openxmlformats.org/officeDocument/2006/relationships/hyperlink" Target="https://en.wikipedia.org/wiki/Vadodara" TargetMode="External"/><Relationship Id="rId12" Type="http://schemas.openxmlformats.org/officeDocument/2006/relationships/hyperlink" Target="https://en.wikipedia.org/wiki/Non-life_insurance"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5.xml"/><Relationship Id="rId6" Type="http://schemas.openxmlformats.org/officeDocument/2006/relationships/hyperlink" Target="https://en.wikipedia.org/wiki/Maharashtra" TargetMode="External"/><Relationship Id="rId11" Type="http://schemas.openxmlformats.org/officeDocument/2006/relationships/hyperlink" Target="https://en.wikipedia.org/wiki/Life_insurance" TargetMode="External"/><Relationship Id="rId5" Type="http://schemas.openxmlformats.org/officeDocument/2006/relationships/hyperlink" Target="https://en.wikipedia.org/wiki/Mumbai" TargetMode="External"/><Relationship Id="rId10" Type="http://schemas.openxmlformats.org/officeDocument/2006/relationships/hyperlink" Target="https://en.wikipedia.org/wiki/Investment_banking" TargetMode="External"/><Relationship Id="rId4" Type="http://schemas.openxmlformats.org/officeDocument/2006/relationships/hyperlink" Target="https://en.wikipedia.org/wiki/Financial_services" TargetMode="External"/><Relationship Id="rId9" Type="http://schemas.openxmlformats.org/officeDocument/2006/relationships/hyperlink" Target="https://en.wikipedia.org/wiki/Retail_banking" TargetMode="External"/><Relationship Id="rId14" Type="http://schemas.openxmlformats.org/officeDocument/2006/relationships/hyperlink" Target="https://en.wikipedia.org/wiki/Asset_managemen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ecurring_deposit" TargetMode="Externa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www.campaignindia.in/Article/302061,millward-brown-releases-2012-brandz-top-100-report.aspx" TargetMode="External"/><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609600"/>
            <a:ext cx="7492693" cy="1323439"/>
          </a:xfrm>
          <a:prstGeom prst="rect">
            <a:avLst/>
          </a:prstGeom>
          <a:noFill/>
        </p:spPr>
        <p:txBody>
          <a:bodyPr wrap="squar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skerville Old Face" pitchFamily="18" charset="0"/>
              </a:rPr>
              <a:t>Sardar </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skerville Old Face" pitchFamily="18" charset="0"/>
              </a:rPr>
              <a:t>V</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skerville Old Face" pitchFamily="18" charset="0"/>
              </a:rPr>
              <a:t>allabhbhai </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skerville Old Face" pitchFamily="18" charset="0"/>
              </a:rPr>
              <a:t>P</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skerville Old Face" pitchFamily="18" charset="0"/>
              </a:rPr>
              <a:t>atel </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skerville Old Face" pitchFamily="18" charset="0"/>
              </a:rPr>
              <a:t>I</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skerville Old Face" pitchFamily="18" charset="0"/>
              </a:rPr>
              <a:t>nstitute Of Technology</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skerville Old Face"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046393"/>
            <a:ext cx="1600200" cy="1535007"/>
          </a:xfrm>
          <a:prstGeom prst="rect">
            <a:avLst/>
          </a:prstGeom>
        </p:spPr>
      </p:pic>
      <p:sp>
        <p:nvSpPr>
          <p:cNvPr id="6" name="TextBox 5"/>
          <p:cNvSpPr txBox="1"/>
          <p:nvPr/>
        </p:nvSpPr>
        <p:spPr>
          <a:xfrm>
            <a:off x="2971800" y="3657600"/>
            <a:ext cx="3505200" cy="523220"/>
          </a:xfrm>
          <a:prstGeom prst="rect">
            <a:avLst/>
          </a:prstGeom>
          <a:noFill/>
        </p:spPr>
        <p:txBody>
          <a:bodyPr wrap="square" rtlCol="0">
            <a:spAutoFit/>
          </a:bodyPr>
          <a:lstStyle/>
          <a:p>
            <a:r>
              <a:rPr lang="en-US" sz="2800" b="1" dirty="0" smtClean="0">
                <a:solidFill>
                  <a:schemeClr val="tx1">
                    <a:lumMod val="95000"/>
                    <a:lumOff val="5000"/>
                  </a:schemeClr>
                </a:solidFill>
              </a:rPr>
              <a:t>TOPIC :- “BANKING”</a:t>
            </a:r>
            <a:endParaRPr lang="en-US" sz="2800" b="1" dirty="0">
              <a:solidFill>
                <a:schemeClr val="tx1">
                  <a:lumMod val="95000"/>
                  <a:lumOff val="5000"/>
                </a:schemeClr>
              </a:solidFill>
            </a:endParaRPr>
          </a:p>
        </p:txBody>
      </p:sp>
      <p:sp>
        <p:nvSpPr>
          <p:cNvPr id="7" name="TextBox 6"/>
          <p:cNvSpPr txBox="1"/>
          <p:nvPr/>
        </p:nvSpPr>
        <p:spPr>
          <a:xfrm>
            <a:off x="3657600" y="4419600"/>
            <a:ext cx="5334000" cy="1446550"/>
          </a:xfrm>
          <a:prstGeom prst="rect">
            <a:avLst/>
          </a:prstGeom>
          <a:noFill/>
        </p:spPr>
        <p:txBody>
          <a:bodyPr wrap="square" rtlCol="0">
            <a:spAutoFit/>
          </a:bodyPr>
          <a:lstStyle/>
          <a:p>
            <a:r>
              <a:rPr lang="en-US" sz="2200" dirty="0" smtClean="0"/>
              <a:t>NAME :- VISHAL BHADJA</a:t>
            </a:r>
          </a:p>
          <a:p>
            <a:r>
              <a:rPr lang="en-US" sz="2200" dirty="0" smtClean="0"/>
              <a:t>SUBJECT :- E.E.M.</a:t>
            </a:r>
          </a:p>
          <a:p>
            <a:r>
              <a:rPr lang="en-US" sz="2200" dirty="0" smtClean="0"/>
              <a:t>ENROLLMENT NO. :- 160410116011</a:t>
            </a:r>
          </a:p>
          <a:p>
            <a:r>
              <a:rPr lang="en-US" sz="2200" dirty="0" smtClean="0"/>
              <a:t>FACUALTY NAME :- PROF. DISHA PATEL</a:t>
            </a:r>
            <a:endParaRPr lang="en-US" sz="2200" dirty="0"/>
          </a:p>
        </p:txBody>
      </p:sp>
    </p:spTree>
    <p:extLst>
      <p:ext uri="{BB962C8B-B14F-4D97-AF65-F5344CB8AC3E}">
        <p14:creationId xmlns:p14="http://schemas.microsoft.com/office/powerpoint/2010/main" val="1218513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1173480" y="762000"/>
            <a:ext cx="6675120" cy="635635"/>
          </a:xfrm>
          <a:prstGeom prst="rect">
            <a:avLst/>
          </a:prstGeom>
        </p:spPr>
        <p:txBody>
          <a:bodyPr vert="horz" wrap="square" lIns="0" tIns="0" rIns="0" bIns="0" rtlCol="0">
            <a:spAutoFit/>
          </a:bodyPr>
          <a:lstStyle/>
          <a:p>
            <a:pPr marL="12700">
              <a:lnSpc>
                <a:spcPts val="5865"/>
              </a:lnSpc>
            </a:pPr>
            <a:r>
              <a:rPr sz="5000" dirty="0">
                <a:solidFill>
                  <a:srgbClr val="2F2F2F"/>
                </a:solidFill>
                <a:latin typeface="Impact"/>
                <a:cs typeface="Impact"/>
              </a:rPr>
              <a:t>Commercial</a:t>
            </a:r>
            <a:r>
              <a:rPr sz="5000" spc="-425" dirty="0">
                <a:solidFill>
                  <a:srgbClr val="2F2F2F"/>
                </a:solidFill>
                <a:latin typeface="Times New Roman"/>
                <a:cs typeface="Times New Roman"/>
              </a:rPr>
              <a:t> </a:t>
            </a:r>
            <a:r>
              <a:rPr sz="5000" dirty="0">
                <a:solidFill>
                  <a:srgbClr val="2F2F2F"/>
                </a:solidFill>
                <a:latin typeface="Impact"/>
                <a:cs typeface="Impact"/>
              </a:rPr>
              <a:t>bank</a:t>
            </a:r>
            <a:r>
              <a:rPr sz="5000" spc="-385" dirty="0">
                <a:solidFill>
                  <a:srgbClr val="2F2F2F"/>
                </a:solidFill>
                <a:latin typeface="Times New Roman"/>
                <a:cs typeface="Times New Roman"/>
              </a:rPr>
              <a:t> </a:t>
            </a:r>
            <a:r>
              <a:rPr sz="5000" dirty="0">
                <a:solidFill>
                  <a:srgbClr val="2F2F2F"/>
                </a:solidFill>
                <a:latin typeface="Impact"/>
                <a:cs typeface="Impact"/>
              </a:rPr>
              <a:t>in</a:t>
            </a:r>
            <a:r>
              <a:rPr sz="5000" spc="-365" dirty="0">
                <a:solidFill>
                  <a:srgbClr val="2F2F2F"/>
                </a:solidFill>
                <a:latin typeface="Times New Roman"/>
                <a:cs typeface="Times New Roman"/>
              </a:rPr>
              <a:t> </a:t>
            </a:r>
            <a:r>
              <a:rPr sz="5000" dirty="0">
                <a:solidFill>
                  <a:srgbClr val="2F2F2F"/>
                </a:solidFill>
                <a:latin typeface="Impact"/>
                <a:cs typeface="Impact"/>
              </a:rPr>
              <a:t>india</a:t>
            </a:r>
            <a:endParaRPr sz="5000" dirty="0">
              <a:latin typeface="Impact"/>
              <a:cs typeface="Impact"/>
            </a:endParaRPr>
          </a:p>
        </p:txBody>
      </p:sp>
      <p:sp>
        <p:nvSpPr>
          <p:cNvPr id="5" name="object 5"/>
          <p:cNvSpPr txBox="1"/>
          <p:nvPr/>
        </p:nvSpPr>
        <p:spPr>
          <a:xfrm>
            <a:off x="1303020" y="2060575"/>
            <a:ext cx="6697980" cy="3197225"/>
          </a:xfrm>
          <a:prstGeom prst="rect">
            <a:avLst/>
          </a:prstGeom>
        </p:spPr>
        <p:txBody>
          <a:bodyPr vert="horz" wrap="square" lIns="0" tIns="0" rIns="0" bIns="0" rtlCol="0">
            <a:spAutoFit/>
          </a:bodyPr>
          <a:lstStyle/>
          <a:p>
            <a:pPr marL="287020" indent="-274320">
              <a:lnSpc>
                <a:spcPct val="100000"/>
              </a:lnSpc>
              <a:buClr>
                <a:srgbClr val="AC946D"/>
              </a:buClr>
              <a:buSzPct val="94230"/>
              <a:buFont typeface="Wingdings 2"/>
              <a:buChar char=""/>
              <a:tabLst>
                <a:tab pos="287020" algn="l"/>
                <a:tab pos="1221105" algn="l"/>
              </a:tabLst>
            </a:pPr>
            <a:r>
              <a:rPr sz="2600" spc="5" dirty="0">
                <a:latin typeface="Times New Roman"/>
                <a:cs typeface="Times New Roman"/>
              </a:rPr>
              <a:t>1950</a:t>
            </a:r>
            <a:r>
              <a:rPr sz="2600" dirty="0">
                <a:latin typeface="Times New Roman"/>
                <a:cs typeface="Times New Roman"/>
              </a:rPr>
              <a:t>-	6</a:t>
            </a:r>
            <a:r>
              <a:rPr sz="2600" spc="10" dirty="0">
                <a:latin typeface="Times New Roman"/>
                <a:cs typeface="Times New Roman"/>
              </a:rPr>
              <a:t>4</a:t>
            </a:r>
            <a:r>
              <a:rPr sz="2600" dirty="0">
                <a:latin typeface="Times New Roman"/>
                <a:cs typeface="Times New Roman"/>
              </a:rPr>
              <a:t>5</a:t>
            </a:r>
            <a:r>
              <a:rPr sz="2600" spc="-20" dirty="0">
                <a:latin typeface="Times New Roman"/>
                <a:cs typeface="Times New Roman"/>
              </a:rPr>
              <a:t> </a:t>
            </a:r>
            <a:r>
              <a:rPr sz="2600" dirty="0">
                <a:latin typeface="Times New Roman"/>
                <a:cs typeface="Times New Roman"/>
              </a:rPr>
              <a:t>ba</a:t>
            </a:r>
            <a:r>
              <a:rPr sz="2600" spc="5" dirty="0">
                <a:latin typeface="Times New Roman"/>
                <a:cs typeface="Times New Roman"/>
              </a:rPr>
              <a:t>n</a:t>
            </a:r>
            <a:r>
              <a:rPr sz="2600" dirty="0">
                <a:latin typeface="Times New Roman"/>
                <a:cs typeface="Times New Roman"/>
              </a:rPr>
              <a:t>ks</a:t>
            </a:r>
            <a:r>
              <a:rPr sz="2600" spc="-25" dirty="0">
                <a:latin typeface="Times New Roman"/>
                <a:cs typeface="Times New Roman"/>
              </a:rPr>
              <a:t> </a:t>
            </a:r>
            <a:r>
              <a:rPr sz="2600" dirty="0">
                <a:latin typeface="Times New Roman"/>
                <a:cs typeface="Times New Roman"/>
              </a:rPr>
              <a:t>and</a:t>
            </a:r>
            <a:r>
              <a:rPr sz="2600" spc="-10" dirty="0">
                <a:latin typeface="Times New Roman"/>
                <a:cs typeface="Times New Roman"/>
              </a:rPr>
              <a:t> </a:t>
            </a:r>
            <a:r>
              <a:rPr sz="2600" dirty="0">
                <a:latin typeface="Times New Roman"/>
                <a:cs typeface="Times New Roman"/>
              </a:rPr>
              <a:t>4,</a:t>
            </a:r>
            <a:r>
              <a:rPr sz="2600" spc="5" dirty="0">
                <a:latin typeface="Times New Roman"/>
                <a:cs typeface="Times New Roman"/>
              </a:rPr>
              <a:t>8</a:t>
            </a:r>
            <a:r>
              <a:rPr sz="2600" dirty="0">
                <a:latin typeface="Times New Roman"/>
                <a:cs typeface="Times New Roman"/>
              </a:rPr>
              <a:t>00</a:t>
            </a:r>
            <a:r>
              <a:rPr sz="2600" spc="-30" dirty="0">
                <a:latin typeface="Times New Roman"/>
                <a:cs typeface="Times New Roman"/>
              </a:rPr>
              <a:t> </a:t>
            </a:r>
            <a:r>
              <a:rPr sz="2600" dirty="0">
                <a:latin typeface="Times New Roman"/>
                <a:cs typeface="Times New Roman"/>
              </a:rPr>
              <a:t>branch</a:t>
            </a:r>
            <a:r>
              <a:rPr sz="2600" spc="-20" dirty="0">
                <a:latin typeface="Times New Roman"/>
                <a:cs typeface="Times New Roman"/>
              </a:rPr>
              <a:t> </a:t>
            </a:r>
            <a:r>
              <a:rPr sz="2600" dirty="0">
                <a:latin typeface="Times New Roman"/>
                <a:cs typeface="Times New Roman"/>
              </a:rPr>
              <a:t>o</a:t>
            </a:r>
            <a:r>
              <a:rPr sz="2600" spc="-45" dirty="0">
                <a:latin typeface="Times New Roman"/>
                <a:cs typeface="Times New Roman"/>
              </a:rPr>
              <a:t>f</a:t>
            </a:r>
            <a:r>
              <a:rPr sz="2600" dirty="0">
                <a:latin typeface="Times New Roman"/>
                <a:cs typeface="Times New Roman"/>
              </a:rPr>
              <a:t>fi</a:t>
            </a:r>
            <a:r>
              <a:rPr sz="2600" spc="-15" dirty="0">
                <a:latin typeface="Times New Roman"/>
                <a:cs typeface="Times New Roman"/>
              </a:rPr>
              <a:t>c</a:t>
            </a:r>
            <a:r>
              <a:rPr sz="2600" dirty="0">
                <a:latin typeface="Times New Roman"/>
                <a:cs typeface="Times New Roman"/>
              </a:rPr>
              <a:t>e</a:t>
            </a:r>
          </a:p>
          <a:p>
            <a:pPr>
              <a:lnSpc>
                <a:spcPct val="100000"/>
              </a:lnSpc>
              <a:spcBef>
                <a:spcPts val="1"/>
              </a:spcBef>
              <a:buClr>
                <a:srgbClr val="AC946D"/>
              </a:buClr>
              <a:buFont typeface="Wingdings 2"/>
              <a:buChar char=""/>
            </a:pPr>
            <a:endParaRPr sz="3800" dirty="0">
              <a:latin typeface="Times New Roman"/>
              <a:cs typeface="Times New Roman"/>
            </a:endParaRPr>
          </a:p>
          <a:p>
            <a:pPr marL="287020" indent="-274320">
              <a:lnSpc>
                <a:spcPct val="100000"/>
              </a:lnSpc>
              <a:buClr>
                <a:srgbClr val="AC946D"/>
              </a:buClr>
              <a:buSzPct val="94230"/>
              <a:buFont typeface="Wingdings 2"/>
              <a:buChar char=""/>
              <a:tabLst>
                <a:tab pos="287020" algn="l"/>
              </a:tabLst>
            </a:pPr>
            <a:r>
              <a:rPr sz="2600" spc="5" dirty="0">
                <a:latin typeface="Times New Roman"/>
                <a:cs typeface="Times New Roman"/>
              </a:rPr>
              <a:t>1969</a:t>
            </a:r>
            <a:r>
              <a:rPr sz="2600" dirty="0">
                <a:latin typeface="Times New Roman"/>
                <a:cs typeface="Times New Roman"/>
              </a:rPr>
              <a:t>-</a:t>
            </a:r>
            <a:r>
              <a:rPr sz="2600" spc="-55" dirty="0">
                <a:latin typeface="Times New Roman"/>
                <a:cs typeface="Times New Roman"/>
              </a:rPr>
              <a:t> </a:t>
            </a:r>
            <a:r>
              <a:rPr sz="2600" dirty="0">
                <a:latin typeface="Times New Roman"/>
                <a:cs typeface="Times New Roman"/>
              </a:rPr>
              <a:t>14</a:t>
            </a:r>
            <a:r>
              <a:rPr sz="2600" spc="-5" dirty="0">
                <a:latin typeface="Times New Roman"/>
                <a:cs typeface="Times New Roman"/>
              </a:rPr>
              <a:t> </a:t>
            </a:r>
            <a:r>
              <a:rPr sz="2600" spc="-15" dirty="0">
                <a:latin typeface="Times New Roman"/>
                <a:cs typeface="Times New Roman"/>
              </a:rPr>
              <a:t>m</a:t>
            </a:r>
            <a:r>
              <a:rPr sz="2600" dirty="0">
                <a:latin typeface="Times New Roman"/>
                <a:cs typeface="Times New Roman"/>
              </a:rPr>
              <a:t>a</a:t>
            </a:r>
            <a:r>
              <a:rPr sz="2600" spc="-10" dirty="0">
                <a:latin typeface="Times New Roman"/>
                <a:cs typeface="Times New Roman"/>
              </a:rPr>
              <a:t>j</a:t>
            </a:r>
            <a:r>
              <a:rPr sz="2600" dirty="0">
                <a:latin typeface="Times New Roman"/>
                <a:cs typeface="Times New Roman"/>
              </a:rPr>
              <a:t>or</a:t>
            </a:r>
            <a:r>
              <a:rPr sz="2600" spc="10" dirty="0">
                <a:latin typeface="Times New Roman"/>
                <a:cs typeface="Times New Roman"/>
              </a:rPr>
              <a:t> </a:t>
            </a:r>
            <a:r>
              <a:rPr sz="2600" dirty="0">
                <a:latin typeface="Times New Roman"/>
                <a:cs typeface="Times New Roman"/>
              </a:rPr>
              <a:t>co</a:t>
            </a:r>
            <a:r>
              <a:rPr sz="2600" spc="-10" dirty="0">
                <a:latin typeface="Times New Roman"/>
                <a:cs typeface="Times New Roman"/>
              </a:rPr>
              <a:t>m</a:t>
            </a:r>
            <a:r>
              <a:rPr sz="2600" spc="-15" dirty="0">
                <a:latin typeface="Times New Roman"/>
                <a:cs typeface="Times New Roman"/>
              </a:rPr>
              <a:t>m</a:t>
            </a:r>
            <a:r>
              <a:rPr sz="2600" dirty="0">
                <a:latin typeface="Times New Roman"/>
                <a:cs typeface="Times New Roman"/>
              </a:rPr>
              <a:t>er</a:t>
            </a:r>
            <a:r>
              <a:rPr sz="2600" spc="-15" dirty="0">
                <a:latin typeface="Times New Roman"/>
                <a:cs typeface="Times New Roman"/>
              </a:rPr>
              <a:t>c</a:t>
            </a:r>
            <a:r>
              <a:rPr sz="2600" dirty="0">
                <a:latin typeface="Times New Roman"/>
                <a:cs typeface="Times New Roman"/>
              </a:rPr>
              <a:t>i</a:t>
            </a:r>
            <a:r>
              <a:rPr sz="2600" spc="-10" dirty="0">
                <a:latin typeface="Times New Roman"/>
                <a:cs typeface="Times New Roman"/>
              </a:rPr>
              <a:t>a</a:t>
            </a:r>
            <a:r>
              <a:rPr sz="2600" dirty="0">
                <a:latin typeface="Times New Roman"/>
                <a:cs typeface="Times New Roman"/>
              </a:rPr>
              <a:t>l </a:t>
            </a:r>
            <a:r>
              <a:rPr sz="2600" spc="5" dirty="0">
                <a:latin typeface="Times New Roman"/>
                <a:cs typeface="Times New Roman"/>
              </a:rPr>
              <a:t>b</a:t>
            </a:r>
            <a:r>
              <a:rPr sz="2600" dirty="0">
                <a:latin typeface="Times New Roman"/>
                <a:cs typeface="Times New Roman"/>
              </a:rPr>
              <a:t>ank</a:t>
            </a:r>
            <a:r>
              <a:rPr sz="2600" spc="-20"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nationali</a:t>
            </a:r>
            <a:r>
              <a:rPr sz="2600" spc="-15" dirty="0">
                <a:latin typeface="Times New Roman"/>
                <a:cs typeface="Times New Roman"/>
              </a:rPr>
              <a:t>z</a:t>
            </a:r>
            <a:r>
              <a:rPr sz="2600" dirty="0">
                <a:latin typeface="Times New Roman"/>
                <a:cs typeface="Times New Roman"/>
              </a:rPr>
              <a:t>ed</a:t>
            </a:r>
          </a:p>
          <a:p>
            <a:pPr>
              <a:lnSpc>
                <a:spcPct val="100000"/>
              </a:lnSpc>
              <a:spcBef>
                <a:spcPts val="0"/>
              </a:spcBef>
              <a:buClr>
                <a:srgbClr val="AC946D"/>
              </a:buClr>
              <a:buFont typeface="Wingdings 2"/>
              <a:buChar char=""/>
            </a:pPr>
            <a:endParaRPr sz="3800" dirty="0">
              <a:latin typeface="Times New Roman"/>
              <a:cs typeface="Times New Roman"/>
            </a:endParaRPr>
          </a:p>
          <a:p>
            <a:pPr marL="287020" indent="-274320">
              <a:lnSpc>
                <a:spcPct val="100000"/>
              </a:lnSpc>
              <a:buClr>
                <a:srgbClr val="AC946D"/>
              </a:buClr>
              <a:buSzPct val="94230"/>
              <a:buFont typeface="Wingdings 2"/>
              <a:buChar char=""/>
              <a:tabLst>
                <a:tab pos="287020" algn="l"/>
              </a:tabLst>
            </a:pPr>
            <a:r>
              <a:rPr sz="2600" dirty="0">
                <a:latin typeface="Times New Roman"/>
                <a:cs typeface="Times New Roman"/>
              </a:rPr>
              <a:t>199</a:t>
            </a:r>
            <a:r>
              <a:rPr sz="2600" spc="5" dirty="0">
                <a:latin typeface="Times New Roman"/>
                <a:cs typeface="Times New Roman"/>
              </a:rPr>
              <a:t>3</a:t>
            </a:r>
            <a:r>
              <a:rPr sz="2600" dirty="0">
                <a:latin typeface="Times New Roman"/>
                <a:cs typeface="Times New Roman"/>
              </a:rPr>
              <a:t>-</a:t>
            </a:r>
            <a:r>
              <a:rPr sz="2600" spc="-55" dirty="0">
                <a:latin typeface="Times New Roman"/>
                <a:cs typeface="Times New Roman"/>
              </a:rPr>
              <a:t> </a:t>
            </a:r>
            <a:r>
              <a:rPr sz="2600" dirty="0">
                <a:latin typeface="Times New Roman"/>
                <a:cs typeface="Times New Roman"/>
              </a:rPr>
              <a:t>2 </a:t>
            </a:r>
            <a:r>
              <a:rPr sz="2600" spc="-15" dirty="0">
                <a:latin typeface="Times New Roman"/>
                <a:cs typeface="Times New Roman"/>
              </a:rPr>
              <a:t>m</a:t>
            </a:r>
            <a:r>
              <a:rPr sz="2600" dirty="0">
                <a:latin typeface="Times New Roman"/>
                <a:cs typeface="Times New Roman"/>
              </a:rPr>
              <a:t>ore</a:t>
            </a:r>
            <a:r>
              <a:rPr sz="2600" spc="-10" dirty="0">
                <a:latin typeface="Times New Roman"/>
                <a:cs typeface="Times New Roman"/>
              </a:rPr>
              <a:t> </a:t>
            </a:r>
            <a:r>
              <a:rPr sz="2600" dirty="0">
                <a:latin typeface="Times New Roman"/>
                <a:cs typeface="Times New Roman"/>
              </a:rPr>
              <a:t>bank</a:t>
            </a:r>
            <a:r>
              <a:rPr sz="2600" spc="-20" dirty="0">
                <a:latin typeface="Times New Roman"/>
                <a:cs typeface="Times New Roman"/>
              </a:rPr>
              <a:t> </a:t>
            </a:r>
            <a:r>
              <a:rPr sz="2600" spc="-15" dirty="0">
                <a:latin typeface="Times New Roman"/>
                <a:cs typeface="Times New Roman"/>
              </a:rPr>
              <a:t>m</a:t>
            </a:r>
            <a:r>
              <a:rPr sz="2600" dirty="0">
                <a:latin typeface="Times New Roman"/>
                <a:cs typeface="Times New Roman"/>
              </a:rPr>
              <a:t>e</a:t>
            </a:r>
            <a:r>
              <a:rPr sz="2600" spc="-60" dirty="0">
                <a:latin typeface="Times New Roman"/>
                <a:cs typeface="Times New Roman"/>
              </a:rPr>
              <a:t>r</a:t>
            </a:r>
            <a:r>
              <a:rPr sz="2600" dirty="0">
                <a:latin typeface="Times New Roman"/>
                <a:cs typeface="Times New Roman"/>
              </a:rPr>
              <a:t>ged</a:t>
            </a:r>
          </a:p>
          <a:p>
            <a:pPr>
              <a:lnSpc>
                <a:spcPct val="100000"/>
              </a:lnSpc>
              <a:spcBef>
                <a:spcPts val="55"/>
              </a:spcBef>
              <a:buClr>
                <a:srgbClr val="AC946D"/>
              </a:buClr>
              <a:buFont typeface="Wingdings 2"/>
              <a:buChar char=""/>
            </a:pPr>
            <a:endParaRPr sz="3750" dirty="0">
              <a:latin typeface="Times New Roman"/>
              <a:cs typeface="Times New Roman"/>
            </a:endParaRPr>
          </a:p>
          <a:p>
            <a:pPr marL="287020" indent="-274320">
              <a:lnSpc>
                <a:spcPct val="100000"/>
              </a:lnSpc>
              <a:buClr>
                <a:srgbClr val="AC946D"/>
              </a:buClr>
              <a:buSzPct val="94230"/>
              <a:buFont typeface="Wingdings 2"/>
              <a:buChar char=""/>
              <a:tabLst>
                <a:tab pos="287020" algn="l"/>
              </a:tabLst>
            </a:pPr>
            <a:r>
              <a:rPr sz="2600" dirty="0">
                <a:latin typeface="Times New Roman"/>
                <a:cs typeface="Times New Roman"/>
              </a:rPr>
              <a:t>At</a:t>
            </a:r>
            <a:r>
              <a:rPr sz="2600" spc="-15" dirty="0">
                <a:latin typeface="Times New Roman"/>
                <a:cs typeface="Times New Roman"/>
              </a:rPr>
              <a:t> </a:t>
            </a:r>
            <a:r>
              <a:rPr sz="2600" dirty="0">
                <a:latin typeface="Times New Roman"/>
                <a:cs typeface="Times New Roman"/>
              </a:rPr>
              <a:t>pres</a:t>
            </a:r>
            <a:r>
              <a:rPr sz="2600" spc="-15" dirty="0">
                <a:latin typeface="Times New Roman"/>
                <a:cs typeface="Times New Roman"/>
              </a:rPr>
              <a:t>e</a:t>
            </a:r>
            <a:r>
              <a:rPr sz="2600" dirty="0">
                <a:latin typeface="Times New Roman"/>
                <a:cs typeface="Times New Roman"/>
              </a:rPr>
              <a:t>nt-</a:t>
            </a:r>
            <a:r>
              <a:rPr sz="2600" spc="-20" dirty="0">
                <a:latin typeface="Times New Roman"/>
                <a:cs typeface="Times New Roman"/>
              </a:rPr>
              <a:t> </a:t>
            </a:r>
            <a:r>
              <a:rPr sz="2600" dirty="0">
                <a:latin typeface="Times New Roman"/>
                <a:cs typeface="Times New Roman"/>
              </a:rPr>
              <a:t>19</a:t>
            </a:r>
            <a:r>
              <a:rPr sz="2600" spc="-5" dirty="0">
                <a:latin typeface="Times New Roman"/>
                <a:cs typeface="Times New Roman"/>
              </a:rPr>
              <a:t> </a:t>
            </a:r>
            <a:r>
              <a:rPr sz="2600" dirty="0">
                <a:latin typeface="Times New Roman"/>
                <a:cs typeface="Times New Roman"/>
              </a:rPr>
              <a:t>nationali</a:t>
            </a:r>
            <a:r>
              <a:rPr sz="2600" spc="-15" dirty="0">
                <a:latin typeface="Times New Roman"/>
                <a:cs typeface="Times New Roman"/>
              </a:rPr>
              <a:t>z</a:t>
            </a:r>
            <a:r>
              <a:rPr sz="2600" dirty="0">
                <a:latin typeface="Times New Roman"/>
                <a:cs typeface="Times New Roman"/>
              </a:rPr>
              <a:t>ed</a:t>
            </a:r>
            <a:r>
              <a:rPr sz="2600" spc="-25" dirty="0">
                <a:latin typeface="Times New Roman"/>
                <a:cs typeface="Times New Roman"/>
              </a:rPr>
              <a:t> </a:t>
            </a:r>
            <a:r>
              <a:rPr sz="2600" dirty="0">
                <a:latin typeface="Times New Roman"/>
                <a:cs typeface="Times New Roman"/>
              </a:rPr>
              <a:t>ba</a:t>
            </a:r>
            <a:r>
              <a:rPr sz="2600" spc="5" dirty="0">
                <a:latin typeface="Times New Roman"/>
                <a:cs typeface="Times New Roman"/>
              </a:rPr>
              <a:t>n</a:t>
            </a:r>
            <a:r>
              <a:rPr sz="2600" dirty="0">
                <a:latin typeface="Times New Roman"/>
                <a:cs typeface="Times New Roman"/>
              </a:rPr>
              <a:t>k</a:t>
            </a:r>
            <a:r>
              <a:rPr sz="2600" spc="-20" dirty="0">
                <a:latin typeface="Times New Roman"/>
                <a:cs typeface="Times New Roman"/>
              </a:rPr>
              <a:t> </a:t>
            </a:r>
            <a:r>
              <a:rPr sz="2600" dirty="0">
                <a:latin typeface="Times New Roman"/>
                <a:cs typeface="Times New Roman"/>
              </a:rPr>
              <a:t>in</a:t>
            </a:r>
            <a:r>
              <a:rPr sz="2600" spc="10" dirty="0">
                <a:latin typeface="Times New Roman"/>
                <a:cs typeface="Times New Roman"/>
              </a:rPr>
              <a:t> </a:t>
            </a:r>
            <a:r>
              <a:rPr sz="2600" dirty="0">
                <a:latin typeface="Times New Roman"/>
                <a:cs typeface="Times New Roman"/>
              </a:rPr>
              <a:t>in</a:t>
            </a:r>
            <a:r>
              <a:rPr sz="2600" spc="5" dirty="0">
                <a:latin typeface="Times New Roman"/>
                <a:cs typeface="Times New Roman"/>
              </a:rPr>
              <a:t>d</a:t>
            </a:r>
            <a:r>
              <a:rPr sz="2600" dirty="0">
                <a:latin typeface="Times New Roman"/>
                <a:cs typeface="Times New Roman"/>
              </a:rPr>
              <a:t>ia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738632" y="927100"/>
            <a:ext cx="7666990" cy="596900"/>
          </a:xfrm>
          <a:prstGeom prst="rect">
            <a:avLst/>
          </a:prstGeom>
        </p:spPr>
        <p:txBody>
          <a:bodyPr vert="horz" wrap="square" lIns="0" tIns="0" rIns="0" bIns="0" rtlCol="0">
            <a:spAutoFit/>
          </a:bodyPr>
          <a:lstStyle/>
          <a:p>
            <a:pPr marL="12700">
              <a:lnSpc>
                <a:spcPts val="5380"/>
              </a:lnSpc>
            </a:pPr>
            <a:r>
              <a:rPr sz="4500" spc="-25" dirty="0">
                <a:solidFill>
                  <a:srgbClr val="2F2F2F"/>
                </a:solidFill>
                <a:latin typeface="Impact"/>
                <a:cs typeface="Impact"/>
              </a:rPr>
              <a:t>DR</a:t>
            </a:r>
            <a:r>
              <a:rPr sz="4500" spc="-120" dirty="0">
                <a:solidFill>
                  <a:srgbClr val="2F2F2F"/>
                </a:solidFill>
                <a:latin typeface="Impact"/>
                <a:cs typeface="Impact"/>
              </a:rPr>
              <a:t>A</a:t>
            </a:r>
            <a:r>
              <a:rPr sz="4500" spc="-35" dirty="0">
                <a:solidFill>
                  <a:srgbClr val="2F2F2F"/>
                </a:solidFill>
                <a:latin typeface="Impact"/>
                <a:cs typeface="Impact"/>
              </a:rPr>
              <a:t>WBAC</a:t>
            </a:r>
            <a:r>
              <a:rPr sz="4500" spc="-25" dirty="0">
                <a:solidFill>
                  <a:srgbClr val="2F2F2F"/>
                </a:solidFill>
                <a:latin typeface="Impact"/>
                <a:cs typeface="Impact"/>
              </a:rPr>
              <a:t>K</a:t>
            </a:r>
            <a:r>
              <a:rPr sz="4500" spc="-320" dirty="0">
                <a:solidFill>
                  <a:srgbClr val="2F2F2F"/>
                </a:solidFill>
                <a:latin typeface="Times New Roman"/>
                <a:cs typeface="Times New Roman"/>
              </a:rPr>
              <a:t> </a:t>
            </a:r>
            <a:r>
              <a:rPr sz="4500" spc="-5" dirty="0">
                <a:solidFill>
                  <a:srgbClr val="2F2F2F"/>
                </a:solidFill>
                <a:latin typeface="Impact"/>
                <a:cs typeface="Impact"/>
              </a:rPr>
              <a:t>O</a:t>
            </a:r>
            <a:r>
              <a:rPr sz="4500" dirty="0">
                <a:solidFill>
                  <a:srgbClr val="2F2F2F"/>
                </a:solidFill>
                <a:latin typeface="Impact"/>
                <a:cs typeface="Impact"/>
              </a:rPr>
              <a:t>F</a:t>
            </a:r>
            <a:r>
              <a:rPr sz="4500" spc="-335" dirty="0">
                <a:solidFill>
                  <a:srgbClr val="2F2F2F"/>
                </a:solidFill>
                <a:latin typeface="Times New Roman"/>
                <a:cs typeface="Times New Roman"/>
              </a:rPr>
              <a:t> </a:t>
            </a:r>
            <a:r>
              <a:rPr sz="4500" spc="-25" dirty="0">
                <a:solidFill>
                  <a:srgbClr val="2F2F2F"/>
                </a:solidFill>
                <a:latin typeface="Impact"/>
                <a:cs typeface="Impact"/>
              </a:rPr>
              <a:t>COMMERCIAL</a:t>
            </a:r>
            <a:r>
              <a:rPr sz="4500" spc="-355" dirty="0">
                <a:solidFill>
                  <a:srgbClr val="2F2F2F"/>
                </a:solidFill>
                <a:latin typeface="Times New Roman"/>
                <a:cs typeface="Times New Roman"/>
              </a:rPr>
              <a:t> </a:t>
            </a:r>
            <a:r>
              <a:rPr sz="4500" spc="-5" dirty="0">
                <a:solidFill>
                  <a:srgbClr val="2F2F2F"/>
                </a:solidFill>
                <a:latin typeface="Impact"/>
                <a:cs typeface="Impact"/>
              </a:rPr>
              <a:t>B</a:t>
            </a:r>
            <a:r>
              <a:rPr sz="4500" spc="-20" dirty="0">
                <a:solidFill>
                  <a:srgbClr val="2F2F2F"/>
                </a:solidFill>
                <a:latin typeface="Impact"/>
                <a:cs typeface="Impact"/>
              </a:rPr>
              <a:t>A</a:t>
            </a:r>
            <a:r>
              <a:rPr sz="4500" spc="-25" dirty="0">
                <a:solidFill>
                  <a:srgbClr val="2F2F2F"/>
                </a:solidFill>
                <a:latin typeface="Impact"/>
                <a:cs typeface="Impact"/>
              </a:rPr>
              <a:t>NK</a:t>
            </a:r>
            <a:endParaRPr sz="4500" dirty="0">
              <a:latin typeface="Impact"/>
              <a:cs typeface="Impact"/>
            </a:endParaRPr>
          </a:p>
        </p:txBody>
      </p:sp>
      <p:sp>
        <p:nvSpPr>
          <p:cNvPr id="5" name="object 5"/>
          <p:cNvSpPr txBox="1"/>
          <p:nvPr/>
        </p:nvSpPr>
        <p:spPr>
          <a:xfrm>
            <a:off x="688340" y="2338029"/>
            <a:ext cx="6962775" cy="1783080"/>
          </a:xfrm>
          <a:prstGeom prst="rect">
            <a:avLst/>
          </a:prstGeom>
        </p:spPr>
        <p:txBody>
          <a:bodyPr vert="horz" wrap="square" lIns="0" tIns="0" rIns="0" bIns="0" rtlCol="0">
            <a:spAutoFit/>
          </a:bodyPr>
          <a:lstStyle/>
          <a:p>
            <a:pPr marL="287020" indent="-274320">
              <a:lnSpc>
                <a:spcPct val="100000"/>
              </a:lnSpc>
              <a:buClr>
                <a:srgbClr val="AC946D"/>
              </a:buClr>
              <a:buSzPct val="94230"/>
              <a:buFont typeface="Wingdings 2"/>
              <a:buChar char=""/>
              <a:tabLst>
                <a:tab pos="287020" algn="l"/>
              </a:tabLst>
            </a:pPr>
            <a:r>
              <a:rPr sz="2600" dirty="0">
                <a:latin typeface="Times New Roman"/>
                <a:cs typeface="Times New Roman"/>
              </a:rPr>
              <a:t>Gro</a:t>
            </a:r>
            <a:r>
              <a:rPr sz="2600" spc="5" dirty="0">
                <a:latin typeface="Times New Roman"/>
                <a:cs typeface="Times New Roman"/>
              </a:rPr>
              <a:t>w</a:t>
            </a:r>
            <a:r>
              <a:rPr sz="2600" dirty="0">
                <a:latin typeface="Times New Roman"/>
                <a:cs typeface="Times New Roman"/>
              </a:rPr>
              <a:t>th</a:t>
            </a:r>
            <a:r>
              <a:rPr sz="2600" spc="-40"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l</a:t>
            </a:r>
            <a:r>
              <a:rPr sz="2600" spc="-10" dirty="0">
                <a:latin typeface="Times New Roman"/>
                <a:cs typeface="Times New Roman"/>
              </a:rPr>
              <a:t>e</a:t>
            </a:r>
            <a:r>
              <a:rPr sz="2600" dirty="0">
                <a:latin typeface="Times New Roman"/>
                <a:cs typeface="Times New Roman"/>
              </a:rPr>
              <a:t>ss</a:t>
            </a: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Regio</a:t>
            </a:r>
            <a:r>
              <a:rPr sz="2600" spc="10" dirty="0">
                <a:latin typeface="Times New Roman"/>
                <a:cs typeface="Times New Roman"/>
              </a:rPr>
              <a:t>n</a:t>
            </a:r>
            <a:r>
              <a:rPr sz="2600" dirty="0">
                <a:latin typeface="Times New Roman"/>
                <a:cs typeface="Times New Roman"/>
              </a:rPr>
              <a:t>al</a:t>
            </a:r>
            <a:r>
              <a:rPr sz="2600" spc="-50" dirty="0">
                <a:latin typeface="Times New Roman"/>
                <a:cs typeface="Times New Roman"/>
              </a:rPr>
              <a:t> </a:t>
            </a:r>
            <a:r>
              <a:rPr sz="2600" dirty="0">
                <a:latin typeface="Times New Roman"/>
                <a:cs typeface="Times New Roman"/>
              </a:rPr>
              <a:t>i</a:t>
            </a:r>
            <a:r>
              <a:rPr sz="2600" spc="-15" dirty="0">
                <a:latin typeface="Times New Roman"/>
                <a:cs typeface="Times New Roman"/>
              </a:rPr>
              <a:t>m</a:t>
            </a:r>
            <a:r>
              <a:rPr sz="2600" dirty="0">
                <a:latin typeface="Times New Roman"/>
                <a:cs typeface="Times New Roman"/>
              </a:rPr>
              <a:t>balance</a:t>
            </a: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Q</a:t>
            </a:r>
            <a:r>
              <a:rPr sz="2600" spc="5" dirty="0">
                <a:latin typeface="Times New Roman"/>
                <a:cs typeface="Times New Roman"/>
              </a:rPr>
              <a:t>u</a:t>
            </a:r>
            <a:r>
              <a:rPr sz="2600" dirty="0">
                <a:latin typeface="Times New Roman"/>
                <a:cs typeface="Times New Roman"/>
              </a:rPr>
              <a:t>a</a:t>
            </a:r>
            <a:r>
              <a:rPr sz="2600" spc="-10" dirty="0">
                <a:latin typeface="Times New Roman"/>
                <a:cs typeface="Times New Roman"/>
              </a:rPr>
              <a:t>l</a:t>
            </a:r>
            <a:r>
              <a:rPr sz="2600" dirty="0">
                <a:latin typeface="Times New Roman"/>
                <a:cs typeface="Times New Roman"/>
              </a:rPr>
              <a:t>i</a:t>
            </a:r>
            <a:r>
              <a:rPr sz="2600" spc="-10" dirty="0">
                <a:latin typeface="Times New Roman"/>
                <a:cs typeface="Times New Roman"/>
              </a:rPr>
              <a:t>t</a:t>
            </a:r>
            <a:r>
              <a:rPr sz="2600" dirty="0">
                <a:latin typeface="Times New Roman"/>
                <a:cs typeface="Times New Roman"/>
              </a:rPr>
              <a:t>y</a:t>
            </a:r>
            <a:r>
              <a:rPr sz="2600" spc="-20" dirty="0">
                <a:latin typeface="Times New Roman"/>
                <a:cs typeface="Times New Roman"/>
              </a:rPr>
              <a:t> </a:t>
            </a:r>
            <a:r>
              <a:rPr sz="2600" dirty="0">
                <a:latin typeface="Times New Roman"/>
                <a:cs typeface="Times New Roman"/>
              </a:rPr>
              <a:t>s</a:t>
            </a:r>
            <a:r>
              <a:rPr sz="2600" spc="-15" dirty="0">
                <a:latin typeface="Times New Roman"/>
                <a:cs typeface="Times New Roman"/>
              </a:rPr>
              <a:t>e</a:t>
            </a:r>
            <a:r>
              <a:rPr sz="2600" dirty="0">
                <a:latin typeface="Times New Roman"/>
                <a:cs typeface="Times New Roman"/>
              </a:rPr>
              <a:t>rvice</a:t>
            </a:r>
            <a:r>
              <a:rPr sz="2600" spc="-10" dirty="0">
                <a:latin typeface="Times New Roman"/>
                <a:cs typeface="Times New Roman"/>
              </a:rPr>
              <a:t> </a:t>
            </a:r>
            <a:r>
              <a:rPr sz="2600" dirty="0">
                <a:latin typeface="Times New Roman"/>
                <a:cs typeface="Times New Roman"/>
              </a:rPr>
              <a:t>is</a:t>
            </a:r>
            <a:r>
              <a:rPr sz="2600" spc="-10" dirty="0">
                <a:latin typeface="Times New Roman"/>
                <a:cs typeface="Times New Roman"/>
              </a:rPr>
              <a:t> </a:t>
            </a:r>
            <a:r>
              <a:rPr sz="2600" dirty="0">
                <a:latin typeface="Times New Roman"/>
                <a:cs typeface="Times New Roman"/>
              </a:rPr>
              <a:t>p</a:t>
            </a:r>
            <a:r>
              <a:rPr sz="2600" spc="10" dirty="0">
                <a:latin typeface="Times New Roman"/>
                <a:cs typeface="Times New Roman"/>
              </a:rPr>
              <a:t>o</a:t>
            </a:r>
            <a:r>
              <a:rPr sz="2600" dirty="0">
                <a:latin typeface="Times New Roman"/>
                <a:cs typeface="Times New Roman"/>
              </a:rPr>
              <a:t>or</a:t>
            </a: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No</a:t>
            </a:r>
            <a:r>
              <a:rPr sz="2600" spc="-20" dirty="0">
                <a:latin typeface="Times New Roman"/>
                <a:cs typeface="Times New Roman"/>
              </a:rPr>
              <a:t> </a:t>
            </a:r>
            <a:r>
              <a:rPr sz="2600" dirty="0">
                <a:latin typeface="Times New Roman"/>
                <a:cs typeface="Times New Roman"/>
              </a:rPr>
              <a:t>pro</a:t>
            </a:r>
            <a:r>
              <a:rPr sz="2600" spc="5" dirty="0">
                <a:latin typeface="Times New Roman"/>
                <a:cs typeface="Times New Roman"/>
              </a:rPr>
              <a:t>p</a:t>
            </a:r>
            <a:r>
              <a:rPr sz="2600" dirty="0">
                <a:latin typeface="Times New Roman"/>
                <a:cs typeface="Times New Roman"/>
              </a:rPr>
              <a:t>er</a:t>
            </a:r>
            <a:r>
              <a:rPr sz="2600" spc="-50" dirty="0">
                <a:latin typeface="Times New Roman"/>
                <a:cs typeface="Times New Roman"/>
              </a:rPr>
              <a:t> </a:t>
            </a:r>
            <a:r>
              <a:rPr sz="2600" dirty="0">
                <a:latin typeface="Times New Roman"/>
                <a:cs typeface="Times New Roman"/>
              </a:rPr>
              <a:t>exper</a:t>
            </a:r>
            <a:r>
              <a:rPr sz="2600" spc="-15" dirty="0">
                <a:latin typeface="Times New Roman"/>
                <a:cs typeface="Times New Roman"/>
              </a:rPr>
              <a:t>t</a:t>
            </a:r>
            <a:r>
              <a:rPr sz="2600" dirty="0">
                <a:latin typeface="Times New Roman"/>
                <a:cs typeface="Times New Roman"/>
              </a:rPr>
              <a:t>s</a:t>
            </a:r>
            <a:r>
              <a:rPr sz="2600" spc="-10" dirty="0">
                <a:latin typeface="Times New Roman"/>
                <a:cs typeface="Times New Roman"/>
              </a:rPr>
              <a:t> </a:t>
            </a:r>
            <a:r>
              <a:rPr sz="2600" dirty="0">
                <a:latin typeface="Times New Roman"/>
                <a:cs typeface="Times New Roman"/>
              </a:rPr>
              <a:t>to </a:t>
            </a:r>
            <a:r>
              <a:rPr sz="2600" spc="-10" dirty="0">
                <a:latin typeface="Times New Roman"/>
                <a:cs typeface="Times New Roman"/>
              </a:rPr>
              <a:t>i</a:t>
            </a:r>
            <a:r>
              <a:rPr sz="2600" spc="-15" dirty="0">
                <a:latin typeface="Times New Roman"/>
                <a:cs typeface="Times New Roman"/>
              </a:rPr>
              <a:t>m</a:t>
            </a:r>
            <a:r>
              <a:rPr sz="2600" dirty="0">
                <a:latin typeface="Times New Roman"/>
                <a:cs typeface="Times New Roman"/>
              </a:rPr>
              <a:t>pro</a:t>
            </a:r>
            <a:r>
              <a:rPr sz="2600" spc="5" dirty="0">
                <a:latin typeface="Times New Roman"/>
                <a:cs typeface="Times New Roman"/>
              </a:rPr>
              <a:t>v</a:t>
            </a:r>
            <a:r>
              <a:rPr sz="2600" dirty="0">
                <a:latin typeface="Times New Roman"/>
                <a:cs typeface="Times New Roman"/>
              </a:rPr>
              <a:t>e</a:t>
            </a:r>
            <a:r>
              <a:rPr sz="2600" spc="-20" dirty="0">
                <a:latin typeface="Times New Roman"/>
                <a:cs typeface="Times New Roman"/>
              </a:rPr>
              <a:t> </a:t>
            </a:r>
            <a:r>
              <a:rPr sz="2600" dirty="0">
                <a:latin typeface="Times New Roman"/>
                <a:cs typeface="Times New Roman"/>
              </a:rPr>
              <a:t>p</a:t>
            </a:r>
            <a:r>
              <a:rPr sz="2600" spc="5" dirty="0">
                <a:latin typeface="Times New Roman"/>
                <a:cs typeface="Times New Roman"/>
              </a:rPr>
              <a:t>u</a:t>
            </a:r>
            <a:r>
              <a:rPr sz="2600" dirty="0">
                <a:latin typeface="Times New Roman"/>
                <a:cs typeface="Times New Roman"/>
              </a:rPr>
              <a:t>blic</a:t>
            </a:r>
            <a:r>
              <a:rPr sz="2600" spc="-40" dirty="0">
                <a:latin typeface="Times New Roman"/>
                <a:cs typeface="Times New Roman"/>
              </a:rPr>
              <a:t> </a:t>
            </a:r>
            <a:r>
              <a:rPr sz="2600" dirty="0">
                <a:latin typeface="Times New Roman"/>
                <a:cs typeface="Times New Roman"/>
              </a:rPr>
              <a:t>s</a:t>
            </a:r>
            <a:r>
              <a:rPr sz="2600" spc="-15" dirty="0">
                <a:latin typeface="Times New Roman"/>
                <a:cs typeface="Times New Roman"/>
              </a:rPr>
              <a:t>e</a:t>
            </a:r>
            <a:r>
              <a:rPr sz="2600" dirty="0">
                <a:latin typeface="Times New Roman"/>
                <a:cs typeface="Times New Roman"/>
              </a:rPr>
              <a:t>c</a:t>
            </a:r>
            <a:r>
              <a:rPr sz="2600" spc="-15" dirty="0">
                <a:latin typeface="Times New Roman"/>
                <a:cs typeface="Times New Roman"/>
              </a:rPr>
              <a:t>t</a:t>
            </a:r>
            <a:r>
              <a:rPr sz="2600" dirty="0">
                <a:latin typeface="Times New Roman"/>
                <a:cs typeface="Times New Roman"/>
              </a:rPr>
              <a:t>ors </a:t>
            </a:r>
            <a:r>
              <a:rPr sz="2600" spc="5" dirty="0">
                <a:latin typeface="Times New Roman"/>
                <a:cs typeface="Times New Roman"/>
              </a:rPr>
              <a:t>b</a:t>
            </a:r>
            <a:r>
              <a:rPr sz="2600" dirty="0">
                <a:latin typeface="Times New Roman"/>
                <a:cs typeface="Times New Roman"/>
              </a:rPr>
              <a:t>anks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a:spLocks noGrp="1"/>
          </p:cNvSpPr>
          <p:nvPr>
            <p:ph type="title"/>
          </p:nvPr>
        </p:nvSpPr>
        <p:spPr>
          <a:xfrm>
            <a:off x="2286000" y="375741"/>
            <a:ext cx="4664966" cy="806292"/>
          </a:xfrm>
          <a:prstGeom prst="rect">
            <a:avLst/>
          </a:prstGeom>
        </p:spPr>
        <p:txBody>
          <a:bodyPr vert="horz" wrap="square" lIns="0" tIns="249854" rIns="0" bIns="0" rtlCol="0">
            <a:spAutoFit/>
          </a:bodyPr>
          <a:lstStyle/>
          <a:p>
            <a:pPr marL="260350">
              <a:lnSpc>
                <a:spcPct val="100000"/>
              </a:lnSpc>
            </a:pPr>
            <a:r>
              <a:rPr dirty="0">
                <a:solidFill>
                  <a:schemeClr val="tx1"/>
                </a:solidFill>
              </a:rPr>
              <a:t>Gov</a:t>
            </a:r>
            <a:r>
              <a:rPr spc="-15" dirty="0">
                <a:solidFill>
                  <a:schemeClr val="tx1"/>
                </a:solidFill>
              </a:rPr>
              <a:t>e</a:t>
            </a:r>
            <a:r>
              <a:rPr dirty="0">
                <a:solidFill>
                  <a:schemeClr val="tx1"/>
                </a:solidFill>
              </a:rPr>
              <a:t>rnment bank</a:t>
            </a:r>
          </a:p>
        </p:txBody>
      </p:sp>
      <p:sp>
        <p:nvSpPr>
          <p:cNvPr id="5" name="object 5"/>
          <p:cNvSpPr txBox="1"/>
          <p:nvPr/>
        </p:nvSpPr>
        <p:spPr>
          <a:xfrm>
            <a:off x="993450" y="1219200"/>
            <a:ext cx="7018020" cy="1723549"/>
          </a:xfrm>
          <a:prstGeom prst="rect">
            <a:avLst/>
          </a:prstGeom>
        </p:spPr>
        <p:txBody>
          <a:bodyPr vert="horz" wrap="square" lIns="0" tIns="0" rIns="0" bIns="0" rtlCol="0">
            <a:spAutoFit/>
          </a:bodyPr>
          <a:lstStyle/>
          <a:p>
            <a:pPr marL="12700">
              <a:lnSpc>
                <a:spcPct val="100000"/>
              </a:lnSpc>
            </a:pPr>
            <a:r>
              <a:rPr sz="2800" spc="-30" dirty="0" smtClean="0">
                <a:latin typeface="Wingdings"/>
                <a:cs typeface="Wingdings"/>
              </a:rPr>
              <a:t></a:t>
            </a:r>
            <a:r>
              <a:rPr lang="en-US" sz="2800" spc="-15" dirty="0">
                <a:latin typeface="Times New Roman"/>
                <a:cs typeface="Times New Roman"/>
              </a:rPr>
              <a:t>G</a:t>
            </a:r>
            <a:r>
              <a:rPr sz="2800" spc="-10" dirty="0" smtClean="0">
                <a:latin typeface="Times New Roman"/>
                <a:cs typeface="Times New Roman"/>
              </a:rPr>
              <a:t>o</a:t>
            </a:r>
            <a:r>
              <a:rPr sz="2800" spc="-15" dirty="0" smtClean="0">
                <a:latin typeface="Times New Roman"/>
                <a:cs typeface="Times New Roman"/>
              </a:rPr>
              <a:t>ver</a:t>
            </a:r>
            <a:r>
              <a:rPr sz="2800" spc="-10" dirty="0" smtClean="0">
                <a:latin typeface="Times New Roman"/>
                <a:cs typeface="Times New Roman"/>
              </a:rPr>
              <a:t>n</a:t>
            </a:r>
            <a:r>
              <a:rPr sz="2800" spc="-40" dirty="0" smtClean="0">
                <a:latin typeface="Times New Roman"/>
                <a:cs typeface="Times New Roman"/>
              </a:rPr>
              <a:t>m</a:t>
            </a:r>
            <a:r>
              <a:rPr sz="2800" spc="-15" dirty="0" smtClean="0">
                <a:latin typeface="Times New Roman"/>
                <a:cs typeface="Times New Roman"/>
              </a:rPr>
              <a:t>ent </a:t>
            </a:r>
            <a:r>
              <a:rPr sz="2800" spc="-15" dirty="0">
                <a:latin typeface="Times New Roman"/>
                <a:cs typeface="Times New Roman"/>
              </a:rPr>
              <a:t>has</a:t>
            </a:r>
            <a:r>
              <a:rPr sz="2800" spc="-5" dirty="0">
                <a:latin typeface="Times New Roman"/>
                <a:cs typeface="Times New Roman"/>
              </a:rPr>
              <a:t> </a:t>
            </a:r>
            <a:r>
              <a:rPr sz="2800" spc="-15" dirty="0">
                <a:latin typeface="Times New Roman"/>
                <a:cs typeface="Times New Roman"/>
              </a:rPr>
              <a:t>a</a:t>
            </a:r>
            <a:r>
              <a:rPr sz="2800" spc="-5" dirty="0">
                <a:latin typeface="Times New Roman"/>
                <a:cs typeface="Times New Roman"/>
              </a:rPr>
              <a:t> </a:t>
            </a:r>
            <a:r>
              <a:rPr sz="2800" spc="-50" dirty="0">
                <a:latin typeface="Times New Roman"/>
                <a:cs typeface="Times New Roman"/>
              </a:rPr>
              <a:t>m</a:t>
            </a:r>
            <a:r>
              <a:rPr sz="2800" spc="-15" dirty="0">
                <a:latin typeface="Times New Roman"/>
                <a:cs typeface="Times New Roman"/>
              </a:rPr>
              <a:t>ajor</a:t>
            </a:r>
            <a:r>
              <a:rPr sz="2800" spc="10" dirty="0">
                <a:latin typeface="Times New Roman"/>
                <a:cs typeface="Times New Roman"/>
              </a:rPr>
              <a:t> </a:t>
            </a:r>
            <a:r>
              <a:rPr sz="2800" spc="-15" dirty="0">
                <a:latin typeface="Times New Roman"/>
                <a:cs typeface="Times New Roman"/>
              </a:rPr>
              <a:t>stake</a:t>
            </a:r>
            <a:endParaRPr sz="2800" dirty="0">
              <a:latin typeface="Times New Roman"/>
              <a:cs typeface="Times New Roman"/>
            </a:endParaRPr>
          </a:p>
          <a:p>
            <a:pPr marL="381000" indent="-368300">
              <a:lnSpc>
                <a:spcPct val="100000"/>
              </a:lnSpc>
              <a:buFont typeface="Wingdings"/>
              <a:buChar char=""/>
              <a:tabLst>
                <a:tab pos="381635" algn="l"/>
              </a:tabLst>
            </a:pPr>
            <a:r>
              <a:rPr sz="2800" spc="-15" dirty="0">
                <a:latin typeface="Times New Roman"/>
                <a:cs typeface="Times New Roman"/>
              </a:rPr>
              <a:t>us</a:t>
            </a:r>
            <a:r>
              <a:rPr sz="2800" spc="-5" dirty="0">
                <a:latin typeface="Times New Roman"/>
                <a:cs typeface="Times New Roman"/>
              </a:rPr>
              <a:t>u</a:t>
            </a:r>
            <a:r>
              <a:rPr sz="2800" spc="-15" dirty="0">
                <a:latin typeface="Times New Roman"/>
                <a:cs typeface="Times New Roman"/>
              </a:rPr>
              <a:t>ally need</a:t>
            </a:r>
            <a:r>
              <a:rPr sz="2800" spc="-5" dirty="0">
                <a:latin typeface="Times New Roman"/>
                <a:cs typeface="Times New Roman"/>
              </a:rPr>
              <a:t> </a:t>
            </a:r>
            <a:r>
              <a:rPr sz="2800" spc="-15" dirty="0">
                <a:latin typeface="Times New Roman"/>
                <a:cs typeface="Times New Roman"/>
              </a:rPr>
              <a:t>to</a:t>
            </a:r>
            <a:r>
              <a:rPr sz="2800" spc="-20" dirty="0">
                <a:latin typeface="Times New Roman"/>
                <a:cs typeface="Times New Roman"/>
              </a:rPr>
              <a:t> </a:t>
            </a:r>
            <a:r>
              <a:rPr sz="2800" spc="-15" dirty="0">
                <a:latin typeface="Times New Roman"/>
                <a:cs typeface="Times New Roman"/>
              </a:rPr>
              <a:t>e</a:t>
            </a:r>
            <a:r>
              <a:rPr sz="2800" spc="-50" dirty="0">
                <a:latin typeface="Times New Roman"/>
                <a:cs typeface="Times New Roman"/>
              </a:rPr>
              <a:t>m</a:t>
            </a:r>
            <a:r>
              <a:rPr sz="2800" spc="-15" dirty="0">
                <a:latin typeface="Times New Roman"/>
                <a:cs typeface="Times New Roman"/>
              </a:rPr>
              <a:t>p</a:t>
            </a:r>
            <a:r>
              <a:rPr sz="2800" spc="-10" dirty="0">
                <a:latin typeface="Times New Roman"/>
                <a:cs typeface="Times New Roman"/>
              </a:rPr>
              <a:t>h</a:t>
            </a:r>
            <a:r>
              <a:rPr sz="2800" spc="-15" dirty="0">
                <a:latin typeface="Times New Roman"/>
                <a:cs typeface="Times New Roman"/>
              </a:rPr>
              <a:t>asize</a:t>
            </a:r>
            <a:r>
              <a:rPr sz="2800" spc="-10" dirty="0">
                <a:latin typeface="Times New Roman"/>
                <a:cs typeface="Times New Roman"/>
              </a:rPr>
              <a:t> </a:t>
            </a:r>
            <a:r>
              <a:rPr sz="2800" spc="-15" dirty="0">
                <a:latin typeface="Times New Roman"/>
                <a:cs typeface="Times New Roman"/>
              </a:rPr>
              <a:t>on social</a:t>
            </a:r>
            <a:r>
              <a:rPr sz="2800" spc="-20" dirty="0">
                <a:latin typeface="Times New Roman"/>
                <a:cs typeface="Times New Roman"/>
              </a:rPr>
              <a:t> </a:t>
            </a:r>
            <a:r>
              <a:rPr sz="2800" spc="-15" dirty="0">
                <a:latin typeface="Times New Roman"/>
                <a:cs typeface="Times New Roman"/>
              </a:rPr>
              <a:t>o</a:t>
            </a:r>
            <a:r>
              <a:rPr sz="2800" spc="-10" dirty="0">
                <a:latin typeface="Times New Roman"/>
                <a:cs typeface="Times New Roman"/>
              </a:rPr>
              <a:t>b</a:t>
            </a:r>
            <a:r>
              <a:rPr sz="2800" spc="-15" dirty="0">
                <a:latin typeface="Times New Roman"/>
                <a:cs typeface="Times New Roman"/>
              </a:rPr>
              <a:t>je</a:t>
            </a:r>
            <a:r>
              <a:rPr sz="2800" spc="-30" dirty="0">
                <a:latin typeface="Times New Roman"/>
                <a:cs typeface="Times New Roman"/>
              </a:rPr>
              <a:t>c</a:t>
            </a:r>
            <a:r>
              <a:rPr sz="2800" spc="-10" dirty="0">
                <a:latin typeface="Times New Roman"/>
                <a:cs typeface="Times New Roman"/>
              </a:rPr>
              <a:t>tiv</a:t>
            </a:r>
            <a:r>
              <a:rPr sz="2800" spc="-15" dirty="0">
                <a:latin typeface="Times New Roman"/>
                <a:cs typeface="Times New Roman"/>
              </a:rPr>
              <a:t>es</a:t>
            </a:r>
            <a:endParaRPr sz="2800" dirty="0">
              <a:latin typeface="Times New Roman"/>
              <a:cs typeface="Times New Roman"/>
            </a:endParaRPr>
          </a:p>
          <a:p>
            <a:pPr marL="12700">
              <a:lnSpc>
                <a:spcPct val="100000"/>
              </a:lnSpc>
            </a:pPr>
            <a:r>
              <a:rPr sz="2800" spc="-10" dirty="0">
                <a:latin typeface="Times New Roman"/>
                <a:cs typeface="Times New Roman"/>
              </a:rPr>
              <a:t>th</a:t>
            </a:r>
            <a:r>
              <a:rPr sz="2800" spc="-15" dirty="0">
                <a:latin typeface="Times New Roman"/>
                <a:cs typeface="Times New Roman"/>
              </a:rPr>
              <a:t>an</a:t>
            </a:r>
            <a:r>
              <a:rPr sz="2800" spc="-30" dirty="0">
                <a:latin typeface="Times New Roman"/>
                <a:cs typeface="Times New Roman"/>
              </a:rPr>
              <a:t> </a:t>
            </a:r>
            <a:r>
              <a:rPr sz="2800" spc="-15" dirty="0">
                <a:latin typeface="Times New Roman"/>
                <a:cs typeface="Times New Roman"/>
              </a:rPr>
              <a:t>on</a:t>
            </a:r>
            <a:r>
              <a:rPr sz="2800" spc="5" dirty="0">
                <a:latin typeface="Times New Roman"/>
                <a:cs typeface="Times New Roman"/>
              </a:rPr>
              <a:t> </a:t>
            </a:r>
            <a:r>
              <a:rPr sz="2800" spc="-15" dirty="0">
                <a:latin typeface="Times New Roman"/>
                <a:cs typeface="Times New Roman"/>
              </a:rPr>
              <a:t>pr</a:t>
            </a:r>
            <a:r>
              <a:rPr sz="2800" spc="-5" dirty="0">
                <a:latin typeface="Times New Roman"/>
                <a:cs typeface="Times New Roman"/>
              </a:rPr>
              <a:t>o</a:t>
            </a:r>
            <a:r>
              <a:rPr sz="2800" spc="-10" dirty="0">
                <a:latin typeface="Times New Roman"/>
                <a:cs typeface="Times New Roman"/>
              </a:rPr>
              <a:t>fi</a:t>
            </a:r>
            <a:r>
              <a:rPr sz="2800" spc="-5" dirty="0">
                <a:latin typeface="Times New Roman"/>
                <a:cs typeface="Times New Roman"/>
              </a:rPr>
              <a:t>t</a:t>
            </a:r>
            <a:r>
              <a:rPr sz="2800" spc="-15" dirty="0">
                <a:latin typeface="Times New Roman"/>
                <a:cs typeface="Times New Roman"/>
              </a:rPr>
              <a:t>abil</a:t>
            </a:r>
            <a:r>
              <a:rPr sz="2800" spc="-5" dirty="0">
                <a:latin typeface="Times New Roman"/>
                <a:cs typeface="Times New Roman"/>
              </a:rPr>
              <a:t>i</a:t>
            </a:r>
            <a:r>
              <a:rPr sz="2800" spc="-10" dirty="0">
                <a:latin typeface="Times New Roman"/>
                <a:cs typeface="Times New Roman"/>
              </a:rPr>
              <a:t>t</a:t>
            </a:r>
            <a:r>
              <a:rPr sz="2800" spc="0" dirty="0">
                <a:latin typeface="Times New Roman"/>
                <a:cs typeface="Times New Roman"/>
              </a:rPr>
              <a:t>y</a:t>
            </a:r>
            <a:r>
              <a:rPr sz="1800" dirty="0">
                <a:latin typeface="Times New Roman"/>
                <a:cs typeface="Times New Roman"/>
              </a:rPr>
              <a:t>.</a:t>
            </a:r>
          </a:p>
          <a:p>
            <a:pPr marL="826135" indent="-813435">
              <a:lnSpc>
                <a:spcPct val="100000"/>
              </a:lnSpc>
              <a:buFont typeface="Wingdings"/>
              <a:buChar char=""/>
              <a:tabLst>
                <a:tab pos="826769" algn="l"/>
                <a:tab pos="3004185" algn="l"/>
              </a:tabLst>
            </a:pPr>
            <a:r>
              <a:rPr sz="2800" spc="-20" dirty="0">
                <a:latin typeface="Times New Roman"/>
                <a:cs typeface="Times New Roman"/>
              </a:rPr>
              <a:t>C</a:t>
            </a:r>
            <a:r>
              <a:rPr sz="2800" spc="-30" dirty="0">
                <a:latin typeface="Times New Roman"/>
                <a:cs typeface="Times New Roman"/>
              </a:rPr>
              <a:t>e</a:t>
            </a:r>
            <a:r>
              <a:rPr sz="2800" spc="-15" dirty="0">
                <a:latin typeface="Times New Roman"/>
                <a:cs typeface="Times New Roman"/>
              </a:rPr>
              <a:t>n</a:t>
            </a:r>
            <a:r>
              <a:rPr sz="2800" spc="-5" dirty="0">
                <a:latin typeface="Times New Roman"/>
                <a:cs typeface="Times New Roman"/>
              </a:rPr>
              <a:t>t</a:t>
            </a:r>
            <a:r>
              <a:rPr sz="2800" spc="-10" dirty="0">
                <a:latin typeface="Times New Roman"/>
                <a:cs typeface="Times New Roman"/>
              </a:rPr>
              <a:t>ral</a:t>
            </a:r>
            <a:r>
              <a:rPr sz="2800" spc="-5" dirty="0">
                <a:latin typeface="Times New Roman"/>
                <a:cs typeface="Times New Roman"/>
              </a:rPr>
              <a:t> </a:t>
            </a:r>
            <a:r>
              <a:rPr sz="2800" spc="-15" dirty="0">
                <a:latin typeface="Times New Roman"/>
                <a:cs typeface="Times New Roman"/>
              </a:rPr>
              <a:t>bank</a:t>
            </a:r>
            <a:r>
              <a:rPr sz="2800" spc="-10" dirty="0">
                <a:latin typeface="Times New Roman"/>
                <a:cs typeface="Times New Roman"/>
              </a:rPr>
              <a:t> ,</a:t>
            </a:r>
            <a:r>
              <a:rPr sz="2800" dirty="0">
                <a:latin typeface="Times New Roman"/>
                <a:cs typeface="Times New Roman"/>
              </a:rPr>
              <a:t>	</a:t>
            </a:r>
            <a:r>
              <a:rPr sz="2800" spc="-20" dirty="0">
                <a:latin typeface="Times New Roman"/>
                <a:cs typeface="Times New Roman"/>
              </a:rPr>
              <a:t>RBI</a:t>
            </a:r>
            <a:endParaRPr sz="2800" dirty="0">
              <a:latin typeface="Times New Roman"/>
              <a:cs typeface="Times New Roman"/>
            </a:endParaRPr>
          </a:p>
        </p:txBody>
      </p:sp>
      <p:sp>
        <p:nvSpPr>
          <p:cNvPr id="6" name="object 6"/>
          <p:cNvSpPr txBox="1"/>
          <p:nvPr/>
        </p:nvSpPr>
        <p:spPr>
          <a:xfrm>
            <a:off x="990600" y="3429000"/>
            <a:ext cx="7020870" cy="2064668"/>
          </a:xfrm>
          <a:prstGeom prst="rect">
            <a:avLst/>
          </a:prstGeom>
        </p:spPr>
        <p:txBody>
          <a:bodyPr vert="horz" wrap="square" lIns="0" tIns="0" rIns="0" bIns="0" rtlCol="0">
            <a:spAutoFit/>
          </a:bodyPr>
          <a:lstStyle/>
          <a:p>
            <a:pPr marR="841375" algn="ctr">
              <a:lnSpc>
                <a:spcPct val="100000"/>
              </a:lnSpc>
            </a:pPr>
            <a:r>
              <a:rPr lang="en-US" sz="3600" b="1" dirty="0" smtClean="0">
                <a:latin typeface="Times New Roman"/>
                <a:cs typeface="Times New Roman"/>
              </a:rPr>
              <a:t>      </a:t>
            </a:r>
            <a:r>
              <a:rPr sz="3600" b="1" dirty="0" smtClean="0">
                <a:latin typeface="Times New Roman"/>
                <a:cs typeface="Times New Roman"/>
              </a:rPr>
              <a:t>Pr</a:t>
            </a:r>
            <a:r>
              <a:rPr sz="3600" b="1" spc="-15" dirty="0" smtClean="0">
                <a:latin typeface="Times New Roman"/>
                <a:cs typeface="Times New Roman"/>
              </a:rPr>
              <a:t>i</a:t>
            </a:r>
            <a:r>
              <a:rPr sz="3600" b="1" dirty="0" smtClean="0">
                <a:latin typeface="Times New Roman"/>
                <a:cs typeface="Times New Roman"/>
              </a:rPr>
              <a:t>vate bank</a:t>
            </a:r>
            <a:endParaRPr sz="3600" dirty="0">
              <a:latin typeface="Times New Roman"/>
              <a:cs typeface="Times New Roman"/>
            </a:endParaRPr>
          </a:p>
          <a:p>
            <a:pPr marL="12700" marR="5080">
              <a:lnSpc>
                <a:spcPct val="100000"/>
              </a:lnSpc>
              <a:spcBef>
                <a:spcPts val="1700"/>
              </a:spcBef>
              <a:buFont typeface="Wingdings"/>
              <a:buChar char=""/>
              <a:tabLst>
                <a:tab pos="381635" algn="l"/>
              </a:tabLst>
            </a:pPr>
            <a:r>
              <a:rPr lang="en-US" sz="2800" spc="-20" dirty="0">
                <a:latin typeface="Times New Roman"/>
                <a:cs typeface="Times New Roman"/>
              </a:rPr>
              <a:t>O</a:t>
            </a:r>
            <a:r>
              <a:rPr sz="2800" spc="-20" dirty="0" smtClean="0">
                <a:latin typeface="Times New Roman"/>
                <a:cs typeface="Times New Roman"/>
              </a:rPr>
              <a:t>w</a:t>
            </a:r>
            <a:r>
              <a:rPr sz="2800" spc="-10" dirty="0" smtClean="0">
                <a:latin typeface="Times New Roman"/>
                <a:cs typeface="Times New Roman"/>
              </a:rPr>
              <a:t>n</a:t>
            </a:r>
            <a:r>
              <a:rPr sz="2800" spc="-15" dirty="0" smtClean="0">
                <a:latin typeface="Times New Roman"/>
                <a:cs typeface="Times New Roman"/>
              </a:rPr>
              <a:t>ed</a:t>
            </a:r>
            <a:r>
              <a:rPr sz="2800" spc="-15" dirty="0">
                <a:latin typeface="Times New Roman"/>
                <a:cs typeface="Times New Roman"/>
              </a:rPr>
              <a:t>,</a:t>
            </a:r>
            <a:r>
              <a:rPr sz="2800" spc="-5" dirty="0">
                <a:latin typeface="Times New Roman"/>
                <a:cs typeface="Times New Roman"/>
              </a:rPr>
              <a:t> </a:t>
            </a:r>
            <a:r>
              <a:rPr sz="2800" spc="-35" dirty="0">
                <a:latin typeface="Times New Roman"/>
                <a:cs typeface="Times New Roman"/>
              </a:rPr>
              <a:t>m</a:t>
            </a:r>
            <a:r>
              <a:rPr sz="2800" spc="-15" dirty="0">
                <a:latin typeface="Times New Roman"/>
                <a:cs typeface="Times New Roman"/>
              </a:rPr>
              <a:t>anaged</a:t>
            </a:r>
            <a:r>
              <a:rPr sz="2800" spc="5" dirty="0">
                <a:latin typeface="Times New Roman"/>
                <a:cs typeface="Times New Roman"/>
              </a:rPr>
              <a:t> </a:t>
            </a:r>
            <a:r>
              <a:rPr sz="2800" spc="-15" dirty="0">
                <a:latin typeface="Times New Roman"/>
                <a:cs typeface="Times New Roman"/>
              </a:rPr>
              <a:t>and</a:t>
            </a:r>
            <a:r>
              <a:rPr sz="2800" spc="-5" dirty="0">
                <a:latin typeface="Times New Roman"/>
                <a:cs typeface="Times New Roman"/>
              </a:rPr>
              <a:t> </a:t>
            </a:r>
            <a:r>
              <a:rPr sz="2800" spc="-15" dirty="0">
                <a:latin typeface="Times New Roman"/>
                <a:cs typeface="Times New Roman"/>
              </a:rPr>
              <a:t>co</a:t>
            </a:r>
            <a:r>
              <a:rPr sz="2800" spc="-10" dirty="0">
                <a:latin typeface="Times New Roman"/>
                <a:cs typeface="Times New Roman"/>
              </a:rPr>
              <a:t>ntr</a:t>
            </a:r>
            <a:r>
              <a:rPr sz="2800" spc="-5" dirty="0">
                <a:latin typeface="Times New Roman"/>
                <a:cs typeface="Times New Roman"/>
              </a:rPr>
              <a:t>o</a:t>
            </a:r>
            <a:r>
              <a:rPr sz="2800" spc="-15" dirty="0">
                <a:latin typeface="Times New Roman"/>
                <a:cs typeface="Times New Roman"/>
              </a:rPr>
              <a:t>lled</a:t>
            </a:r>
            <a:r>
              <a:rPr sz="2800" spc="-25" dirty="0">
                <a:latin typeface="Times New Roman"/>
                <a:cs typeface="Times New Roman"/>
              </a:rPr>
              <a:t> </a:t>
            </a:r>
            <a:r>
              <a:rPr sz="2800" spc="-15" dirty="0">
                <a:latin typeface="Times New Roman"/>
                <a:cs typeface="Times New Roman"/>
              </a:rPr>
              <a:t>by</a:t>
            </a:r>
            <a:r>
              <a:rPr sz="2800" spc="-10" dirty="0">
                <a:latin typeface="Times New Roman"/>
                <a:cs typeface="Times New Roman"/>
              </a:rPr>
              <a:t> </a:t>
            </a:r>
            <a:r>
              <a:rPr sz="2800" spc="-15" dirty="0">
                <a:latin typeface="Times New Roman"/>
                <a:cs typeface="Times New Roman"/>
              </a:rPr>
              <a:t>p</a:t>
            </a:r>
            <a:r>
              <a:rPr sz="2800" spc="-5" dirty="0">
                <a:latin typeface="Times New Roman"/>
                <a:cs typeface="Times New Roman"/>
              </a:rPr>
              <a:t>r</a:t>
            </a:r>
            <a:r>
              <a:rPr sz="2800" spc="-10" dirty="0">
                <a:latin typeface="Times New Roman"/>
                <a:cs typeface="Times New Roman"/>
              </a:rPr>
              <a:t>iv</a:t>
            </a:r>
            <a:r>
              <a:rPr sz="2800" spc="-15" dirty="0">
                <a:latin typeface="Times New Roman"/>
                <a:cs typeface="Times New Roman"/>
              </a:rPr>
              <a:t>ate p</a:t>
            </a:r>
            <a:r>
              <a:rPr sz="2800" spc="-5" dirty="0">
                <a:latin typeface="Times New Roman"/>
                <a:cs typeface="Times New Roman"/>
              </a:rPr>
              <a:t>r</a:t>
            </a:r>
            <a:r>
              <a:rPr sz="2800" spc="-15" dirty="0">
                <a:latin typeface="Times New Roman"/>
                <a:cs typeface="Times New Roman"/>
              </a:rPr>
              <a:t>o</a:t>
            </a:r>
            <a:r>
              <a:rPr sz="2800" spc="-35" dirty="0">
                <a:latin typeface="Times New Roman"/>
                <a:cs typeface="Times New Roman"/>
              </a:rPr>
              <a:t>m</a:t>
            </a:r>
            <a:r>
              <a:rPr sz="2800" spc="-15" dirty="0">
                <a:latin typeface="Times New Roman"/>
                <a:cs typeface="Times New Roman"/>
              </a:rPr>
              <a:t>o</a:t>
            </a:r>
            <a:r>
              <a:rPr sz="2800" spc="-5" dirty="0">
                <a:latin typeface="Times New Roman"/>
                <a:cs typeface="Times New Roman"/>
              </a:rPr>
              <a:t>t</a:t>
            </a:r>
            <a:r>
              <a:rPr sz="2800" spc="-15" dirty="0">
                <a:latin typeface="Times New Roman"/>
                <a:cs typeface="Times New Roman"/>
              </a:rPr>
              <a:t>ers</a:t>
            </a:r>
            <a:endParaRPr sz="2800" dirty="0">
              <a:latin typeface="Times New Roman"/>
              <a:cs typeface="Times New Roman"/>
            </a:endParaRPr>
          </a:p>
          <a:p>
            <a:pPr marL="12700">
              <a:lnSpc>
                <a:spcPct val="100000"/>
              </a:lnSpc>
            </a:pPr>
            <a:r>
              <a:rPr sz="2800" spc="-30" dirty="0" smtClean="0">
                <a:latin typeface="Wingdings"/>
                <a:cs typeface="Wingdings"/>
              </a:rPr>
              <a:t></a:t>
            </a:r>
            <a:r>
              <a:rPr lang="en-US" sz="2800" spc="-10" dirty="0">
                <a:latin typeface="Times New Roman"/>
                <a:cs typeface="Times New Roman"/>
              </a:rPr>
              <a:t>F</a:t>
            </a:r>
            <a:r>
              <a:rPr sz="2800" spc="-5" dirty="0" smtClean="0">
                <a:latin typeface="Times New Roman"/>
                <a:cs typeface="Times New Roman"/>
              </a:rPr>
              <a:t>r</a:t>
            </a:r>
            <a:r>
              <a:rPr sz="2800" spc="-15" dirty="0" smtClean="0">
                <a:latin typeface="Times New Roman"/>
                <a:cs typeface="Times New Roman"/>
              </a:rPr>
              <a:t>ee </a:t>
            </a:r>
            <a:r>
              <a:rPr sz="2800" spc="-15" dirty="0">
                <a:latin typeface="Times New Roman"/>
                <a:cs typeface="Times New Roman"/>
              </a:rPr>
              <a:t>to</a:t>
            </a:r>
            <a:r>
              <a:rPr sz="2800" spc="-10" dirty="0">
                <a:latin typeface="Times New Roman"/>
                <a:cs typeface="Times New Roman"/>
              </a:rPr>
              <a:t> </a:t>
            </a:r>
            <a:r>
              <a:rPr sz="2800" spc="-15" dirty="0">
                <a:latin typeface="Times New Roman"/>
                <a:cs typeface="Times New Roman"/>
              </a:rPr>
              <a:t>o</a:t>
            </a:r>
            <a:r>
              <a:rPr sz="2800" spc="-10" dirty="0">
                <a:latin typeface="Times New Roman"/>
                <a:cs typeface="Times New Roman"/>
              </a:rPr>
              <a:t>p</a:t>
            </a:r>
            <a:r>
              <a:rPr sz="2800" spc="-15" dirty="0">
                <a:latin typeface="Times New Roman"/>
                <a:cs typeface="Times New Roman"/>
              </a:rPr>
              <a:t>erate</a:t>
            </a:r>
            <a:r>
              <a:rPr sz="2800" spc="-10" dirty="0">
                <a:latin typeface="Times New Roman"/>
                <a:cs typeface="Times New Roman"/>
              </a:rPr>
              <a:t> </a:t>
            </a:r>
            <a:r>
              <a:rPr sz="2800" spc="-25" dirty="0">
                <a:latin typeface="Times New Roman"/>
                <a:cs typeface="Times New Roman"/>
              </a:rPr>
              <a:t>a</a:t>
            </a:r>
            <a:r>
              <a:rPr sz="2800" spc="-15" dirty="0">
                <a:latin typeface="Times New Roman"/>
                <a:cs typeface="Times New Roman"/>
              </a:rPr>
              <a:t>s</a:t>
            </a:r>
            <a:r>
              <a:rPr sz="2800" spc="-5" dirty="0">
                <a:latin typeface="Times New Roman"/>
                <a:cs typeface="Times New Roman"/>
              </a:rPr>
              <a:t> </a:t>
            </a:r>
            <a:r>
              <a:rPr sz="2800" spc="-15" dirty="0">
                <a:latin typeface="Times New Roman"/>
                <a:cs typeface="Times New Roman"/>
              </a:rPr>
              <a:t>per</a:t>
            </a:r>
            <a:r>
              <a:rPr sz="2800" spc="10" dirty="0">
                <a:latin typeface="Times New Roman"/>
                <a:cs typeface="Times New Roman"/>
              </a:rPr>
              <a:t> </a:t>
            </a:r>
            <a:r>
              <a:rPr sz="2800" spc="-40" dirty="0">
                <a:latin typeface="Times New Roman"/>
                <a:cs typeface="Times New Roman"/>
              </a:rPr>
              <a:t>m</a:t>
            </a:r>
            <a:r>
              <a:rPr sz="2800" spc="-15" dirty="0">
                <a:latin typeface="Times New Roman"/>
                <a:cs typeface="Times New Roman"/>
              </a:rPr>
              <a:t>arket</a:t>
            </a:r>
            <a:r>
              <a:rPr sz="2800" spc="5" dirty="0">
                <a:latin typeface="Times New Roman"/>
                <a:cs typeface="Times New Roman"/>
              </a:rPr>
              <a:t> </a:t>
            </a:r>
            <a:r>
              <a:rPr sz="2800" spc="-10" dirty="0">
                <a:latin typeface="Times New Roman"/>
                <a:cs typeface="Times New Roman"/>
              </a:rPr>
              <a:t>fo</a:t>
            </a:r>
            <a:r>
              <a:rPr sz="2800" spc="-15" dirty="0">
                <a:latin typeface="Times New Roman"/>
                <a:cs typeface="Times New Roman"/>
              </a:rPr>
              <a:t>rces</a:t>
            </a:r>
            <a:r>
              <a:rPr sz="2800" spc="-5" dirty="0">
                <a:latin typeface="Times New Roman"/>
                <a:cs typeface="Times New Roman"/>
              </a:rPr>
              <a:t> </a:t>
            </a:r>
            <a:r>
              <a:rPr sz="2800" spc="-10" dirty="0">
                <a:latin typeface="Times New Roman"/>
                <a:cs typeface="Times New Roman"/>
              </a:rPr>
              <a:t>.</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688340" y="1524000"/>
            <a:ext cx="8197215" cy="861774"/>
          </a:xfrm>
          <a:prstGeom prst="rect">
            <a:avLst/>
          </a:prstGeom>
        </p:spPr>
        <p:txBody>
          <a:bodyPr vert="horz" wrap="square" lIns="0" tIns="0" rIns="0" bIns="0" rtlCol="0">
            <a:spAutoFit/>
          </a:bodyPr>
          <a:lstStyle/>
          <a:p>
            <a:pPr marL="556260" indent="-457200">
              <a:lnSpc>
                <a:spcPct val="100000"/>
              </a:lnSpc>
              <a:buFont typeface="Arial" pitchFamily="34" charset="0"/>
              <a:buChar char="•"/>
            </a:pPr>
            <a:r>
              <a:rPr sz="2800" spc="-15" dirty="0">
                <a:latin typeface="Times New Roman"/>
                <a:cs typeface="Times New Roman"/>
              </a:rPr>
              <a:t>Fi</a:t>
            </a:r>
            <a:r>
              <a:rPr sz="2800" spc="-5" dirty="0">
                <a:latin typeface="Times New Roman"/>
                <a:cs typeface="Times New Roman"/>
              </a:rPr>
              <a:t>n</a:t>
            </a:r>
            <a:r>
              <a:rPr sz="2800" spc="-15" dirty="0">
                <a:latin typeface="Times New Roman"/>
                <a:cs typeface="Times New Roman"/>
              </a:rPr>
              <a:t>ancial</a:t>
            </a:r>
            <a:r>
              <a:rPr sz="2800" spc="-25" dirty="0">
                <a:latin typeface="Times New Roman"/>
                <a:cs typeface="Times New Roman"/>
              </a:rPr>
              <a:t> </a:t>
            </a:r>
            <a:r>
              <a:rPr sz="2800" spc="-10" dirty="0">
                <a:latin typeface="Times New Roman"/>
                <a:cs typeface="Times New Roman"/>
              </a:rPr>
              <a:t>inst</a:t>
            </a:r>
            <a:r>
              <a:rPr sz="2800" spc="-5" dirty="0">
                <a:latin typeface="Times New Roman"/>
                <a:cs typeface="Times New Roman"/>
              </a:rPr>
              <a:t>i</a:t>
            </a:r>
            <a:r>
              <a:rPr sz="2800" spc="-10" dirty="0">
                <a:latin typeface="Times New Roman"/>
                <a:cs typeface="Times New Roman"/>
              </a:rPr>
              <a:t>tutio</a:t>
            </a:r>
            <a:r>
              <a:rPr sz="2800" spc="-15" dirty="0">
                <a:latin typeface="Times New Roman"/>
                <a:cs typeface="Times New Roman"/>
              </a:rPr>
              <a:t>n</a:t>
            </a:r>
            <a:r>
              <a:rPr sz="2800" spc="-50" dirty="0">
                <a:latin typeface="Times New Roman"/>
                <a:cs typeface="Times New Roman"/>
              </a:rPr>
              <a:t> </a:t>
            </a:r>
            <a:r>
              <a:rPr sz="2800" spc="-10" dirty="0">
                <a:latin typeface="Times New Roman"/>
                <a:cs typeface="Times New Roman"/>
              </a:rPr>
              <a:t>th</a:t>
            </a:r>
            <a:r>
              <a:rPr sz="2800" spc="-15" dirty="0">
                <a:latin typeface="Times New Roman"/>
                <a:cs typeface="Times New Roman"/>
              </a:rPr>
              <a:t>at</a:t>
            </a:r>
            <a:r>
              <a:rPr sz="2800" spc="-5" dirty="0">
                <a:latin typeface="Times New Roman"/>
                <a:cs typeface="Times New Roman"/>
              </a:rPr>
              <a:t> </a:t>
            </a:r>
            <a:r>
              <a:rPr sz="2800" spc="-30" dirty="0">
                <a:latin typeface="Times New Roman"/>
                <a:cs typeface="Times New Roman"/>
              </a:rPr>
              <a:t>a</a:t>
            </a:r>
            <a:r>
              <a:rPr sz="2800" spc="-15" dirty="0">
                <a:latin typeface="Times New Roman"/>
                <a:cs typeface="Times New Roman"/>
              </a:rPr>
              <a:t>s</a:t>
            </a:r>
            <a:r>
              <a:rPr sz="2800" spc="-10" dirty="0">
                <a:latin typeface="Times New Roman"/>
                <a:cs typeface="Times New Roman"/>
              </a:rPr>
              <a:t>sis</a:t>
            </a:r>
            <a:r>
              <a:rPr sz="2800" spc="-5" dirty="0">
                <a:latin typeface="Times New Roman"/>
                <a:cs typeface="Times New Roman"/>
              </a:rPr>
              <a:t>t</a:t>
            </a:r>
            <a:r>
              <a:rPr sz="2800" spc="-15" dirty="0">
                <a:latin typeface="Times New Roman"/>
                <a:cs typeface="Times New Roman"/>
              </a:rPr>
              <a:t>s</a:t>
            </a:r>
            <a:r>
              <a:rPr sz="2800" spc="-25" dirty="0">
                <a:latin typeface="Times New Roman"/>
                <a:cs typeface="Times New Roman"/>
              </a:rPr>
              <a:t> </a:t>
            </a:r>
            <a:r>
              <a:rPr sz="2800" spc="-10" dirty="0">
                <a:latin typeface="Times New Roman"/>
                <a:cs typeface="Times New Roman"/>
              </a:rPr>
              <a:t>in</a:t>
            </a:r>
            <a:r>
              <a:rPr sz="2800" spc="-15" dirty="0">
                <a:latin typeface="Times New Roman"/>
                <a:cs typeface="Times New Roman"/>
              </a:rPr>
              <a:t>d</a:t>
            </a:r>
            <a:r>
              <a:rPr sz="2800" spc="-5" dirty="0">
                <a:latin typeface="Times New Roman"/>
                <a:cs typeface="Times New Roman"/>
              </a:rPr>
              <a:t>i</a:t>
            </a:r>
            <a:r>
              <a:rPr sz="2800" spc="-15" dirty="0">
                <a:latin typeface="Times New Roman"/>
                <a:cs typeface="Times New Roman"/>
              </a:rPr>
              <a:t>v</a:t>
            </a:r>
            <a:r>
              <a:rPr sz="2800" spc="-5" dirty="0">
                <a:latin typeface="Times New Roman"/>
                <a:cs typeface="Times New Roman"/>
              </a:rPr>
              <a:t>i</a:t>
            </a:r>
            <a:r>
              <a:rPr sz="2800" spc="-15" dirty="0">
                <a:latin typeface="Times New Roman"/>
                <a:cs typeface="Times New Roman"/>
              </a:rPr>
              <a:t>d</a:t>
            </a:r>
            <a:r>
              <a:rPr sz="2800" spc="-10" dirty="0">
                <a:latin typeface="Times New Roman"/>
                <a:cs typeface="Times New Roman"/>
              </a:rPr>
              <a:t>uals,</a:t>
            </a:r>
            <a:r>
              <a:rPr sz="2800" spc="-45" dirty="0">
                <a:latin typeface="Times New Roman"/>
                <a:cs typeface="Times New Roman"/>
              </a:rPr>
              <a:t> </a:t>
            </a:r>
            <a:r>
              <a:rPr sz="2800" spc="-15" dirty="0" smtClean="0">
                <a:latin typeface="Times New Roman"/>
                <a:cs typeface="Times New Roman"/>
              </a:rPr>
              <a:t>cor</a:t>
            </a:r>
            <a:r>
              <a:rPr sz="2800" spc="-10" dirty="0" smtClean="0">
                <a:latin typeface="Times New Roman"/>
                <a:cs typeface="Times New Roman"/>
              </a:rPr>
              <a:t>p</a:t>
            </a:r>
            <a:r>
              <a:rPr sz="2800" spc="-15" dirty="0" smtClean="0">
                <a:latin typeface="Times New Roman"/>
                <a:cs typeface="Times New Roman"/>
              </a:rPr>
              <a:t>o</a:t>
            </a:r>
            <a:r>
              <a:rPr sz="2800" spc="-5" dirty="0" smtClean="0">
                <a:latin typeface="Times New Roman"/>
                <a:cs typeface="Times New Roman"/>
              </a:rPr>
              <a:t>r</a:t>
            </a:r>
            <a:r>
              <a:rPr sz="2800" spc="-15" dirty="0" smtClean="0">
                <a:latin typeface="Times New Roman"/>
                <a:cs typeface="Times New Roman"/>
              </a:rPr>
              <a:t>atio</a:t>
            </a:r>
            <a:r>
              <a:rPr sz="2800" spc="-10" dirty="0" smtClean="0">
                <a:latin typeface="Times New Roman"/>
                <a:cs typeface="Times New Roman"/>
              </a:rPr>
              <a:t>n</a:t>
            </a:r>
            <a:r>
              <a:rPr sz="2800" spc="-15" dirty="0" smtClean="0">
                <a:latin typeface="Times New Roman"/>
                <a:cs typeface="Times New Roman"/>
              </a:rPr>
              <a:t>s</a:t>
            </a:r>
            <a:r>
              <a:rPr lang="en-US" sz="2800" dirty="0">
                <a:latin typeface="Times New Roman"/>
                <a:cs typeface="Times New Roman"/>
              </a:rPr>
              <a:t> </a:t>
            </a:r>
            <a:r>
              <a:rPr sz="2800" spc="-15" dirty="0" smtClean="0">
                <a:latin typeface="Times New Roman"/>
                <a:cs typeface="Times New Roman"/>
              </a:rPr>
              <a:t>and g</a:t>
            </a:r>
            <a:r>
              <a:rPr sz="2800" spc="-10" dirty="0" smtClean="0">
                <a:latin typeface="Times New Roman"/>
                <a:cs typeface="Times New Roman"/>
              </a:rPr>
              <a:t>o</a:t>
            </a:r>
            <a:r>
              <a:rPr sz="2800" spc="-15" dirty="0" smtClean="0">
                <a:latin typeface="Times New Roman"/>
                <a:cs typeface="Times New Roman"/>
              </a:rPr>
              <a:t>vern</a:t>
            </a:r>
            <a:r>
              <a:rPr sz="2800" spc="-40" dirty="0" smtClean="0">
                <a:latin typeface="Times New Roman"/>
                <a:cs typeface="Times New Roman"/>
              </a:rPr>
              <a:t>m</a:t>
            </a:r>
            <a:r>
              <a:rPr sz="2800" spc="-15" dirty="0" smtClean="0">
                <a:latin typeface="Times New Roman"/>
                <a:cs typeface="Times New Roman"/>
              </a:rPr>
              <a:t>ents</a:t>
            </a:r>
            <a:r>
              <a:rPr lang="en-US" sz="2800" dirty="0">
                <a:latin typeface="Times New Roman"/>
                <a:cs typeface="Times New Roman"/>
              </a:rPr>
              <a:t> </a:t>
            </a:r>
            <a:r>
              <a:rPr sz="2800" spc="-15" dirty="0" smtClean="0">
                <a:latin typeface="Times New Roman"/>
                <a:cs typeface="Times New Roman"/>
              </a:rPr>
              <a:t>exa</a:t>
            </a:r>
            <a:r>
              <a:rPr sz="2800" spc="-45" dirty="0" smtClean="0">
                <a:latin typeface="Times New Roman"/>
                <a:cs typeface="Times New Roman"/>
              </a:rPr>
              <a:t>m</a:t>
            </a:r>
            <a:r>
              <a:rPr sz="2800" spc="-15" dirty="0" smtClean="0">
                <a:latin typeface="Times New Roman"/>
                <a:cs typeface="Times New Roman"/>
              </a:rPr>
              <a:t>p</a:t>
            </a:r>
            <a:r>
              <a:rPr sz="2800" spc="-5" dirty="0" smtClean="0">
                <a:latin typeface="Times New Roman"/>
                <a:cs typeface="Times New Roman"/>
              </a:rPr>
              <a:t>l</a:t>
            </a:r>
            <a:r>
              <a:rPr sz="2800" spc="-15" dirty="0" smtClean="0">
                <a:latin typeface="Times New Roman"/>
                <a:cs typeface="Times New Roman"/>
              </a:rPr>
              <a:t>e</a:t>
            </a:r>
            <a:r>
              <a:rPr sz="2800" spc="5" dirty="0" smtClean="0">
                <a:latin typeface="Times New Roman"/>
                <a:cs typeface="Times New Roman"/>
              </a:rPr>
              <a:t> </a:t>
            </a:r>
            <a:r>
              <a:rPr sz="2800" spc="-10" dirty="0">
                <a:latin typeface="Times New Roman"/>
                <a:cs typeface="Times New Roman"/>
              </a:rPr>
              <a:t>-</a:t>
            </a:r>
            <a:r>
              <a:rPr sz="2800" dirty="0">
                <a:latin typeface="Times New Roman"/>
                <a:cs typeface="Times New Roman"/>
              </a:rPr>
              <a:t>	</a:t>
            </a:r>
            <a:r>
              <a:rPr sz="2800" spc="-25" dirty="0">
                <a:latin typeface="Times New Roman"/>
                <a:cs typeface="Times New Roman"/>
              </a:rPr>
              <a:t>M&amp;T</a:t>
            </a:r>
            <a:r>
              <a:rPr sz="2800" spc="-55" dirty="0">
                <a:latin typeface="Times New Roman"/>
                <a:cs typeface="Times New Roman"/>
              </a:rPr>
              <a:t> </a:t>
            </a:r>
            <a:r>
              <a:rPr sz="2800" spc="-15" dirty="0" smtClean="0">
                <a:latin typeface="Times New Roman"/>
                <a:cs typeface="Times New Roman"/>
              </a:rPr>
              <a:t>bank</a:t>
            </a:r>
          </a:p>
        </p:txBody>
      </p:sp>
      <p:sp>
        <p:nvSpPr>
          <p:cNvPr id="5" name="object 5"/>
          <p:cNvSpPr txBox="1"/>
          <p:nvPr/>
        </p:nvSpPr>
        <p:spPr>
          <a:xfrm>
            <a:off x="2453005" y="722262"/>
            <a:ext cx="4252595" cy="553998"/>
          </a:xfrm>
          <a:prstGeom prst="rect">
            <a:avLst/>
          </a:prstGeom>
        </p:spPr>
        <p:txBody>
          <a:bodyPr vert="horz" wrap="square" lIns="0" tIns="0" rIns="0" bIns="0" rtlCol="0">
            <a:spAutoFit/>
          </a:bodyPr>
          <a:lstStyle/>
          <a:p>
            <a:pPr marL="12700">
              <a:lnSpc>
                <a:spcPct val="100000"/>
              </a:lnSpc>
            </a:pPr>
            <a:r>
              <a:rPr sz="3600" b="1" dirty="0">
                <a:latin typeface="Times New Roman"/>
                <a:cs typeface="Times New Roman"/>
              </a:rPr>
              <a:t>Investment</a:t>
            </a:r>
            <a:r>
              <a:rPr sz="3600" b="1" spc="-40" dirty="0">
                <a:latin typeface="Times New Roman"/>
                <a:cs typeface="Times New Roman"/>
              </a:rPr>
              <a:t> </a:t>
            </a:r>
            <a:r>
              <a:rPr sz="3600" b="1" dirty="0">
                <a:latin typeface="Times New Roman"/>
                <a:cs typeface="Times New Roman"/>
              </a:rPr>
              <a:t>ban</a:t>
            </a:r>
            <a:r>
              <a:rPr sz="3600" b="1" spc="-20" dirty="0">
                <a:latin typeface="Times New Roman"/>
                <a:cs typeface="Times New Roman"/>
              </a:rPr>
              <a:t>k</a:t>
            </a:r>
            <a:r>
              <a:rPr sz="3600" b="1" dirty="0">
                <a:latin typeface="Times New Roman"/>
                <a:cs typeface="Times New Roman"/>
              </a:rPr>
              <a:t>i</a:t>
            </a:r>
            <a:r>
              <a:rPr sz="3600" b="1" spc="-10" dirty="0">
                <a:latin typeface="Times New Roman"/>
                <a:cs typeface="Times New Roman"/>
              </a:rPr>
              <a:t>n</a:t>
            </a:r>
            <a:r>
              <a:rPr sz="3600" b="1" dirty="0">
                <a:latin typeface="Times New Roman"/>
                <a:cs typeface="Times New Roman"/>
              </a:rPr>
              <a:t>g</a:t>
            </a:r>
            <a:endParaRPr sz="3600" dirty="0">
              <a:latin typeface="Times New Roman"/>
              <a:cs typeface="Times New Roman"/>
            </a:endParaRPr>
          </a:p>
        </p:txBody>
      </p:sp>
      <p:sp>
        <p:nvSpPr>
          <p:cNvPr id="6" name="object 6"/>
          <p:cNvSpPr txBox="1"/>
          <p:nvPr/>
        </p:nvSpPr>
        <p:spPr>
          <a:xfrm>
            <a:off x="713741" y="3276600"/>
            <a:ext cx="7668259" cy="2277547"/>
          </a:xfrm>
          <a:prstGeom prst="rect">
            <a:avLst/>
          </a:prstGeom>
        </p:spPr>
        <p:txBody>
          <a:bodyPr vert="horz" wrap="square" lIns="0" tIns="0" rIns="0" bIns="0" rtlCol="0">
            <a:spAutoFit/>
          </a:bodyPr>
          <a:lstStyle/>
          <a:p>
            <a:pPr marL="12700" marR="5080" indent="86360"/>
            <a:r>
              <a:rPr lang="en-US" sz="2800" b="1" dirty="0" smtClean="0">
                <a:latin typeface="Times New Roman"/>
                <a:cs typeface="Times New Roman"/>
              </a:rPr>
              <a:t>                      </a:t>
            </a:r>
            <a:r>
              <a:rPr lang="en-US" sz="3600" b="1" dirty="0" smtClean="0">
                <a:latin typeface="Times New Roman"/>
                <a:cs typeface="Times New Roman"/>
              </a:rPr>
              <a:t>Co</a:t>
            </a:r>
            <a:r>
              <a:rPr lang="en-US" sz="3600" b="1" spc="10" dirty="0" smtClean="0">
                <a:latin typeface="Times New Roman"/>
                <a:cs typeface="Times New Roman"/>
              </a:rPr>
              <a:t>o</a:t>
            </a:r>
            <a:r>
              <a:rPr lang="en-US" sz="3600" b="1" dirty="0" smtClean="0">
                <a:latin typeface="Times New Roman"/>
                <a:cs typeface="Times New Roman"/>
              </a:rPr>
              <a:t>per</a:t>
            </a:r>
            <a:r>
              <a:rPr lang="en-US" sz="3600" b="1" spc="5" dirty="0" smtClean="0">
                <a:latin typeface="Times New Roman"/>
                <a:cs typeface="Times New Roman"/>
              </a:rPr>
              <a:t>a</a:t>
            </a:r>
            <a:r>
              <a:rPr lang="en-US" sz="3600" b="1" dirty="0" smtClean="0">
                <a:latin typeface="Times New Roman"/>
                <a:cs typeface="Times New Roman"/>
              </a:rPr>
              <a:t>tive</a:t>
            </a:r>
            <a:r>
              <a:rPr lang="en-US" sz="3600" b="1" spc="-60" dirty="0" smtClean="0">
                <a:latin typeface="Times New Roman"/>
                <a:cs typeface="Times New Roman"/>
              </a:rPr>
              <a:t> </a:t>
            </a:r>
            <a:r>
              <a:rPr lang="en-US" sz="3600" b="1" dirty="0" smtClean="0">
                <a:latin typeface="Times New Roman"/>
                <a:cs typeface="Times New Roman"/>
              </a:rPr>
              <a:t>bank</a:t>
            </a:r>
          </a:p>
          <a:p>
            <a:pPr marL="12700" marR="5080" indent="86360"/>
            <a:endParaRPr lang="en-US" sz="2800" dirty="0">
              <a:latin typeface="Times New Roman"/>
              <a:cs typeface="Times New Roman"/>
            </a:endParaRPr>
          </a:p>
          <a:p>
            <a:pPr marL="469900" marR="5080" indent="-457200">
              <a:lnSpc>
                <a:spcPct val="100000"/>
              </a:lnSpc>
              <a:buFont typeface="Arial" pitchFamily="34" charset="0"/>
              <a:buChar char="•"/>
            </a:pPr>
            <a:r>
              <a:rPr sz="2800" spc="-20" dirty="0" smtClean="0">
                <a:latin typeface="Times New Roman"/>
                <a:cs typeface="Times New Roman"/>
              </a:rPr>
              <a:t>Go</a:t>
            </a:r>
            <a:r>
              <a:rPr sz="2800" spc="-10" dirty="0" smtClean="0">
                <a:latin typeface="Times New Roman"/>
                <a:cs typeface="Times New Roman"/>
              </a:rPr>
              <a:t>v</a:t>
            </a:r>
            <a:r>
              <a:rPr sz="2800" spc="-15" dirty="0" smtClean="0">
                <a:latin typeface="Times New Roman"/>
                <a:cs typeface="Times New Roman"/>
              </a:rPr>
              <a:t>erned</a:t>
            </a:r>
            <a:r>
              <a:rPr sz="2800" spc="-5" dirty="0" smtClean="0">
                <a:latin typeface="Times New Roman"/>
                <a:cs typeface="Times New Roman"/>
              </a:rPr>
              <a:t> </a:t>
            </a:r>
            <a:r>
              <a:rPr sz="2800" spc="-10" dirty="0">
                <a:latin typeface="Times New Roman"/>
                <a:cs typeface="Times New Roman"/>
              </a:rPr>
              <a:t>b</a:t>
            </a:r>
            <a:r>
              <a:rPr sz="2800" spc="-15" dirty="0">
                <a:latin typeface="Times New Roman"/>
                <a:cs typeface="Times New Roman"/>
              </a:rPr>
              <a:t>y</a:t>
            </a:r>
            <a:r>
              <a:rPr sz="2800" spc="-5" dirty="0">
                <a:latin typeface="Times New Roman"/>
                <a:cs typeface="Times New Roman"/>
              </a:rPr>
              <a:t> </a:t>
            </a:r>
            <a:r>
              <a:rPr sz="2800" spc="-10" dirty="0">
                <a:latin typeface="Times New Roman"/>
                <a:cs typeface="Times New Roman"/>
              </a:rPr>
              <a:t>th</a:t>
            </a:r>
            <a:r>
              <a:rPr sz="2800" spc="-15" dirty="0">
                <a:latin typeface="Times New Roman"/>
                <a:cs typeface="Times New Roman"/>
              </a:rPr>
              <a:t>e</a:t>
            </a:r>
            <a:r>
              <a:rPr sz="2800" spc="-10" dirty="0">
                <a:latin typeface="Times New Roman"/>
                <a:cs typeface="Times New Roman"/>
              </a:rPr>
              <a:t> </a:t>
            </a:r>
            <a:r>
              <a:rPr sz="2800" spc="-15" dirty="0">
                <a:latin typeface="Times New Roman"/>
                <a:cs typeface="Times New Roman"/>
              </a:rPr>
              <a:t>p</a:t>
            </a:r>
            <a:r>
              <a:rPr sz="2800" spc="-5" dirty="0">
                <a:latin typeface="Times New Roman"/>
                <a:cs typeface="Times New Roman"/>
              </a:rPr>
              <a:t>r</a:t>
            </a:r>
            <a:r>
              <a:rPr sz="2800" spc="-15" dirty="0">
                <a:latin typeface="Times New Roman"/>
                <a:cs typeface="Times New Roman"/>
              </a:rPr>
              <a:t>o</a:t>
            </a:r>
            <a:r>
              <a:rPr sz="2800" spc="-10" dirty="0">
                <a:latin typeface="Times New Roman"/>
                <a:cs typeface="Times New Roman"/>
              </a:rPr>
              <a:t>vis</a:t>
            </a:r>
            <a:r>
              <a:rPr sz="2800" spc="-5" dirty="0">
                <a:latin typeface="Times New Roman"/>
                <a:cs typeface="Times New Roman"/>
              </a:rPr>
              <a:t>i</a:t>
            </a:r>
            <a:r>
              <a:rPr sz="2800" spc="-15" dirty="0">
                <a:latin typeface="Times New Roman"/>
                <a:cs typeface="Times New Roman"/>
              </a:rPr>
              <a:t>o</a:t>
            </a:r>
            <a:r>
              <a:rPr sz="2800" spc="-10" dirty="0">
                <a:latin typeface="Times New Roman"/>
                <a:cs typeface="Times New Roman"/>
              </a:rPr>
              <a:t>n</a:t>
            </a:r>
            <a:r>
              <a:rPr sz="2800" spc="-15" dirty="0">
                <a:latin typeface="Times New Roman"/>
                <a:cs typeface="Times New Roman"/>
              </a:rPr>
              <a:t>s</a:t>
            </a:r>
            <a:r>
              <a:rPr sz="2800" spc="-35" dirty="0">
                <a:latin typeface="Times New Roman"/>
                <a:cs typeface="Times New Roman"/>
              </a:rPr>
              <a:t> </a:t>
            </a:r>
            <a:r>
              <a:rPr sz="2800" spc="-15" dirty="0">
                <a:latin typeface="Times New Roman"/>
                <a:cs typeface="Times New Roman"/>
              </a:rPr>
              <a:t>of</a:t>
            </a:r>
            <a:r>
              <a:rPr sz="2800" spc="5" dirty="0">
                <a:latin typeface="Times New Roman"/>
                <a:cs typeface="Times New Roman"/>
              </a:rPr>
              <a:t> </a:t>
            </a:r>
            <a:r>
              <a:rPr sz="2800" spc="-15" dirty="0">
                <a:latin typeface="Times New Roman"/>
                <a:cs typeface="Times New Roman"/>
              </a:rPr>
              <a:t>State</a:t>
            </a:r>
            <a:r>
              <a:rPr sz="2800" spc="-5" dirty="0">
                <a:latin typeface="Times New Roman"/>
                <a:cs typeface="Times New Roman"/>
              </a:rPr>
              <a:t> </a:t>
            </a:r>
            <a:r>
              <a:rPr sz="2800" spc="-35" dirty="0">
                <a:latin typeface="Times New Roman"/>
                <a:cs typeface="Times New Roman"/>
              </a:rPr>
              <a:t>C</a:t>
            </a:r>
            <a:r>
              <a:rPr sz="2800" spc="-15" dirty="0">
                <a:latin typeface="Times New Roman"/>
                <a:cs typeface="Times New Roman"/>
              </a:rPr>
              <a:t>o</a:t>
            </a:r>
            <a:r>
              <a:rPr sz="2800" spc="-10" dirty="0">
                <a:latin typeface="Times New Roman"/>
                <a:cs typeface="Times New Roman"/>
              </a:rPr>
              <a:t>o</a:t>
            </a:r>
            <a:r>
              <a:rPr sz="2800" spc="-15" dirty="0">
                <a:latin typeface="Times New Roman"/>
                <a:cs typeface="Times New Roman"/>
              </a:rPr>
              <a:t>perati</a:t>
            </a:r>
            <a:r>
              <a:rPr sz="2800" spc="-10" dirty="0">
                <a:latin typeface="Times New Roman"/>
                <a:cs typeface="Times New Roman"/>
              </a:rPr>
              <a:t>v</a:t>
            </a:r>
            <a:r>
              <a:rPr sz="2800" spc="-15" dirty="0">
                <a:latin typeface="Times New Roman"/>
                <a:cs typeface="Times New Roman"/>
              </a:rPr>
              <a:t>e S</a:t>
            </a:r>
            <a:r>
              <a:rPr sz="2800" spc="-10" dirty="0">
                <a:latin typeface="Times New Roman"/>
                <a:cs typeface="Times New Roman"/>
              </a:rPr>
              <a:t>o</a:t>
            </a:r>
            <a:r>
              <a:rPr sz="2800" spc="-15" dirty="0">
                <a:latin typeface="Times New Roman"/>
                <a:cs typeface="Times New Roman"/>
              </a:rPr>
              <a:t>cieties</a:t>
            </a:r>
            <a:r>
              <a:rPr sz="2800" spc="-190" dirty="0">
                <a:latin typeface="Times New Roman"/>
                <a:cs typeface="Times New Roman"/>
              </a:rPr>
              <a:t> </a:t>
            </a:r>
            <a:r>
              <a:rPr sz="2800" spc="-15" dirty="0">
                <a:latin typeface="Times New Roman"/>
                <a:cs typeface="Times New Roman"/>
              </a:rPr>
              <a:t>Act</a:t>
            </a:r>
            <a:endParaRPr sz="2800" dirty="0">
              <a:latin typeface="Times New Roman"/>
              <a:cs typeface="Times New Roman"/>
            </a:endParaRPr>
          </a:p>
          <a:p>
            <a:pPr marL="12700">
              <a:lnSpc>
                <a:spcPct val="100000"/>
              </a:lnSpc>
              <a:tabLst>
                <a:tab pos="3865245" algn="l"/>
              </a:tabLst>
            </a:pPr>
            <a:r>
              <a:rPr sz="2800" spc="-10" dirty="0">
                <a:latin typeface="Times New Roman"/>
                <a:cs typeface="Times New Roman"/>
              </a:rPr>
              <a:t>i.e</a:t>
            </a:r>
            <a:r>
              <a:rPr sz="2800" spc="-20" dirty="0">
                <a:latin typeface="Times New Roman"/>
                <a:cs typeface="Times New Roman"/>
              </a:rPr>
              <a:t>.</a:t>
            </a:r>
            <a:r>
              <a:rPr sz="2800" spc="-10" dirty="0">
                <a:latin typeface="Times New Roman"/>
                <a:cs typeface="Times New Roman"/>
              </a:rPr>
              <a:t>,</a:t>
            </a:r>
            <a:r>
              <a:rPr sz="2800" spc="-5" dirty="0">
                <a:latin typeface="Times New Roman"/>
                <a:cs typeface="Times New Roman"/>
              </a:rPr>
              <a:t> </a:t>
            </a:r>
            <a:r>
              <a:rPr sz="2800" spc="-30" dirty="0">
                <a:latin typeface="Times New Roman"/>
                <a:cs typeface="Times New Roman"/>
              </a:rPr>
              <a:t>a</a:t>
            </a:r>
            <a:r>
              <a:rPr sz="2800" spc="-15" dirty="0">
                <a:latin typeface="Times New Roman"/>
                <a:cs typeface="Times New Roman"/>
              </a:rPr>
              <a:t>g</a:t>
            </a:r>
            <a:r>
              <a:rPr sz="2800" spc="-5" dirty="0">
                <a:latin typeface="Times New Roman"/>
                <a:cs typeface="Times New Roman"/>
              </a:rPr>
              <a:t>r</a:t>
            </a:r>
            <a:r>
              <a:rPr sz="2800" spc="-15" dirty="0">
                <a:latin typeface="Times New Roman"/>
                <a:cs typeface="Times New Roman"/>
              </a:rPr>
              <a:t>icul</a:t>
            </a:r>
            <a:r>
              <a:rPr sz="2800" spc="-5" dirty="0">
                <a:latin typeface="Times New Roman"/>
                <a:cs typeface="Times New Roman"/>
              </a:rPr>
              <a:t>t</a:t>
            </a:r>
            <a:r>
              <a:rPr sz="2800" spc="-15" dirty="0">
                <a:latin typeface="Times New Roman"/>
                <a:cs typeface="Times New Roman"/>
              </a:rPr>
              <a:t>u</a:t>
            </a:r>
            <a:r>
              <a:rPr sz="2800" spc="-5" dirty="0">
                <a:latin typeface="Times New Roman"/>
                <a:cs typeface="Times New Roman"/>
              </a:rPr>
              <a:t>r</a:t>
            </a:r>
            <a:r>
              <a:rPr sz="2800" spc="-15" dirty="0">
                <a:latin typeface="Times New Roman"/>
                <a:cs typeface="Times New Roman"/>
              </a:rPr>
              <a:t>al</a:t>
            </a:r>
            <a:r>
              <a:rPr sz="2800" spc="-35" dirty="0">
                <a:latin typeface="Times New Roman"/>
                <a:cs typeface="Times New Roman"/>
              </a:rPr>
              <a:t> </a:t>
            </a:r>
            <a:r>
              <a:rPr sz="2800" spc="-10" dirty="0">
                <a:latin typeface="Times New Roman"/>
                <a:cs typeface="Times New Roman"/>
              </a:rPr>
              <a:t>fi</a:t>
            </a:r>
            <a:r>
              <a:rPr sz="2800" spc="-5" dirty="0">
                <a:latin typeface="Times New Roman"/>
                <a:cs typeface="Times New Roman"/>
              </a:rPr>
              <a:t>n</a:t>
            </a:r>
            <a:r>
              <a:rPr sz="2800" spc="-15" dirty="0">
                <a:latin typeface="Times New Roman"/>
                <a:cs typeface="Times New Roman"/>
              </a:rPr>
              <a:t>ancing</a:t>
            </a:r>
            <a:r>
              <a:rPr sz="2800" dirty="0">
                <a:latin typeface="Times New Roman"/>
                <a:cs typeface="Times New Roman"/>
              </a:rPr>
              <a:t>	</a:t>
            </a:r>
            <a:r>
              <a:rPr sz="2800" spc="-15" dirty="0">
                <a:latin typeface="Times New Roman"/>
                <a:cs typeface="Times New Roman"/>
              </a:rPr>
              <a:t>bank</a:t>
            </a:r>
            <a:r>
              <a:rPr sz="2800" dirty="0">
                <a:latin typeface="Times New Roman"/>
                <a:cs typeface="Times New Roman"/>
              </a:rPr>
              <a:t> </a:t>
            </a:r>
            <a:r>
              <a:rPr sz="2800" spc="-15" dirty="0">
                <a:latin typeface="Times New Roman"/>
                <a:cs typeface="Times New Roman"/>
              </a:rPr>
              <a:t>in</a:t>
            </a:r>
            <a:r>
              <a:rPr sz="2800" spc="-10" dirty="0">
                <a:latin typeface="Times New Roman"/>
                <a:cs typeface="Times New Roman"/>
              </a:rPr>
              <a:t> In</a:t>
            </a:r>
            <a:r>
              <a:rPr sz="2800" spc="-15" dirty="0">
                <a:latin typeface="Times New Roman"/>
                <a:cs typeface="Times New Roman"/>
              </a:rPr>
              <a:t>d</a:t>
            </a:r>
            <a:r>
              <a:rPr sz="2800" spc="-5" dirty="0">
                <a:latin typeface="Times New Roman"/>
                <a:cs typeface="Times New Roman"/>
              </a:rPr>
              <a:t>i</a:t>
            </a:r>
            <a:r>
              <a:rPr sz="2800" spc="-10" dirty="0">
                <a:latin typeface="Times New Roman"/>
                <a:cs typeface="Times New Roman"/>
              </a:rPr>
              <a:t>a.</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2745996" y="914400"/>
            <a:ext cx="3651250" cy="635635"/>
          </a:xfrm>
          <a:prstGeom prst="rect">
            <a:avLst/>
          </a:prstGeom>
        </p:spPr>
        <p:txBody>
          <a:bodyPr vert="horz" wrap="square" lIns="0" tIns="0" rIns="0" bIns="0" rtlCol="0">
            <a:spAutoFit/>
          </a:bodyPr>
          <a:lstStyle/>
          <a:p>
            <a:pPr marL="12700">
              <a:lnSpc>
                <a:spcPts val="5865"/>
              </a:lnSpc>
            </a:pPr>
            <a:r>
              <a:rPr sz="5000" dirty="0">
                <a:solidFill>
                  <a:srgbClr val="2F2F2F"/>
                </a:solidFill>
                <a:latin typeface="Impact"/>
                <a:cs typeface="Impact"/>
              </a:rPr>
              <a:t>CENTRAL</a:t>
            </a:r>
            <a:r>
              <a:rPr sz="5000" spc="-420" dirty="0">
                <a:solidFill>
                  <a:srgbClr val="2F2F2F"/>
                </a:solidFill>
                <a:latin typeface="Times New Roman"/>
                <a:cs typeface="Times New Roman"/>
              </a:rPr>
              <a:t> </a:t>
            </a:r>
            <a:r>
              <a:rPr sz="5000" spc="-5" dirty="0">
                <a:solidFill>
                  <a:srgbClr val="2F2F2F"/>
                </a:solidFill>
                <a:latin typeface="Impact"/>
                <a:cs typeface="Impact"/>
              </a:rPr>
              <a:t>BANK</a:t>
            </a:r>
            <a:endParaRPr sz="5000" dirty="0">
              <a:latin typeface="Impact"/>
              <a:cs typeface="Impact"/>
            </a:endParaRPr>
          </a:p>
        </p:txBody>
      </p:sp>
      <p:sp>
        <p:nvSpPr>
          <p:cNvPr id="5" name="object 5"/>
          <p:cNvSpPr txBox="1"/>
          <p:nvPr/>
        </p:nvSpPr>
        <p:spPr>
          <a:xfrm>
            <a:off x="535940" y="1960204"/>
            <a:ext cx="8074025" cy="3671774"/>
          </a:xfrm>
          <a:prstGeom prst="rect">
            <a:avLst/>
          </a:prstGeom>
        </p:spPr>
        <p:txBody>
          <a:bodyPr vert="horz" wrap="square" lIns="0" tIns="0" rIns="0" bIns="0" rtlCol="0">
            <a:spAutoFit/>
          </a:bodyPr>
          <a:lstStyle/>
          <a:p>
            <a:pPr marL="257810" marR="670560" indent="-245110">
              <a:lnSpc>
                <a:spcPct val="120100"/>
              </a:lnSpc>
              <a:buClr>
                <a:srgbClr val="AC946D"/>
              </a:buClr>
              <a:buSzPct val="94230"/>
              <a:buFont typeface="Wingdings 2"/>
              <a:buChar char=""/>
              <a:tabLst>
                <a:tab pos="287020" algn="l"/>
              </a:tabLst>
            </a:pPr>
            <a:r>
              <a:rPr sz="2600" dirty="0">
                <a:latin typeface="Times New Roman"/>
                <a:cs typeface="Times New Roman"/>
              </a:rPr>
              <a:t>Other</a:t>
            </a:r>
            <a:r>
              <a:rPr sz="2600" spc="-30" dirty="0">
                <a:latin typeface="Times New Roman"/>
                <a:cs typeface="Times New Roman"/>
              </a:rPr>
              <a:t> </a:t>
            </a:r>
            <a:r>
              <a:rPr sz="2600" dirty="0">
                <a:latin typeface="Times New Roman"/>
                <a:cs typeface="Times New Roman"/>
              </a:rPr>
              <a:t>ba</a:t>
            </a:r>
            <a:r>
              <a:rPr sz="2600" spc="5" dirty="0">
                <a:latin typeface="Times New Roman"/>
                <a:cs typeface="Times New Roman"/>
              </a:rPr>
              <a:t>n</a:t>
            </a:r>
            <a:r>
              <a:rPr sz="2600" dirty="0">
                <a:latin typeface="Times New Roman"/>
                <a:cs typeface="Times New Roman"/>
              </a:rPr>
              <a:t>ks</a:t>
            </a:r>
            <a:r>
              <a:rPr sz="2600" spc="-25" dirty="0">
                <a:latin typeface="Times New Roman"/>
                <a:cs typeface="Times New Roman"/>
              </a:rPr>
              <a:t> </a:t>
            </a:r>
            <a:r>
              <a:rPr sz="2600" dirty="0">
                <a:latin typeface="Times New Roman"/>
                <a:cs typeface="Times New Roman"/>
              </a:rPr>
              <a:t>are</a:t>
            </a:r>
            <a:r>
              <a:rPr sz="2600" spc="-15" dirty="0">
                <a:latin typeface="Times New Roman"/>
                <a:cs typeface="Times New Roman"/>
              </a:rPr>
              <a:t> </a:t>
            </a:r>
            <a:r>
              <a:rPr sz="2600" dirty="0">
                <a:latin typeface="Times New Roman"/>
                <a:cs typeface="Times New Roman"/>
              </a:rPr>
              <a:t>l</a:t>
            </a:r>
            <a:r>
              <a:rPr sz="2600" spc="-10" dirty="0">
                <a:latin typeface="Times New Roman"/>
                <a:cs typeface="Times New Roman"/>
              </a:rPr>
              <a:t>a</a:t>
            </a:r>
            <a:r>
              <a:rPr sz="2600" spc="-55" dirty="0">
                <a:latin typeface="Times New Roman"/>
                <a:cs typeface="Times New Roman"/>
              </a:rPr>
              <a:t>r</a:t>
            </a:r>
            <a:r>
              <a:rPr sz="2600" dirty="0">
                <a:latin typeface="Times New Roman"/>
                <a:cs typeface="Times New Roman"/>
              </a:rPr>
              <a:t>gely</a:t>
            </a:r>
            <a:r>
              <a:rPr sz="2600" spc="-10" dirty="0">
                <a:latin typeface="Times New Roman"/>
                <a:cs typeface="Times New Roman"/>
              </a:rPr>
              <a:t> </a:t>
            </a:r>
            <a:r>
              <a:rPr sz="2600" dirty="0">
                <a:latin typeface="Times New Roman"/>
                <a:cs typeface="Times New Roman"/>
              </a:rPr>
              <a:t>pr</a:t>
            </a:r>
            <a:r>
              <a:rPr sz="2600" spc="5" dirty="0">
                <a:latin typeface="Times New Roman"/>
                <a:cs typeface="Times New Roman"/>
              </a:rPr>
              <a:t>o</a:t>
            </a:r>
            <a:r>
              <a:rPr sz="2600" dirty="0">
                <a:latin typeface="Times New Roman"/>
                <a:cs typeface="Times New Roman"/>
              </a:rPr>
              <a:t>fit</a:t>
            </a:r>
            <a:r>
              <a:rPr sz="2600" spc="-10" dirty="0">
                <a:latin typeface="Times New Roman"/>
                <a:cs typeface="Times New Roman"/>
              </a:rPr>
              <a:t> </a:t>
            </a:r>
            <a:r>
              <a:rPr sz="2600" dirty="0">
                <a:latin typeface="Times New Roman"/>
                <a:cs typeface="Times New Roman"/>
              </a:rPr>
              <a:t>s</a:t>
            </a:r>
            <a:r>
              <a:rPr sz="2600" spc="-15" dirty="0">
                <a:latin typeface="Times New Roman"/>
                <a:cs typeface="Times New Roman"/>
              </a:rPr>
              <a:t>e</a:t>
            </a:r>
            <a:r>
              <a:rPr sz="2600" dirty="0">
                <a:latin typeface="Times New Roman"/>
                <a:cs typeface="Times New Roman"/>
              </a:rPr>
              <a:t>eking</a:t>
            </a:r>
            <a:r>
              <a:rPr sz="2600" spc="-15" dirty="0">
                <a:latin typeface="Times New Roman"/>
                <a:cs typeface="Times New Roman"/>
              </a:rPr>
              <a:t> </a:t>
            </a:r>
            <a:r>
              <a:rPr sz="2600" dirty="0">
                <a:latin typeface="Times New Roman"/>
                <a:cs typeface="Times New Roman"/>
              </a:rPr>
              <a:t>inst</a:t>
            </a:r>
            <a:r>
              <a:rPr sz="2600" spc="-15" dirty="0">
                <a:latin typeface="Times New Roman"/>
                <a:cs typeface="Times New Roman"/>
              </a:rPr>
              <a:t>i</a:t>
            </a:r>
            <a:r>
              <a:rPr sz="2600" dirty="0">
                <a:latin typeface="Times New Roman"/>
                <a:cs typeface="Times New Roman"/>
              </a:rPr>
              <a:t>tutions</a:t>
            </a:r>
            <a:r>
              <a:rPr sz="2600" spc="10" dirty="0">
                <a:latin typeface="Times New Roman"/>
                <a:cs typeface="Times New Roman"/>
              </a:rPr>
              <a:t> </a:t>
            </a:r>
            <a:r>
              <a:rPr sz="2600" dirty="0">
                <a:latin typeface="Times New Roman"/>
                <a:cs typeface="Times New Roman"/>
              </a:rPr>
              <a:t>,the Central</a:t>
            </a:r>
            <a:r>
              <a:rPr sz="2600" spc="-15" dirty="0">
                <a:latin typeface="Times New Roman"/>
                <a:cs typeface="Times New Roman"/>
              </a:rPr>
              <a:t> </a:t>
            </a:r>
            <a:r>
              <a:rPr sz="2600" dirty="0">
                <a:latin typeface="Times New Roman"/>
                <a:cs typeface="Times New Roman"/>
              </a:rPr>
              <a:t>ba</a:t>
            </a:r>
            <a:r>
              <a:rPr sz="2600" spc="5" dirty="0">
                <a:latin typeface="Times New Roman"/>
                <a:cs typeface="Times New Roman"/>
              </a:rPr>
              <a:t>n</a:t>
            </a:r>
            <a:r>
              <a:rPr sz="2600" dirty="0">
                <a:latin typeface="Times New Roman"/>
                <a:cs typeface="Times New Roman"/>
              </a:rPr>
              <a:t>k</a:t>
            </a:r>
            <a:r>
              <a:rPr sz="2600" spc="-20" dirty="0">
                <a:latin typeface="Times New Roman"/>
                <a:cs typeface="Times New Roman"/>
              </a:rPr>
              <a:t> </a:t>
            </a:r>
            <a:r>
              <a:rPr sz="2600" spc="-5" dirty="0">
                <a:latin typeface="Times New Roman"/>
                <a:cs typeface="Times New Roman"/>
              </a:rPr>
              <a:t>i</a:t>
            </a:r>
            <a:r>
              <a:rPr sz="2600" dirty="0">
                <a:latin typeface="Times New Roman"/>
                <a:cs typeface="Times New Roman"/>
              </a:rPr>
              <a:t>s</a:t>
            </a:r>
            <a:r>
              <a:rPr sz="2600" spc="5" dirty="0">
                <a:latin typeface="Times New Roman"/>
                <a:cs typeface="Times New Roman"/>
              </a:rPr>
              <a:t> </a:t>
            </a:r>
            <a:r>
              <a:rPr sz="2600" spc="5" dirty="0" smtClean="0">
                <a:latin typeface="Times New Roman"/>
                <a:cs typeface="Times New Roman"/>
              </a:rPr>
              <a:t>not</a:t>
            </a:r>
            <a:r>
              <a:rPr lang="en-US" sz="2600" spc="5" dirty="0" smtClean="0">
                <a:latin typeface="Times New Roman"/>
                <a:cs typeface="Times New Roman"/>
              </a:rPr>
              <a:t>.</a:t>
            </a:r>
          </a:p>
          <a:p>
            <a:pPr marL="257810" marR="670560" indent="-245110">
              <a:lnSpc>
                <a:spcPct val="120100"/>
              </a:lnSpc>
              <a:buClr>
                <a:srgbClr val="AC946D"/>
              </a:buClr>
              <a:buSzPct val="94230"/>
              <a:buFont typeface="Wingdings 2"/>
              <a:buChar char=""/>
              <a:tabLst>
                <a:tab pos="287020" algn="l"/>
              </a:tabLst>
            </a:pP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Lst>
            </a:pPr>
            <a:r>
              <a:rPr sz="2600" spc="-5" dirty="0">
                <a:latin typeface="Times New Roman"/>
                <a:cs typeface="Times New Roman"/>
              </a:rPr>
              <a:t>I</a:t>
            </a:r>
            <a:r>
              <a:rPr sz="2600" dirty="0">
                <a:latin typeface="Times New Roman"/>
                <a:cs typeface="Times New Roman"/>
              </a:rPr>
              <a:t>t</a:t>
            </a:r>
            <a:r>
              <a:rPr sz="2600" spc="-20" dirty="0">
                <a:latin typeface="Times New Roman"/>
                <a:cs typeface="Times New Roman"/>
              </a:rPr>
              <a:t> </a:t>
            </a:r>
            <a:r>
              <a:rPr sz="2600" spc="-5" dirty="0">
                <a:latin typeface="Times New Roman"/>
                <a:cs typeface="Times New Roman"/>
              </a:rPr>
              <a:t>act</a:t>
            </a:r>
            <a:r>
              <a:rPr sz="2600" dirty="0">
                <a:latin typeface="Times New Roman"/>
                <a:cs typeface="Times New Roman"/>
              </a:rPr>
              <a:t>s </a:t>
            </a:r>
            <a:r>
              <a:rPr sz="2600" spc="-5" dirty="0">
                <a:latin typeface="Times New Roman"/>
                <a:cs typeface="Times New Roman"/>
              </a:rPr>
              <a:t>a</a:t>
            </a:r>
            <a:r>
              <a:rPr sz="2600" dirty="0">
                <a:latin typeface="Times New Roman"/>
                <a:cs typeface="Times New Roman"/>
              </a:rPr>
              <a:t>s</a:t>
            </a:r>
            <a:r>
              <a:rPr sz="2600" spc="-10"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dirty="0">
                <a:latin typeface="Times New Roman"/>
                <a:cs typeface="Times New Roman"/>
              </a:rPr>
              <a:t>o</a:t>
            </a:r>
            <a:r>
              <a:rPr sz="2600" spc="-45" dirty="0">
                <a:latin typeface="Times New Roman"/>
                <a:cs typeface="Times New Roman"/>
              </a:rPr>
              <a:t>r</a:t>
            </a:r>
            <a:r>
              <a:rPr sz="2600" dirty="0">
                <a:latin typeface="Times New Roman"/>
                <a:cs typeface="Times New Roman"/>
              </a:rPr>
              <a:t>gan</a:t>
            </a:r>
            <a:r>
              <a:rPr sz="2600" spc="-20" dirty="0">
                <a:latin typeface="Times New Roman"/>
                <a:cs typeface="Times New Roman"/>
              </a:rPr>
              <a:t> </a:t>
            </a:r>
            <a:r>
              <a:rPr sz="2600" spc="5" dirty="0">
                <a:latin typeface="Times New Roman"/>
                <a:cs typeface="Times New Roman"/>
              </a:rPr>
              <a:t>o</a:t>
            </a:r>
            <a:r>
              <a:rPr sz="2600" dirty="0">
                <a:latin typeface="Times New Roman"/>
                <a:cs typeface="Times New Roman"/>
              </a:rPr>
              <a:t>f</a:t>
            </a:r>
            <a:r>
              <a:rPr sz="2600" spc="-10" dirty="0">
                <a:latin typeface="Times New Roman"/>
                <a:cs typeface="Times New Roman"/>
              </a:rPr>
              <a:t> </a:t>
            </a:r>
            <a:r>
              <a:rPr sz="2600" dirty="0">
                <a:latin typeface="Times New Roman"/>
                <a:cs typeface="Times New Roman"/>
              </a:rPr>
              <a:t>the</a:t>
            </a:r>
            <a:r>
              <a:rPr sz="2600" spc="-20" dirty="0">
                <a:latin typeface="Times New Roman"/>
                <a:cs typeface="Times New Roman"/>
              </a:rPr>
              <a:t> </a:t>
            </a:r>
            <a:r>
              <a:rPr sz="2600" dirty="0" smtClean="0">
                <a:latin typeface="Times New Roman"/>
                <a:cs typeface="Times New Roman"/>
              </a:rPr>
              <a:t>s</a:t>
            </a:r>
            <a:r>
              <a:rPr sz="2600" spc="-10" dirty="0" smtClean="0">
                <a:latin typeface="Times New Roman"/>
                <a:cs typeface="Times New Roman"/>
              </a:rPr>
              <a:t>t</a:t>
            </a:r>
            <a:r>
              <a:rPr sz="2600" dirty="0" smtClean="0">
                <a:latin typeface="Times New Roman"/>
                <a:cs typeface="Times New Roman"/>
              </a:rPr>
              <a:t>a</a:t>
            </a:r>
            <a:r>
              <a:rPr sz="2600" spc="-10" dirty="0" smtClean="0">
                <a:latin typeface="Times New Roman"/>
                <a:cs typeface="Times New Roman"/>
              </a:rPr>
              <a:t>t</a:t>
            </a:r>
            <a:r>
              <a:rPr sz="2600" dirty="0" smtClean="0">
                <a:latin typeface="Times New Roman"/>
                <a:cs typeface="Times New Roman"/>
              </a:rPr>
              <a:t>e</a:t>
            </a:r>
            <a:r>
              <a:rPr lang="en-US" sz="2600" dirty="0" smtClean="0">
                <a:latin typeface="Times New Roman"/>
                <a:cs typeface="Times New Roman"/>
              </a:rPr>
              <a:t>.</a:t>
            </a:r>
          </a:p>
          <a:p>
            <a:pPr marL="287020" indent="-274320">
              <a:lnSpc>
                <a:spcPct val="100000"/>
              </a:lnSpc>
              <a:spcBef>
                <a:spcPts val="625"/>
              </a:spcBef>
              <a:buClr>
                <a:srgbClr val="AC946D"/>
              </a:buClr>
              <a:buSzPct val="94230"/>
              <a:buFont typeface="Wingdings 2"/>
              <a:buChar char=""/>
              <a:tabLst>
                <a:tab pos="287020" algn="l"/>
              </a:tabLst>
            </a:pPr>
            <a:endParaRPr sz="2600" dirty="0">
              <a:latin typeface="Times New Roman"/>
              <a:cs typeface="Times New Roman"/>
            </a:endParaRPr>
          </a:p>
          <a:p>
            <a:pPr marL="287020" marR="5080" indent="-274320" algn="just">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Other</a:t>
            </a:r>
            <a:r>
              <a:rPr sz="2600" spc="130" dirty="0">
                <a:latin typeface="Times New Roman"/>
                <a:cs typeface="Times New Roman"/>
              </a:rPr>
              <a:t> </a:t>
            </a:r>
            <a:r>
              <a:rPr sz="2600" dirty="0">
                <a:latin typeface="Times New Roman"/>
                <a:cs typeface="Times New Roman"/>
              </a:rPr>
              <a:t>b</a:t>
            </a:r>
            <a:r>
              <a:rPr sz="2600" spc="-15" dirty="0">
                <a:latin typeface="Times New Roman"/>
                <a:cs typeface="Times New Roman"/>
              </a:rPr>
              <a:t>a</a:t>
            </a:r>
            <a:r>
              <a:rPr sz="2600" dirty="0">
                <a:latin typeface="Times New Roman"/>
                <a:cs typeface="Times New Roman"/>
              </a:rPr>
              <a:t>nk</a:t>
            </a:r>
            <a:r>
              <a:rPr sz="2600" spc="140" dirty="0">
                <a:latin typeface="Times New Roman"/>
                <a:cs typeface="Times New Roman"/>
              </a:rPr>
              <a:t> </a:t>
            </a:r>
            <a:r>
              <a:rPr sz="2600" dirty="0">
                <a:latin typeface="Times New Roman"/>
                <a:cs typeface="Times New Roman"/>
              </a:rPr>
              <a:t>have</a:t>
            </a:r>
            <a:r>
              <a:rPr sz="2600" spc="135" dirty="0">
                <a:latin typeface="Times New Roman"/>
                <a:cs typeface="Times New Roman"/>
              </a:rPr>
              <a:t> </a:t>
            </a:r>
            <a:r>
              <a:rPr sz="2600" dirty="0">
                <a:latin typeface="Times New Roman"/>
                <a:cs typeface="Times New Roman"/>
              </a:rPr>
              <a:t>l</a:t>
            </a:r>
            <a:r>
              <a:rPr sz="2600" spc="-10" dirty="0">
                <a:latin typeface="Times New Roman"/>
                <a:cs typeface="Times New Roman"/>
              </a:rPr>
              <a:t>a</a:t>
            </a:r>
            <a:r>
              <a:rPr sz="2600" spc="-55" dirty="0">
                <a:latin typeface="Times New Roman"/>
                <a:cs typeface="Times New Roman"/>
              </a:rPr>
              <a:t>r</a:t>
            </a:r>
            <a:r>
              <a:rPr sz="2600" dirty="0">
                <a:latin typeface="Times New Roman"/>
                <a:cs typeface="Times New Roman"/>
              </a:rPr>
              <a:t>g</a:t>
            </a:r>
            <a:r>
              <a:rPr sz="2600" spc="-15" dirty="0">
                <a:latin typeface="Times New Roman"/>
                <a:cs typeface="Times New Roman"/>
              </a:rPr>
              <a:t>e</a:t>
            </a:r>
            <a:r>
              <a:rPr sz="2600" dirty="0">
                <a:latin typeface="Times New Roman"/>
                <a:cs typeface="Times New Roman"/>
              </a:rPr>
              <a:t>ly</a:t>
            </a:r>
            <a:r>
              <a:rPr sz="2600" spc="145" dirty="0">
                <a:latin typeface="Times New Roman"/>
                <a:cs typeface="Times New Roman"/>
              </a:rPr>
              <a:t> </a:t>
            </a:r>
            <a:r>
              <a:rPr sz="2600" dirty="0">
                <a:latin typeface="Times New Roman"/>
                <a:cs typeface="Times New Roman"/>
              </a:rPr>
              <a:t>public</a:t>
            </a:r>
            <a:r>
              <a:rPr sz="2600" spc="135" dirty="0">
                <a:latin typeface="Times New Roman"/>
                <a:cs typeface="Times New Roman"/>
              </a:rPr>
              <a:t> </a:t>
            </a:r>
            <a:r>
              <a:rPr sz="2600" dirty="0">
                <a:latin typeface="Times New Roman"/>
                <a:cs typeface="Times New Roman"/>
              </a:rPr>
              <a:t>d</a:t>
            </a:r>
            <a:r>
              <a:rPr sz="2600" spc="-15" dirty="0">
                <a:latin typeface="Times New Roman"/>
                <a:cs typeface="Times New Roman"/>
              </a:rPr>
              <a:t>e</a:t>
            </a:r>
            <a:r>
              <a:rPr sz="2600" dirty="0">
                <a:latin typeface="Times New Roman"/>
                <a:cs typeface="Times New Roman"/>
              </a:rPr>
              <a:t>a</a:t>
            </a:r>
            <a:r>
              <a:rPr sz="2600" spc="-10" dirty="0">
                <a:latin typeface="Times New Roman"/>
                <a:cs typeface="Times New Roman"/>
              </a:rPr>
              <a:t>l</a:t>
            </a:r>
            <a:r>
              <a:rPr sz="2600" dirty="0">
                <a:latin typeface="Times New Roman"/>
                <a:cs typeface="Times New Roman"/>
              </a:rPr>
              <a:t>ing</a:t>
            </a:r>
            <a:r>
              <a:rPr sz="2600" spc="150" dirty="0">
                <a:latin typeface="Times New Roman"/>
                <a:cs typeface="Times New Roman"/>
              </a:rPr>
              <a:t> </a:t>
            </a:r>
            <a:r>
              <a:rPr sz="2600" dirty="0">
                <a:latin typeface="Times New Roman"/>
                <a:cs typeface="Times New Roman"/>
              </a:rPr>
              <a:t>,the</a:t>
            </a:r>
            <a:r>
              <a:rPr sz="2600" spc="125" dirty="0">
                <a:latin typeface="Times New Roman"/>
                <a:cs typeface="Times New Roman"/>
              </a:rPr>
              <a:t> </a:t>
            </a:r>
            <a:r>
              <a:rPr sz="2600" dirty="0">
                <a:latin typeface="Times New Roman"/>
                <a:cs typeface="Times New Roman"/>
              </a:rPr>
              <a:t>c</a:t>
            </a:r>
            <a:r>
              <a:rPr sz="2600" spc="-10" dirty="0">
                <a:latin typeface="Times New Roman"/>
                <a:cs typeface="Times New Roman"/>
              </a:rPr>
              <a:t>e</a:t>
            </a:r>
            <a:r>
              <a:rPr sz="2600" dirty="0">
                <a:latin typeface="Times New Roman"/>
                <a:cs typeface="Times New Roman"/>
              </a:rPr>
              <a:t>ntral</a:t>
            </a:r>
            <a:r>
              <a:rPr sz="2600" spc="135" dirty="0">
                <a:latin typeface="Times New Roman"/>
                <a:cs typeface="Times New Roman"/>
              </a:rPr>
              <a:t> </a:t>
            </a:r>
            <a:r>
              <a:rPr sz="2600" dirty="0">
                <a:latin typeface="Times New Roman"/>
                <a:cs typeface="Times New Roman"/>
              </a:rPr>
              <a:t>b</a:t>
            </a:r>
            <a:r>
              <a:rPr sz="2600" spc="-15" dirty="0">
                <a:latin typeface="Times New Roman"/>
                <a:cs typeface="Times New Roman"/>
              </a:rPr>
              <a:t>a</a:t>
            </a:r>
            <a:r>
              <a:rPr sz="2600" dirty="0">
                <a:latin typeface="Times New Roman"/>
                <a:cs typeface="Times New Roman"/>
              </a:rPr>
              <a:t>nk</a:t>
            </a:r>
            <a:r>
              <a:rPr sz="2600" spc="-150" dirty="0">
                <a:latin typeface="Times New Roman"/>
                <a:cs typeface="Times New Roman"/>
              </a:rPr>
              <a:t>’</a:t>
            </a:r>
            <a:r>
              <a:rPr sz="2600" dirty="0">
                <a:latin typeface="Times New Roman"/>
                <a:cs typeface="Times New Roman"/>
              </a:rPr>
              <a:t>s dea</a:t>
            </a:r>
            <a:r>
              <a:rPr sz="2600" spc="-15" dirty="0">
                <a:latin typeface="Times New Roman"/>
                <a:cs typeface="Times New Roman"/>
              </a:rPr>
              <a:t>l</a:t>
            </a:r>
            <a:r>
              <a:rPr sz="2600" dirty="0">
                <a:latin typeface="Times New Roman"/>
                <a:cs typeface="Times New Roman"/>
              </a:rPr>
              <a:t>i</a:t>
            </a:r>
            <a:r>
              <a:rPr sz="2600" spc="-15" dirty="0">
                <a:latin typeface="Times New Roman"/>
                <a:cs typeface="Times New Roman"/>
              </a:rPr>
              <a:t>n</a:t>
            </a:r>
            <a:r>
              <a:rPr sz="2600" dirty="0">
                <a:latin typeface="Times New Roman"/>
                <a:cs typeface="Times New Roman"/>
              </a:rPr>
              <a:t>g </a:t>
            </a:r>
            <a:r>
              <a:rPr sz="2600" spc="-80" dirty="0">
                <a:latin typeface="Times New Roman"/>
                <a:cs typeface="Times New Roman"/>
              </a:rPr>
              <a:t> </a:t>
            </a:r>
            <a:r>
              <a:rPr sz="2600" dirty="0">
                <a:latin typeface="Times New Roman"/>
                <a:cs typeface="Times New Roman"/>
              </a:rPr>
              <a:t>a</a:t>
            </a:r>
            <a:r>
              <a:rPr sz="2600" spc="-15" dirty="0">
                <a:latin typeface="Times New Roman"/>
                <a:cs typeface="Times New Roman"/>
              </a:rPr>
              <a:t>r</a:t>
            </a:r>
            <a:r>
              <a:rPr sz="2600" dirty="0">
                <a:latin typeface="Times New Roman"/>
                <a:cs typeface="Times New Roman"/>
              </a:rPr>
              <a:t>e </a:t>
            </a:r>
            <a:r>
              <a:rPr sz="2600" spc="-105" dirty="0">
                <a:latin typeface="Times New Roman"/>
                <a:cs typeface="Times New Roman"/>
              </a:rPr>
              <a:t> </a:t>
            </a:r>
            <a:r>
              <a:rPr sz="2600" dirty="0">
                <a:latin typeface="Times New Roman"/>
                <a:cs typeface="Times New Roman"/>
              </a:rPr>
              <a:t>with </a:t>
            </a:r>
            <a:r>
              <a:rPr sz="2600" spc="-90" dirty="0">
                <a:latin typeface="Times New Roman"/>
                <a:cs typeface="Times New Roman"/>
              </a:rPr>
              <a:t> </a:t>
            </a:r>
            <a:r>
              <a:rPr sz="2600" dirty="0">
                <a:latin typeface="Times New Roman"/>
                <a:cs typeface="Times New Roman"/>
              </a:rPr>
              <a:t>gov</a:t>
            </a:r>
            <a:r>
              <a:rPr sz="2600" spc="-20" dirty="0">
                <a:latin typeface="Times New Roman"/>
                <a:cs typeface="Times New Roman"/>
              </a:rPr>
              <a:t>e</a:t>
            </a:r>
            <a:r>
              <a:rPr sz="2600" dirty="0">
                <a:latin typeface="Times New Roman"/>
                <a:cs typeface="Times New Roman"/>
              </a:rPr>
              <a:t>rn</a:t>
            </a:r>
            <a:r>
              <a:rPr sz="2600" spc="-15" dirty="0">
                <a:latin typeface="Times New Roman"/>
                <a:cs typeface="Times New Roman"/>
              </a:rPr>
              <a:t>m</a:t>
            </a:r>
            <a:r>
              <a:rPr sz="2600" dirty="0">
                <a:latin typeface="Times New Roman"/>
                <a:cs typeface="Times New Roman"/>
              </a:rPr>
              <a:t>ent</a:t>
            </a:r>
            <a:r>
              <a:rPr sz="2600" spc="-15" dirty="0">
                <a:latin typeface="Times New Roman"/>
                <a:cs typeface="Times New Roman"/>
              </a:rPr>
              <a:t>s</a:t>
            </a:r>
            <a:r>
              <a:rPr sz="2600" dirty="0">
                <a:latin typeface="Times New Roman"/>
                <a:cs typeface="Times New Roman"/>
              </a:rPr>
              <a:t>, </a:t>
            </a:r>
            <a:r>
              <a:rPr sz="2600" spc="-90" dirty="0">
                <a:latin typeface="Times New Roman"/>
                <a:cs typeface="Times New Roman"/>
              </a:rPr>
              <a:t> </a:t>
            </a:r>
            <a:r>
              <a:rPr sz="2600" dirty="0">
                <a:latin typeface="Times New Roman"/>
                <a:cs typeface="Times New Roman"/>
              </a:rPr>
              <a:t>c</a:t>
            </a:r>
            <a:r>
              <a:rPr sz="2600" spc="-15" dirty="0">
                <a:latin typeface="Times New Roman"/>
                <a:cs typeface="Times New Roman"/>
              </a:rPr>
              <a:t>e</a:t>
            </a:r>
            <a:r>
              <a:rPr sz="2600" dirty="0">
                <a:latin typeface="Times New Roman"/>
                <a:cs typeface="Times New Roman"/>
              </a:rPr>
              <a:t>ntr</a:t>
            </a:r>
            <a:r>
              <a:rPr sz="2600" spc="-10" dirty="0">
                <a:latin typeface="Times New Roman"/>
                <a:cs typeface="Times New Roman"/>
              </a:rPr>
              <a:t>a</a:t>
            </a:r>
            <a:r>
              <a:rPr sz="2600" dirty="0">
                <a:latin typeface="Times New Roman"/>
                <a:cs typeface="Times New Roman"/>
              </a:rPr>
              <a:t>l </a:t>
            </a:r>
            <a:r>
              <a:rPr sz="2600" spc="-95" dirty="0">
                <a:latin typeface="Times New Roman"/>
                <a:cs typeface="Times New Roman"/>
              </a:rPr>
              <a:t> </a:t>
            </a:r>
            <a:r>
              <a:rPr sz="2600" dirty="0">
                <a:latin typeface="Times New Roman"/>
                <a:cs typeface="Times New Roman"/>
              </a:rPr>
              <a:t>&amp; </a:t>
            </a:r>
            <a:r>
              <a:rPr sz="2600" spc="-90" dirty="0">
                <a:latin typeface="Times New Roman"/>
                <a:cs typeface="Times New Roman"/>
              </a:rPr>
              <a:t> </a:t>
            </a:r>
            <a:r>
              <a:rPr sz="2600" dirty="0">
                <a:latin typeface="Times New Roman"/>
                <a:cs typeface="Times New Roman"/>
              </a:rPr>
              <a:t>sta</a:t>
            </a:r>
            <a:r>
              <a:rPr sz="2600" spc="-10" dirty="0">
                <a:latin typeface="Times New Roman"/>
                <a:cs typeface="Times New Roman"/>
              </a:rPr>
              <a:t>t</a:t>
            </a:r>
            <a:r>
              <a:rPr sz="2600" dirty="0">
                <a:latin typeface="Times New Roman"/>
                <a:cs typeface="Times New Roman"/>
              </a:rPr>
              <a:t>e </a:t>
            </a:r>
            <a:r>
              <a:rPr sz="2600" spc="-95" dirty="0">
                <a:latin typeface="Times New Roman"/>
                <a:cs typeface="Times New Roman"/>
              </a:rPr>
              <a:t> </a:t>
            </a:r>
            <a:r>
              <a:rPr sz="2600" dirty="0">
                <a:latin typeface="Times New Roman"/>
                <a:cs typeface="Times New Roman"/>
              </a:rPr>
              <a:t>banks </a:t>
            </a:r>
            <a:r>
              <a:rPr sz="2600" spc="-100" dirty="0">
                <a:latin typeface="Times New Roman"/>
                <a:cs typeface="Times New Roman"/>
              </a:rPr>
              <a:t> </a:t>
            </a:r>
            <a:r>
              <a:rPr sz="2600" dirty="0">
                <a:latin typeface="Times New Roman"/>
                <a:cs typeface="Times New Roman"/>
              </a:rPr>
              <a:t>&amp; ot</a:t>
            </a:r>
            <a:r>
              <a:rPr sz="2600" spc="5" dirty="0">
                <a:latin typeface="Times New Roman"/>
                <a:cs typeface="Times New Roman"/>
              </a:rPr>
              <a:t>h</a:t>
            </a:r>
            <a:r>
              <a:rPr sz="2600" dirty="0">
                <a:latin typeface="Times New Roman"/>
                <a:cs typeface="Times New Roman"/>
              </a:rPr>
              <a:t>er</a:t>
            </a:r>
            <a:r>
              <a:rPr sz="2600" spc="-30" dirty="0">
                <a:latin typeface="Times New Roman"/>
                <a:cs typeface="Times New Roman"/>
              </a:rPr>
              <a:t> </a:t>
            </a:r>
            <a:r>
              <a:rPr sz="2600" dirty="0">
                <a:latin typeface="Times New Roman"/>
                <a:cs typeface="Times New Roman"/>
              </a:rPr>
              <a:t>financi</a:t>
            </a:r>
            <a:r>
              <a:rPr sz="2600" spc="-15" dirty="0">
                <a:latin typeface="Times New Roman"/>
                <a:cs typeface="Times New Roman"/>
              </a:rPr>
              <a:t>a</a:t>
            </a:r>
            <a:r>
              <a:rPr sz="2600" dirty="0">
                <a:latin typeface="Times New Roman"/>
                <a:cs typeface="Times New Roman"/>
              </a:rPr>
              <a:t>l</a:t>
            </a:r>
            <a:r>
              <a:rPr sz="2600" spc="-20" dirty="0">
                <a:latin typeface="Times New Roman"/>
                <a:cs typeface="Times New Roman"/>
              </a:rPr>
              <a:t> </a:t>
            </a:r>
            <a:r>
              <a:rPr sz="2600" dirty="0" smtClean="0">
                <a:latin typeface="Times New Roman"/>
                <a:cs typeface="Times New Roman"/>
              </a:rPr>
              <a:t>inst</a:t>
            </a:r>
            <a:r>
              <a:rPr sz="2600" spc="-15" dirty="0" smtClean="0">
                <a:latin typeface="Times New Roman"/>
                <a:cs typeface="Times New Roman"/>
              </a:rPr>
              <a:t>i</a:t>
            </a:r>
            <a:r>
              <a:rPr sz="2600" dirty="0" smtClean="0">
                <a:latin typeface="Times New Roman"/>
                <a:cs typeface="Times New Roman"/>
              </a:rPr>
              <a:t>tutions</a:t>
            </a:r>
            <a:r>
              <a:rPr lang="en-US" sz="2600" dirty="0" smtClean="0">
                <a:latin typeface="Times New Roman"/>
                <a:cs typeface="Times New Roman"/>
              </a:rPr>
              <a:t>.</a:t>
            </a:r>
            <a:endParaRPr sz="2600" dirty="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890270" y="659765"/>
            <a:ext cx="7415530" cy="635635"/>
          </a:xfrm>
          <a:prstGeom prst="rect">
            <a:avLst/>
          </a:prstGeom>
        </p:spPr>
        <p:txBody>
          <a:bodyPr vert="horz" wrap="square" lIns="0" tIns="0" rIns="0" bIns="0" rtlCol="0">
            <a:spAutoFit/>
          </a:bodyPr>
          <a:lstStyle/>
          <a:p>
            <a:pPr marL="12700">
              <a:lnSpc>
                <a:spcPts val="5865"/>
              </a:lnSpc>
            </a:pPr>
            <a:r>
              <a:rPr sz="5000" spc="-5" dirty="0">
                <a:solidFill>
                  <a:srgbClr val="2F2F2F"/>
                </a:solidFill>
                <a:latin typeface="Impact"/>
                <a:cs typeface="Impact"/>
              </a:rPr>
              <a:t>BANKIN</a:t>
            </a:r>
            <a:r>
              <a:rPr sz="5000" dirty="0">
                <a:solidFill>
                  <a:srgbClr val="2F2F2F"/>
                </a:solidFill>
                <a:latin typeface="Impact"/>
                <a:cs typeface="Impact"/>
              </a:rPr>
              <a:t>G</a:t>
            </a:r>
            <a:r>
              <a:rPr sz="5000" spc="-350" dirty="0">
                <a:solidFill>
                  <a:srgbClr val="2F2F2F"/>
                </a:solidFill>
                <a:latin typeface="Times New Roman"/>
                <a:cs typeface="Times New Roman"/>
              </a:rPr>
              <a:t> </a:t>
            </a:r>
            <a:r>
              <a:rPr sz="5000" spc="-5" dirty="0">
                <a:solidFill>
                  <a:srgbClr val="2F2F2F"/>
                </a:solidFill>
                <a:latin typeface="Impact"/>
                <a:cs typeface="Impact"/>
              </a:rPr>
              <a:t>STRUCTUR</a:t>
            </a:r>
            <a:r>
              <a:rPr sz="5000" dirty="0">
                <a:solidFill>
                  <a:srgbClr val="2F2F2F"/>
                </a:solidFill>
                <a:latin typeface="Impact"/>
                <a:cs typeface="Impact"/>
              </a:rPr>
              <a:t>E</a:t>
            </a:r>
            <a:r>
              <a:rPr sz="5000" spc="-400" dirty="0">
                <a:solidFill>
                  <a:srgbClr val="2F2F2F"/>
                </a:solidFill>
                <a:latin typeface="Times New Roman"/>
                <a:cs typeface="Times New Roman"/>
              </a:rPr>
              <a:t> </a:t>
            </a:r>
            <a:r>
              <a:rPr sz="5000" spc="-5" dirty="0">
                <a:solidFill>
                  <a:srgbClr val="2F2F2F"/>
                </a:solidFill>
                <a:latin typeface="Impact"/>
                <a:cs typeface="Impact"/>
              </a:rPr>
              <a:t>I</a:t>
            </a:r>
            <a:r>
              <a:rPr sz="5000" dirty="0">
                <a:solidFill>
                  <a:srgbClr val="2F2F2F"/>
                </a:solidFill>
                <a:latin typeface="Impact"/>
                <a:cs typeface="Impact"/>
              </a:rPr>
              <a:t>N</a:t>
            </a:r>
            <a:r>
              <a:rPr sz="5000" spc="-370" dirty="0">
                <a:solidFill>
                  <a:srgbClr val="2F2F2F"/>
                </a:solidFill>
                <a:latin typeface="Times New Roman"/>
                <a:cs typeface="Times New Roman"/>
              </a:rPr>
              <a:t> </a:t>
            </a:r>
            <a:r>
              <a:rPr sz="5000" spc="-5" dirty="0">
                <a:solidFill>
                  <a:srgbClr val="2F2F2F"/>
                </a:solidFill>
                <a:latin typeface="Impact"/>
                <a:cs typeface="Impact"/>
              </a:rPr>
              <a:t>INDIA</a:t>
            </a:r>
            <a:endParaRPr sz="5000" dirty="0">
              <a:latin typeface="Impact"/>
              <a:cs typeface="Impact"/>
            </a:endParaRPr>
          </a:p>
        </p:txBody>
      </p:sp>
      <p:sp>
        <p:nvSpPr>
          <p:cNvPr id="5" name="object 5"/>
          <p:cNvSpPr txBox="1"/>
          <p:nvPr/>
        </p:nvSpPr>
        <p:spPr>
          <a:xfrm>
            <a:off x="962660" y="1828800"/>
            <a:ext cx="6352540" cy="4139595"/>
          </a:xfrm>
          <a:prstGeom prst="rect">
            <a:avLst/>
          </a:prstGeom>
        </p:spPr>
        <p:txBody>
          <a:bodyPr vert="horz" wrap="square" lIns="0" tIns="0" rIns="0" bIns="0" rtlCol="0">
            <a:spAutoFit/>
          </a:bodyPr>
          <a:lstStyle/>
          <a:p>
            <a:pPr marL="287020" indent="-274320">
              <a:lnSpc>
                <a:spcPct val="100000"/>
              </a:lnSpc>
              <a:buClr>
                <a:srgbClr val="AC946D"/>
              </a:buClr>
              <a:buSzPct val="94230"/>
              <a:buFont typeface="Wingdings 2"/>
              <a:buChar char=""/>
              <a:tabLst>
                <a:tab pos="287020" algn="l"/>
              </a:tabLst>
            </a:pPr>
            <a:r>
              <a:rPr sz="2600" dirty="0">
                <a:latin typeface="Times New Roman"/>
                <a:cs typeface="Times New Roman"/>
              </a:rPr>
              <a:t>T</a:t>
            </a:r>
            <a:r>
              <a:rPr sz="2600" spc="5" dirty="0">
                <a:latin typeface="Times New Roman"/>
                <a:cs typeface="Times New Roman"/>
              </a:rPr>
              <a:t>h</a:t>
            </a:r>
            <a:r>
              <a:rPr sz="2600" dirty="0">
                <a:latin typeface="Times New Roman"/>
                <a:cs typeface="Times New Roman"/>
              </a:rPr>
              <a:t>e</a:t>
            </a:r>
            <a:r>
              <a:rPr sz="2600" spc="-35" dirty="0">
                <a:latin typeface="Times New Roman"/>
                <a:cs typeface="Times New Roman"/>
              </a:rPr>
              <a:t> </a:t>
            </a:r>
            <a:r>
              <a:rPr sz="2600" dirty="0">
                <a:latin typeface="Times New Roman"/>
                <a:cs typeface="Times New Roman"/>
              </a:rPr>
              <a:t>s</a:t>
            </a:r>
            <a:r>
              <a:rPr sz="2600" spc="-15" dirty="0">
                <a:latin typeface="Times New Roman"/>
                <a:cs typeface="Times New Roman"/>
              </a:rPr>
              <a:t>t</a:t>
            </a:r>
            <a:r>
              <a:rPr sz="2600" dirty="0">
                <a:latin typeface="Times New Roman"/>
                <a:cs typeface="Times New Roman"/>
              </a:rPr>
              <a:t>a</a:t>
            </a:r>
            <a:r>
              <a:rPr sz="2600" spc="-15" dirty="0">
                <a:latin typeface="Times New Roman"/>
                <a:cs typeface="Times New Roman"/>
              </a:rPr>
              <a:t>t</a:t>
            </a:r>
            <a:r>
              <a:rPr sz="2600" dirty="0">
                <a:latin typeface="Times New Roman"/>
                <a:cs typeface="Times New Roman"/>
              </a:rPr>
              <a:t>e </a:t>
            </a:r>
            <a:r>
              <a:rPr sz="2600" spc="5" dirty="0">
                <a:latin typeface="Times New Roman"/>
                <a:cs typeface="Times New Roman"/>
              </a:rPr>
              <a:t>b</a:t>
            </a:r>
            <a:r>
              <a:rPr sz="2600" dirty="0">
                <a:latin typeface="Times New Roman"/>
                <a:cs typeface="Times New Roman"/>
              </a:rPr>
              <a:t>ank</a:t>
            </a:r>
            <a:r>
              <a:rPr sz="2600" spc="-25" dirty="0">
                <a:latin typeface="Times New Roman"/>
                <a:cs typeface="Times New Roman"/>
              </a:rPr>
              <a:t> </a:t>
            </a:r>
            <a:r>
              <a:rPr sz="2600" dirty="0">
                <a:latin typeface="Times New Roman"/>
                <a:cs typeface="Times New Roman"/>
              </a:rPr>
              <a:t>of</a:t>
            </a:r>
            <a:r>
              <a:rPr sz="2600" spc="-5" dirty="0">
                <a:latin typeface="Times New Roman"/>
                <a:cs typeface="Times New Roman"/>
              </a:rPr>
              <a:t> </a:t>
            </a:r>
            <a:r>
              <a:rPr sz="2600" dirty="0">
                <a:latin typeface="Times New Roman"/>
                <a:cs typeface="Times New Roman"/>
              </a:rPr>
              <a:t>india</a:t>
            </a:r>
            <a:r>
              <a:rPr sz="2600" spc="-10" dirty="0">
                <a:latin typeface="Times New Roman"/>
                <a:cs typeface="Times New Roman"/>
              </a:rPr>
              <a:t> </a:t>
            </a:r>
            <a:r>
              <a:rPr sz="2600" dirty="0">
                <a:latin typeface="Times New Roman"/>
                <a:cs typeface="Times New Roman"/>
              </a:rPr>
              <a:t>&amp;</a:t>
            </a:r>
            <a:r>
              <a:rPr sz="2600" spc="-15" dirty="0">
                <a:latin typeface="Times New Roman"/>
                <a:cs typeface="Times New Roman"/>
              </a:rPr>
              <a:t> </a:t>
            </a:r>
            <a:r>
              <a:rPr sz="2600" dirty="0">
                <a:latin typeface="Times New Roman"/>
                <a:cs typeface="Times New Roman"/>
              </a:rPr>
              <a:t>i</a:t>
            </a:r>
            <a:r>
              <a:rPr sz="2600" spc="-15" dirty="0">
                <a:latin typeface="Times New Roman"/>
                <a:cs typeface="Times New Roman"/>
              </a:rPr>
              <a:t>t</a:t>
            </a:r>
            <a:r>
              <a:rPr sz="2600" dirty="0">
                <a:latin typeface="Times New Roman"/>
                <a:cs typeface="Times New Roman"/>
              </a:rPr>
              <a:t>s</a:t>
            </a:r>
            <a:r>
              <a:rPr sz="2600" spc="10" dirty="0">
                <a:latin typeface="Times New Roman"/>
                <a:cs typeface="Times New Roman"/>
              </a:rPr>
              <a:t> </a:t>
            </a:r>
            <a:r>
              <a:rPr sz="2600" dirty="0">
                <a:latin typeface="Times New Roman"/>
                <a:cs typeface="Times New Roman"/>
              </a:rPr>
              <a:t>a</a:t>
            </a:r>
            <a:r>
              <a:rPr sz="2600" spc="-15" dirty="0">
                <a:latin typeface="Times New Roman"/>
                <a:cs typeface="Times New Roman"/>
              </a:rPr>
              <a:t>s</a:t>
            </a:r>
            <a:r>
              <a:rPr sz="2600" dirty="0">
                <a:latin typeface="Times New Roman"/>
                <a:cs typeface="Times New Roman"/>
              </a:rPr>
              <a:t>soc</a:t>
            </a:r>
            <a:r>
              <a:rPr sz="2600" spc="-15" dirty="0">
                <a:latin typeface="Times New Roman"/>
                <a:cs typeface="Times New Roman"/>
              </a:rPr>
              <a:t>i</a:t>
            </a:r>
            <a:r>
              <a:rPr sz="2600" dirty="0">
                <a:latin typeface="Times New Roman"/>
                <a:cs typeface="Times New Roman"/>
              </a:rPr>
              <a:t>a</a:t>
            </a:r>
            <a:r>
              <a:rPr sz="2600" spc="-15" dirty="0">
                <a:latin typeface="Times New Roman"/>
                <a:cs typeface="Times New Roman"/>
              </a:rPr>
              <a:t>t</a:t>
            </a:r>
            <a:r>
              <a:rPr sz="2600" dirty="0">
                <a:latin typeface="Times New Roman"/>
                <a:cs typeface="Times New Roman"/>
              </a:rPr>
              <a:t>ed </a:t>
            </a:r>
            <a:r>
              <a:rPr sz="2600" dirty="0" smtClean="0">
                <a:latin typeface="Times New Roman"/>
                <a:cs typeface="Times New Roman"/>
              </a:rPr>
              <a:t>banks</a:t>
            </a:r>
            <a:endParaRPr lang="en-US" sz="2600" dirty="0" smtClean="0">
              <a:latin typeface="Times New Roman"/>
              <a:cs typeface="Times New Roman"/>
            </a:endParaRPr>
          </a:p>
          <a:p>
            <a:pPr marL="287020" indent="-274320">
              <a:lnSpc>
                <a:spcPct val="100000"/>
              </a:lnSpc>
              <a:buClr>
                <a:srgbClr val="AC946D"/>
              </a:buClr>
              <a:buSzPct val="94230"/>
              <a:buFont typeface="Wingdings 2"/>
              <a:buChar char=""/>
              <a:tabLst>
                <a:tab pos="287020" algn="l"/>
              </a:tabLst>
            </a:pP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 pos="1329690" algn="l"/>
              </a:tabLst>
            </a:pPr>
            <a:r>
              <a:rPr sz="2600" dirty="0">
                <a:latin typeface="Times New Roman"/>
                <a:cs typeface="Times New Roman"/>
              </a:rPr>
              <a:t>Others	nat</a:t>
            </a:r>
            <a:r>
              <a:rPr sz="2600" spc="-10" dirty="0">
                <a:latin typeface="Times New Roman"/>
                <a:cs typeface="Times New Roman"/>
              </a:rPr>
              <a:t>i</a:t>
            </a:r>
            <a:r>
              <a:rPr sz="2600" dirty="0">
                <a:latin typeface="Times New Roman"/>
                <a:cs typeface="Times New Roman"/>
              </a:rPr>
              <a:t>o</a:t>
            </a:r>
            <a:r>
              <a:rPr sz="2600" spc="10" dirty="0">
                <a:latin typeface="Times New Roman"/>
                <a:cs typeface="Times New Roman"/>
              </a:rPr>
              <a:t>n</a:t>
            </a:r>
            <a:r>
              <a:rPr sz="2600" dirty="0">
                <a:latin typeface="Times New Roman"/>
                <a:cs typeface="Times New Roman"/>
              </a:rPr>
              <a:t>a</a:t>
            </a:r>
            <a:r>
              <a:rPr sz="2600" spc="-10" dirty="0">
                <a:latin typeface="Times New Roman"/>
                <a:cs typeface="Times New Roman"/>
              </a:rPr>
              <a:t>l</a:t>
            </a:r>
            <a:r>
              <a:rPr sz="2600" dirty="0">
                <a:latin typeface="Times New Roman"/>
                <a:cs typeface="Times New Roman"/>
              </a:rPr>
              <a:t>i</a:t>
            </a:r>
            <a:r>
              <a:rPr sz="2600" spc="-10" dirty="0">
                <a:latin typeface="Times New Roman"/>
                <a:cs typeface="Times New Roman"/>
              </a:rPr>
              <a:t>z</a:t>
            </a:r>
            <a:r>
              <a:rPr sz="2600" dirty="0">
                <a:latin typeface="Times New Roman"/>
                <a:cs typeface="Times New Roman"/>
              </a:rPr>
              <a:t>ed</a:t>
            </a:r>
            <a:r>
              <a:rPr sz="2600" spc="-15" dirty="0">
                <a:latin typeface="Times New Roman"/>
                <a:cs typeface="Times New Roman"/>
              </a:rPr>
              <a:t> </a:t>
            </a:r>
            <a:r>
              <a:rPr sz="2600" dirty="0" smtClean="0">
                <a:latin typeface="Times New Roman"/>
                <a:cs typeface="Times New Roman"/>
              </a:rPr>
              <a:t>ba</a:t>
            </a:r>
            <a:r>
              <a:rPr sz="2600" spc="5" dirty="0" smtClean="0">
                <a:latin typeface="Times New Roman"/>
                <a:cs typeface="Times New Roman"/>
              </a:rPr>
              <a:t>n</a:t>
            </a:r>
            <a:r>
              <a:rPr sz="2600" dirty="0" smtClean="0">
                <a:latin typeface="Times New Roman"/>
                <a:cs typeface="Times New Roman"/>
              </a:rPr>
              <a:t>ks</a:t>
            </a:r>
            <a:endParaRPr lang="en-US" sz="2600" dirty="0" smtClean="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 pos="1329690" algn="l"/>
              </a:tabLst>
            </a:pP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Regio</a:t>
            </a:r>
            <a:r>
              <a:rPr sz="2600" spc="10" dirty="0">
                <a:latin typeface="Times New Roman"/>
                <a:cs typeface="Times New Roman"/>
              </a:rPr>
              <a:t>n</a:t>
            </a:r>
            <a:r>
              <a:rPr sz="2600" dirty="0">
                <a:latin typeface="Times New Roman"/>
                <a:cs typeface="Times New Roman"/>
              </a:rPr>
              <a:t>al</a:t>
            </a:r>
            <a:r>
              <a:rPr sz="2600" spc="-50" dirty="0">
                <a:latin typeface="Times New Roman"/>
                <a:cs typeface="Times New Roman"/>
              </a:rPr>
              <a:t> </a:t>
            </a:r>
            <a:r>
              <a:rPr sz="2600" dirty="0">
                <a:latin typeface="Times New Roman"/>
                <a:cs typeface="Times New Roman"/>
              </a:rPr>
              <a:t>rural</a:t>
            </a:r>
            <a:r>
              <a:rPr sz="2600" spc="-10" dirty="0">
                <a:latin typeface="Times New Roman"/>
                <a:cs typeface="Times New Roman"/>
              </a:rPr>
              <a:t> </a:t>
            </a:r>
            <a:r>
              <a:rPr sz="2600" dirty="0" smtClean="0">
                <a:latin typeface="Times New Roman"/>
                <a:cs typeface="Times New Roman"/>
              </a:rPr>
              <a:t>ban</a:t>
            </a:r>
            <a:r>
              <a:rPr sz="2600" spc="5" dirty="0" smtClean="0">
                <a:latin typeface="Times New Roman"/>
                <a:cs typeface="Times New Roman"/>
              </a:rPr>
              <a:t>k</a:t>
            </a:r>
            <a:r>
              <a:rPr sz="2600" dirty="0" smtClean="0">
                <a:latin typeface="Times New Roman"/>
                <a:cs typeface="Times New Roman"/>
              </a:rPr>
              <a:t>s</a:t>
            </a:r>
            <a:endParaRPr lang="en-US" sz="2600" dirty="0" smtClean="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Lst>
            </a:pP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Priva</a:t>
            </a:r>
            <a:r>
              <a:rPr sz="2600" spc="-15" dirty="0">
                <a:latin typeface="Times New Roman"/>
                <a:cs typeface="Times New Roman"/>
              </a:rPr>
              <a:t>t</a:t>
            </a:r>
            <a:r>
              <a:rPr sz="2600" dirty="0">
                <a:latin typeface="Times New Roman"/>
                <a:cs typeface="Times New Roman"/>
              </a:rPr>
              <a:t>e</a:t>
            </a:r>
            <a:r>
              <a:rPr sz="2600" spc="-20" dirty="0">
                <a:latin typeface="Times New Roman"/>
                <a:cs typeface="Times New Roman"/>
              </a:rPr>
              <a:t> </a:t>
            </a:r>
            <a:r>
              <a:rPr sz="2600" dirty="0">
                <a:latin typeface="Times New Roman"/>
                <a:cs typeface="Times New Roman"/>
              </a:rPr>
              <a:t>s</a:t>
            </a:r>
            <a:r>
              <a:rPr sz="2600" spc="-15" dirty="0">
                <a:latin typeface="Times New Roman"/>
                <a:cs typeface="Times New Roman"/>
              </a:rPr>
              <a:t>e</a:t>
            </a:r>
            <a:r>
              <a:rPr sz="2600" dirty="0">
                <a:latin typeface="Times New Roman"/>
                <a:cs typeface="Times New Roman"/>
              </a:rPr>
              <a:t>c</a:t>
            </a:r>
            <a:r>
              <a:rPr sz="2600" spc="-15" dirty="0">
                <a:latin typeface="Times New Roman"/>
                <a:cs typeface="Times New Roman"/>
              </a:rPr>
              <a:t>t</a:t>
            </a:r>
            <a:r>
              <a:rPr sz="2600" dirty="0">
                <a:latin typeface="Times New Roman"/>
                <a:cs typeface="Times New Roman"/>
              </a:rPr>
              <a:t>ors</a:t>
            </a:r>
            <a:r>
              <a:rPr sz="2600" spc="-10" dirty="0">
                <a:latin typeface="Times New Roman"/>
                <a:cs typeface="Times New Roman"/>
              </a:rPr>
              <a:t> </a:t>
            </a:r>
            <a:r>
              <a:rPr sz="2600" dirty="0">
                <a:latin typeface="Times New Roman"/>
                <a:cs typeface="Times New Roman"/>
              </a:rPr>
              <a:t>co</a:t>
            </a:r>
            <a:r>
              <a:rPr sz="2600" spc="-15" dirty="0">
                <a:latin typeface="Times New Roman"/>
                <a:cs typeface="Times New Roman"/>
              </a:rPr>
              <a:t>mm</a:t>
            </a:r>
            <a:r>
              <a:rPr sz="2600" dirty="0">
                <a:latin typeface="Times New Roman"/>
                <a:cs typeface="Times New Roman"/>
              </a:rPr>
              <a:t>e</a:t>
            </a:r>
            <a:r>
              <a:rPr sz="2600" spc="-15" dirty="0">
                <a:latin typeface="Times New Roman"/>
                <a:cs typeface="Times New Roman"/>
              </a:rPr>
              <a:t>r</a:t>
            </a:r>
            <a:r>
              <a:rPr sz="2600" dirty="0">
                <a:latin typeface="Times New Roman"/>
                <a:cs typeface="Times New Roman"/>
              </a:rPr>
              <a:t>c</a:t>
            </a:r>
            <a:r>
              <a:rPr sz="2600" spc="-15" dirty="0">
                <a:latin typeface="Times New Roman"/>
                <a:cs typeface="Times New Roman"/>
              </a:rPr>
              <a:t>i</a:t>
            </a:r>
            <a:r>
              <a:rPr sz="2600" dirty="0">
                <a:latin typeface="Times New Roman"/>
                <a:cs typeface="Times New Roman"/>
              </a:rPr>
              <a:t>al</a:t>
            </a:r>
            <a:r>
              <a:rPr sz="2600" spc="-5" dirty="0">
                <a:latin typeface="Times New Roman"/>
                <a:cs typeface="Times New Roman"/>
              </a:rPr>
              <a:t> </a:t>
            </a:r>
            <a:r>
              <a:rPr sz="2600" dirty="0" smtClean="0">
                <a:latin typeface="Times New Roman"/>
                <a:cs typeface="Times New Roman"/>
              </a:rPr>
              <a:t>ban</a:t>
            </a:r>
            <a:r>
              <a:rPr sz="2600" spc="5" dirty="0" smtClean="0">
                <a:latin typeface="Times New Roman"/>
                <a:cs typeface="Times New Roman"/>
              </a:rPr>
              <a:t>k</a:t>
            </a:r>
            <a:r>
              <a:rPr sz="2600" dirty="0" smtClean="0">
                <a:latin typeface="Times New Roman"/>
                <a:cs typeface="Times New Roman"/>
              </a:rPr>
              <a:t>s</a:t>
            </a:r>
            <a:endParaRPr lang="en-US" sz="2600" dirty="0" smtClean="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Lst>
            </a:pP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F</a:t>
            </a:r>
            <a:r>
              <a:rPr sz="2600" spc="5" dirty="0">
                <a:latin typeface="Times New Roman"/>
                <a:cs typeface="Times New Roman"/>
              </a:rPr>
              <a:t>o</a:t>
            </a:r>
            <a:r>
              <a:rPr sz="2600" dirty="0">
                <a:latin typeface="Times New Roman"/>
                <a:cs typeface="Times New Roman"/>
              </a:rPr>
              <a:t>re</a:t>
            </a:r>
            <a:r>
              <a:rPr sz="2600" spc="-15" dirty="0">
                <a:latin typeface="Times New Roman"/>
                <a:cs typeface="Times New Roman"/>
              </a:rPr>
              <a:t>i</a:t>
            </a:r>
            <a:r>
              <a:rPr sz="2600" dirty="0">
                <a:latin typeface="Times New Roman"/>
                <a:cs typeface="Times New Roman"/>
              </a:rPr>
              <a:t>gn</a:t>
            </a:r>
            <a:r>
              <a:rPr sz="2600" spc="-30" dirty="0">
                <a:latin typeface="Times New Roman"/>
                <a:cs typeface="Times New Roman"/>
              </a:rPr>
              <a:t> </a:t>
            </a:r>
            <a:r>
              <a:rPr sz="2600" dirty="0">
                <a:latin typeface="Times New Roman"/>
                <a:cs typeface="Times New Roman"/>
              </a:rPr>
              <a:t>ba</a:t>
            </a:r>
            <a:r>
              <a:rPr sz="2600" spc="5" dirty="0">
                <a:latin typeface="Times New Roman"/>
                <a:cs typeface="Times New Roman"/>
              </a:rPr>
              <a:t>n</a:t>
            </a:r>
            <a:r>
              <a:rPr sz="2600" dirty="0">
                <a:latin typeface="Times New Roman"/>
                <a:cs typeface="Times New Roman"/>
              </a:rPr>
              <a:t>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2514600" y="685800"/>
            <a:ext cx="4188460" cy="635635"/>
          </a:xfrm>
          <a:prstGeom prst="rect">
            <a:avLst/>
          </a:prstGeom>
        </p:spPr>
        <p:txBody>
          <a:bodyPr vert="horz" wrap="square" lIns="0" tIns="0" rIns="0" bIns="0" rtlCol="0">
            <a:spAutoFit/>
          </a:bodyPr>
          <a:lstStyle/>
          <a:p>
            <a:pPr marL="12700">
              <a:lnSpc>
                <a:spcPts val="5865"/>
              </a:lnSpc>
            </a:pPr>
            <a:r>
              <a:rPr sz="5000" dirty="0">
                <a:solidFill>
                  <a:srgbClr val="2F2F2F"/>
                </a:solidFill>
                <a:latin typeface="Impact"/>
                <a:cs typeface="Impact"/>
              </a:rPr>
              <a:t>FUNCTION</a:t>
            </a:r>
            <a:r>
              <a:rPr sz="5000" spc="-390" dirty="0">
                <a:solidFill>
                  <a:srgbClr val="2F2F2F"/>
                </a:solidFill>
                <a:latin typeface="Times New Roman"/>
                <a:cs typeface="Times New Roman"/>
              </a:rPr>
              <a:t> </a:t>
            </a:r>
            <a:r>
              <a:rPr sz="5000" spc="-5" dirty="0">
                <a:solidFill>
                  <a:srgbClr val="2F2F2F"/>
                </a:solidFill>
                <a:latin typeface="Impact"/>
                <a:cs typeface="Impact"/>
              </a:rPr>
              <a:t>O</a:t>
            </a:r>
            <a:r>
              <a:rPr sz="5000" dirty="0">
                <a:solidFill>
                  <a:srgbClr val="2F2F2F"/>
                </a:solidFill>
                <a:latin typeface="Impact"/>
                <a:cs typeface="Impact"/>
              </a:rPr>
              <a:t>F</a:t>
            </a:r>
            <a:r>
              <a:rPr sz="5000" spc="-370" dirty="0">
                <a:solidFill>
                  <a:srgbClr val="2F2F2F"/>
                </a:solidFill>
                <a:latin typeface="Times New Roman"/>
                <a:cs typeface="Times New Roman"/>
              </a:rPr>
              <a:t> </a:t>
            </a:r>
            <a:r>
              <a:rPr sz="5000" dirty="0">
                <a:solidFill>
                  <a:srgbClr val="2F2F2F"/>
                </a:solidFill>
                <a:latin typeface="Impact"/>
                <a:cs typeface="Impact"/>
              </a:rPr>
              <a:t>RBI</a:t>
            </a:r>
            <a:endParaRPr sz="5000" dirty="0">
              <a:latin typeface="Impact"/>
              <a:cs typeface="Impact"/>
            </a:endParaRPr>
          </a:p>
        </p:txBody>
      </p:sp>
      <p:sp>
        <p:nvSpPr>
          <p:cNvPr id="5" name="object 5"/>
          <p:cNvSpPr txBox="1"/>
          <p:nvPr/>
        </p:nvSpPr>
        <p:spPr>
          <a:xfrm>
            <a:off x="801872" y="1960204"/>
            <a:ext cx="7122928" cy="3839513"/>
          </a:xfrm>
          <a:prstGeom prst="rect">
            <a:avLst/>
          </a:prstGeom>
        </p:spPr>
        <p:txBody>
          <a:bodyPr vert="horz" wrap="square" lIns="0" tIns="0" rIns="0" bIns="0" rtlCol="0">
            <a:spAutoFit/>
          </a:bodyPr>
          <a:lstStyle/>
          <a:p>
            <a:pPr marL="287020" indent="-274320">
              <a:lnSpc>
                <a:spcPct val="100000"/>
              </a:lnSpc>
              <a:buClr>
                <a:srgbClr val="AC946D"/>
              </a:buClr>
              <a:buSzPct val="94230"/>
              <a:buFont typeface="Wingdings 2"/>
              <a:buChar char=""/>
              <a:tabLst>
                <a:tab pos="287020" algn="l"/>
              </a:tabLst>
            </a:pPr>
            <a:r>
              <a:rPr sz="2600" dirty="0">
                <a:latin typeface="Times New Roman"/>
                <a:cs typeface="Times New Roman"/>
              </a:rPr>
              <a:t>I</a:t>
            </a:r>
            <a:r>
              <a:rPr sz="2600" spc="-10" dirty="0">
                <a:latin typeface="Times New Roman"/>
                <a:cs typeface="Times New Roman"/>
              </a:rPr>
              <a:t>s</a:t>
            </a:r>
            <a:r>
              <a:rPr sz="2600" dirty="0">
                <a:latin typeface="Times New Roman"/>
                <a:cs typeface="Times New Roman"/>
              </a:rPr>
              <a:t>sue</a:t>
            </a:r>
            <a:r>
              <a:rPr sz="2600" spc="-20" dirty="0">
                <a:latin typeface="Times New Roman"/>
                <a:cs typeface="Times New Roman"/>
              </a:rPr>
              <a:t> </a:t>
            </a:r>
            <a:r>
              <a:rPr sz="2600" dirty="0">
                <a:latin typeface="Times New Roman"/>
                <a:cs typeface="Times New Roman"/>
              </a:rPr>
              <a:t>of</a:t>
            </a:r>
            <a:r>
              <a:rPr sz="2600" spc="-15" dirty="0">
                <a:latin typeface="Times New Roman"/>
                <a:cs typeface="Times New Roman"/>
              </a:rPr>
              <a:t> </a:t>
            </a:r>
            <a:r>
              <a:rPr sz="2600" dirty="0" smtClean="0">
                <a:latin typeface="Times New Roman"/>
                <a:cs typeface="Times New Roman"/>
              </a:rPr>
              <a:t>curr</a:t>
            </a:r>
            <a:r>
              <a:rPr sz="2600" spc="-10" dirty="0" smtClean="0">
                <a:latin typeface="Times New Roman"/>
                <a:cs typeface="Times New Roman"/>
              </a:rPr>
              <a:t>e</a:t>
            </a:r>
            <a:r>
              <a:rPr sz="2600" dirty="0" smtClean="0">
                <a:latin typeface="Times New Roman"/>
                <a:cs typeface="Times New Roman"/>
              </a:rPr>
              <a:t>ncy</a:t>
            </a: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Ban</a:t>
            </a:r>
            <a:r>
              <a:rPr sz="2600" spc="5" dirty="0">
                <a:latin typeface="Times New Roman"/>
                <a:cs typeface="Times New Roman"/>
              </a:rPr>
              <a:t>k</a:t>
            </a:r>
            <a:r>
              <a:rPr sz="2600" dirty="0">
                <a:latin typeface="Times New Roman"/>
                <a:cs typeface="Times New Roman"/>
              </a:rPr>
              <a:t>ers</a:t>
            </a:r>
            <a:r>
              <a:rPr sz="2600" spc="-40" dirty="0">
                <a:latin typeface="Times New Roman"/>
                <a:cs typeface="Times New Roman"/>
              </a:rPr>
              <a:t> </a:t>
            </a:r>
            <a:r>
              <a:rPr sz="2600" dirty="0">
                <a:latin typeface="Times New Roman"/>
                <a:cs typeface="Times New Roman"/>
              </a:rPr>
              <a:t>to</a:t>
            </a:r>
            <a:r>
              <a:rPr sz="2600" spc="-15" dirty="0">
                <a:latin typeface="Times New Roman"/>
                <a:cs typeface="Times New Roman"/>
              </a:rPr>
              <a:t> </a:t>
            </a:r>
            <a:r>
              <a:rPr sz="2600" dirty="0">
                <a:latin typeface="Times New Roman"/>
                <a:cs typeface="Times New Roman"/>
              </a:rPr>
              <a:t>the </a:t>
            </a:r>
            <a:r>
              <a:rPr sz="2600" dirty="0" smtClean="0">
                <a:latin typeface="Times New Roman"/>
                <a:cs typeface="Times New Roman"/>
              </a:rPr>
              <a:t>go</a:t>
            </a:r>
            <a:r>
              <a:rPr sz="2600" spc="10" dirty="0" smtClean="0">
                <a:latin typeface="Times New Roman"/>
                <a:cs typeface="Times New Roman"/>
              </a:rPr>
              <a:t>v</a:t>
            </a:r>
            <a:r>
              <a:rPr sz="2600" dirty="0" smtClean="0">
                <a:latin typeface="Times New Roman"/>
                <a:cs typeface="Times New Roman"/>
              </a:rPr>
              <a:t>ern</a:t>
            </a:r>
            <a:r>
              <a:rPr sz="2600" spc="-15" dirty="0" smtClean="0">
                <a:latin typeface="Times New Roman"/>
                <a:cs typeface="Times New Roman"/>
              </a:rPr>
              <a:t>m</a:t>
            </a:r>
            <a:r>
              <a:rPr sz="2600" dirty="0" smtClean="0">
                <a:latin typeface="Times New Roman"/>
                <a:cs typeface="Times New Roman"/>
              </a:rPr>
              <a:t>ent</a:t>
            </a: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Ban</a:t>
            </a:r>
            <a:r>
              <a:rPr sz="2600" spc="5" dirty="0">
                <a:latin typeface="Times New Roman"/>
                <a:cs typeface="Times New Roman"/>
              </a:rPr>
              <a:t>k</a:t>
            </a:r>
            <a:r>
              <a:rPr sz="2600" dirty="0">
                <a:latin typeface="Times New Roman"/>
                <a:cs typeface="Times New Roman"/>
              </a:rPr>
              <a:t>ers</a:t>
            </a:r>
            <a:r>
              <a:rPr sz="2600" spc="-40" dirty="0">
                <a:latin typeface="Times New Roman"/>
                <a:cs typeface="Times New Roman"/>
              </a:rPr>
              <a:t> </a:t>
            </a:r>
            <a:r>
              <a:rPr sz="2600" dirty="0" smtClean="0">
                <a:latin typeface="Times New Roman"/>
                <a:cs typeface="Times New Roman"/>
              </a:rPr>
              <a:t>ba</a:t>
            </a:r>
            <a:r>
              <a:rPr sz="2600" spc="5" dirty="0" smtClean="0">
                <a:latin typeface="Times New Roman"/>
                <a:cs typeface="Times New Roman"/>
              </a:rPr>
              <a:t>n</a:t>
            </a:r>
            <a:r>
              <a:rPr sz="2600" dirty="0" smtClean="0">
                <a:latin typeface="Times New Roman"/>
                <a:cs typeface="Times New Roman"/>
              </a:rPr>
              <a:t>k</a:t>
            </a: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C</a:t>
            </a:r>
            <a:r>
              <a:rPr sz="2600" spc="5" dirty="0">
                <a:latin typeface="Times New Roman"/>
                <a:cs typeface="Times New Roman"/>
              </a:rPr>
              <a:t>u</a:t>
            </a:r>
            <a:r>
              <a:rPr sz="2600" dirty="0">
                <a:latin typeface="Times New Roman"/>
                <a:cs typeface="Times New Roman"/>
              </a:rPr>
              <a:t>s</a:t>
            </a:r>
            <a:r>
              <a:rPr sz="2600" spc="-10" dirty="0">
                <a:latin typeface="Times New Roman"/>
                <a:cs typeface="Times New Roman"/>
              </a:rPr>
              <a:t>t</a:t>
            </a:r>
            <a:r>
              <a:rPr sz="2600" dirty="0">
                <a:latin typeface="Times New Roman"/>
                <a:cs typeface="Times New Roman"/>
              </a:rPr>
              <a:t>o</a:t>
            </a:r>
            <a:r>
              <a:rPr sz="2600" spc="10" dirty="0">
                <a:latin typeface="Times New Roman"/>
                <a:cs typeface="Times New Roman"/>
              </a:rPr>
              <a:t>d</a:t>
            </a:r>
            <a:r>
              <a:rPr sz="2600" dirty="0">
                <a:latin typeface="Times New Roman"/>
                <a:cs typeface="Times New Roman"/>
              </a:rPr>
              <a:t>i</a:t>
            </a:r>
            <a:r>
              <a:rPr sz="2600" spc="-10" dirty="0">
                <a:latin typeface="Times New Roman"/>
                <a:cs typeface="Times New Roman"/>
              </a:rPr>
              <a:t>a</a:t>
            </a:r>
            <a:r>
              <a:rPr sz="2600" dirty="0">
                <a:latin typeface="Times New Roman"/>
                <a:cs typeface="Times New Roman"/>
              </a:rPr>
              <a:t>n</a:t>
            </a:r>
            <a:r>
              <a:rPr sz="2600" spc="-35" dirty="0">
                <a:latin typeface="Times New Roman"/>
                <a:cs typeface="Times New Roman"/>
              </a:rPr>
              <a:t> </a:t>
            </a:r>
            <a:r>
              <a:rPr sz="2600" dirty="0">
                <a:latin typeface="Times New Roman"/>
                <a:cs typeface="Times New Roman"/>
              </a:rPr>
              <a:t>of fore</a:t>
            </a:r>
            <a:r>
              <a:rPr sz="2600" spc="-10" dirty="0">
                <a:latin typeface="Times New Roman"/>
                <a:cs typeface="Times New Roman"/>
              </a:rPr>
              <a:t>i</a:t>
            </a:r>
            <a:r>
              <a:rPr sz="2600" dirty="0">
                <a:latin typeface="Times New Roman"/>
                <a:cs typeface="Times New Roman"/>
              </a:rPr>
              <a:t>gn</a:t>
            </a:r>
            <a:r>
              <a:rPr sz="2600" spc="-15" dirty="0">
                <a:latin typeface="Times New Roman"/>
                <a:cs typeface="Times New Roman"/>
              </a:rPr>
              <a:t> </a:t>
            </a:r>
            <a:r>
              <a:rPr sz="2600" dirty="0">
                <a:latin typeface="Times New Roman"/>
                <a:cs typeface="Times New Roman"/>
              </a:rPr>
              <a:t>exchan</a:t>
            </a:r>
            <a:r>
              <a:rPr sz="2600" spc="5" dirty="0">
                <a:latin typeface="Times New Roman"/>
                <a:cs typeface="Times New Roman"/>
              </a:rPr>
              <a:t>g</a:t>
            </a:r>
            <a:r>
              <a:rPr sz="2600" dirty="0">
                <a:latin typeface="Times New Roman"/>
                <a:cs typeface="Times New Roman"/>
              </a:rPr>
              <a:t>e</a:t>
            </a:r>
            <a:r>
              <a:rPr sz="2600" spc="-45" dirty="0">
                <a:latin typeface="Times New Roman"/>
                <a:cs typeface="Times New Roman"/>
              </a:rPr>
              <a:t> </a:t>
            </a:r>
            <a:r>
              <a:rPr sz="2600" dirty="0">
                <a:latin typeface="Times New Roman"/>
                <a:cs typeface="Times New Roman"/>
              </a:rPr>
              <a:t>re</a:t>
            </a:r>
            <a:r>
              <a:rPr sz="2600" spc="-15" dirty="0">
                <a:latin typeface="Times New Roman"/>
                <a:cs typeface="Times New Roman"/>
              </a:rPr>
              <a:t>s</a:t>
            </a:r>
            <a:r>
              <a:rPr sz="2600" dirty="0">
                <a:latin typeface="Times New Roman"/>
                <a:cs typeface="Times New Roman"/>
              </a:rPr>
              <a:t>erve</a:t>
            </a: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Co</a:t>
            </a:r>
            <a:r>
              <a:rPr sz="2600" spc="5" dirty="0">
                <a:latin typeface="Times New Roman"/>
                <a:cs typeface="Times New Roman"/>
              </a:rPr>
              <a:t>n</a:t>
            </a:r>
            <a:r>
              <a:rPr sz="2600" dirty="0">
                <a:latin typeface="Times New Roman"/>
                <a:cs typeface="Times New Roman"/>
              </a:rPr>
              <a:t>t</a:t>
            </a:r>
            <a:r>
              <a:rPr sz="2600" spc="-10" dirty="0">
                <a:latin typeface="Times New Roman"/>
                <a:cs typeface="Times New Roman"/>
              </a:rPr>
              <a:t>r</a:t>
            </a:r>
            <a:r>
              <a:rPr sz="2600" dirty="0">
                <a:latin typeface="Times New Roman"/>
                <a:cs typeface="Times New Roman"/>
              </a:rPr>
              <a:t>oll</a:t>
            </a:r>
            <a:r>
              <a:rPr sz="2600" spc="-15" dirty="0">
                <a:latin typeface="Times New Roman"/>
                <a:cs typeface="Times New Roman"/>
              </a:rPr>
              <a:t>e</a:t>
            </a:r>
            <a:r>
              <a:rPr sz="2600" dirty="0">
                <a:latin typeface="Times New Roman"/>
                <a:cs typeface="Times New Roman"/>
              </a:rPr>
              <a:t>r</a:t>
            </a:r>
            <a:r>
              <a:rPr sz="2600" spc="-30" dirty="0">
                <a:latin typeface="Times New Roman"/>
                <a:cs typeface="Times New Roman"/>
              </a:rPr>
              <a:t> </a:t>
            </a:r>
            <a:r>
              <a:rPr sz="2600" dirty="0">
                <a:latin typeface="Times New Roman"/>
                <a:cs typeface="Times New Roman"/>
              </a:rPr>
              <a:t>of</a:t>
            </a:r>
            <a:r>
              <a:rPr sz="2600" spc="-15" dirty="0">
                <a:latin typeface="Times New Roman"/>
                <a:cs typeface="Times New Roman"/>
              </a:rPr>
              <a:t> </a:t>
            </a:r>
            <a:r>
              <a:rPr sz="2600" dirty="0">
                <a:latin typeface="Times New Roman"/>
                <a:cs typeface="Times New Roman"/>
              </a:rPr>
              <a:t>c</a:t>
            </a:r>
            <a:r>
              <a:rPr sz="2600" spc="-15" dirty="0">
                <a:latin typeface="Times New Roman"/>
                <a:cs typeface="Times New Roman"/>
              </a:rPr>
              <a:t>r</a:t>
            </a:r>
            <a:r>
              <a:rPr sz="2600" dirty="0">
                <a:latin typeface="Times New Roman"/>
                <a:cs typeface="Times New Roman"/>
              </a:rPr>
              <a:t>edit</a:t>
            </a: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Promotional</a:t>
            </a:r>
            <a:r>
              <a:rPr sz="2600" spc="-30" dirty="0">
                <a:latin typeface="Times New Roman"/>
                <a:cs typeface="Times New Roman"/>
              </a:rPr>
              <a:t> </a:t>
            </a:r>
            <a:r>
              <a:rPr sz="2600" dirty="0">
                <a:latin typeface="Times New Roman"/>
                <a:cs typeface="Times New Roman"/>
              </a:rPr>
              <a:t>fu</a:t>
            </a:r>
            <a:r>
              <a:rPr sz="2600" spc="5" dirty="0">
                <a:latin typeface="Times New Roman"/>
                <a:cs typeface="Times New Roman"/>
              </a:rPr>
              <a:t>n</a:t>
            </a:r>
            <a:r>
              <a:rPr sz="2600" dirty="0">
                <a:latin typeface="Times New Roman"/>
                <a:cs typeface="Times New Roman"/>
              </a:rPr>
              <a:t>c</a:t>
            </a:r>
            <a:r>
              <a:rPr sz="2600" spc="-10" dirty="0">
                <a:latin typeface="Times New Roman"/>
                <a:cs typeface="Times New Roman"/>
              </a:rPr>
              <a:t>t</a:t>
            </a:r>
            <a:r>
              <a:rPr sz="2600" dirty="0">
                <a:latin typeface="Times New Roman"/>
                <a:cs typeface="Times New Roman"/>
              </a:rPr>
              <a:t>ion</a:t>
            </a:r>
          </a:p>
          <a:p>
            <a:pPr marL="287020" indent="-274320">
              <a:lnSpc>
                <a:spcPct val="100000"/>
              </a:lnSpc>
              <a:spcBef>
                <a:spcPts val="625"/>
              </a:spcBef>
              <a:buClr>
                <a:srgbClr val="AC946D"/>
              </a:buClr>
              <a:buSzPct val="94230"/>
              <a:buFont typeface="Wingdings 2"/>
              <a:buChar char=""/>
              <a:tabLst>
                <a:tab pos="287020" algn="l"/>
              </a:tabLst>
            </a:pPr>
            <a:r>
              <a:rPr sz="2600" dirty="0">
                <a:latin typeface="Times New Roman"/>
                <a:cs typeface="Times New Roman"/>
              </a:rPr>
              <a:t>C</a:t>
            </a:r>
            <a:r>
              <a:rPr sz="2600" spc="5" dirty="0">
                <a:latin typeface="Times New Roman"/>
                <a:cs typeface="Times New Roman"/>
              </a:rPr>
              <a:t>o</a:t>
            </a:r>
            <a:r>
              <a:rPr sz="2600" dirty="0">
                <a:latin typeface="Times New Roman"/>
                <a:cs typeface="Times New Roman"/>
              </a:rPr>
              <a:t>l</a:t>
            </a:r>
            <a:r>
              <a:rPr sz="2600" spc="-10" dirty="0">
                <a:latin typeface="Times New Roman"/>
                <a:cs typeface="Times New Roman"/>
              </a:rPr>
              <a:t>l</a:t>
            </a:r>
            <a:r>
              <a:rPr sz="2600" dirty="0">
                <a:latin typeface="Times New Roman"/>
                <a:cs typeface="Times New Roman"/>
              </a:rPr>
              <a:t>e</a:t>
            </a:r>
            <a:r>
              <a:rPr sz="2600" spc="-10" dirty="0">
                <a:latin typeface="Times New Roman"/>
                <a:cs typeface="Times New Roman"/>
              </a:rPr>
              <a:t>c</a:t>
            </a:r>
            <a:r>
              <a:rPr sz="2600" dirty="0">
                <a:latin typeface="Times New Roman"/>
                <a:cs typeface="Times New Roman"/>
              </a:rPr>
              <a:t>t</a:t>
            </a:r>
            <a:r>
              <a:rPr sz="2600" spc="-10" dirty="0">
                <a:latin typeface="Times New Roman"/>
                <a:cs typeface="Times New Roman"/>
              </a:rPr>
              <a:t>i</a:t>
            </a:r>
            <a:r>
              <a:rPr sz="2600" dirty="0">
                <a:latin typeface="Times New Roman"/>
                <a:cs typeface="Times New Roman"/>
              </a:rPr>
              <a:t>on</a:t>
            </a:r>
            <a:r>
              <a:rPr sz="2600" spc="-15" dirty="0">
                <a:latin typeface="Times New Roman"/>
                <a:cs typeface="Times New Roman"/>
              </a:rPr>
              <a:t> </a:t>
            </a:r>
            <a:r>
              <a:rPr sz="2600" dirty="0">
                <a:latin typeface="Times New Roman"/>
                <a:cs typeface="Times New Roman"/>
              </a:rPr>
              <a:t>&amp; p</a:t>
            </a:r>
            <a:r>
              <a:rPr sz="2600" spc="5" dirty="0">
                <a:latin typeface="Times New Roman"/>
                <a:cs typeface="Times New Roman"/>
              </a:rPr>
              <a:t>u</a:t>
            </a:r>
            <a:r>
              <a:rPr sz="2600" dirty="0">
                <a:latin typeface="Times New Roman"/>
                <a:cs typeface="Times New Roman"/>
              </a:rPr>
              <a:t>blic</a:t>
            </a:r>
            <a:r>
              <a:rPr sz="2600" spc="-15" dirty="0">
                <a:latin typeface="Times New Roman"/>
                <a:cs typeface="Times New Roman"/>
              </a:rPr>
              <a:t>a</a:t>
            </a:r>
            <a:r>
              <a:rPr sz="2600" dirty="0">
                <a:latin typeface="Times New Roman"/>
                <a:cs typeface="Times New Roman"/>
              </a:rPr>
              <a:t>t</a:t>
            </a:r>
            <a:r>
              <a:rPr sz="2600" spc="-10" dirty="0">
                <a:latin typeface="Times New Roman"/>
                <a:cs typeface="Times New Roman"/>
              </a:rPr>
              <a:t>i</a:t>
            </a:r>
            <a:r>
              <a:rPr sz="2600" dirty="0">
                <a:latin typeface="Times New Roman"/>
                <a:cs typeface="Times New Roman"/>
              </a:rPr>
              <a:t>on</a:t>
            </a:r>
            <a:r>
              <a:rPr sz="2600" spc="-15" dirty="0">
                <a:latin typeface="Times New Roman"/>
                <a:cs typeface="Times New Roman"/>
              </a:rPr>
              <a:t> </a:t>
            </a:r>
            <a:r>
              <a:rPr sz="2600" dirty="0">
                <a:latin typeface="Times New Roman"/>
                <a:cs typeface="Times New Roman"/>
              </a:rPr>
              <a:t>of data</a:t>
            </a:r>
          </a:p>
          <a:p>
            <a:pPr>
              <a:lnSpc>
                <a:spcPct val="100000"/>
              </a:lnSpc>
              <a:spcBef>
                <a:spcPts val="28"/>
              </a:spcBef>
            </a:pPr>
            <a:endParaRPr sz="3750" dirty="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5918203" y="6171565"/>
            <a:ext cx="0" cy="29209"/>
          </a:xfrm>
          <a:custGeom>
            <a:avLst/>
            <a:gdLst/>
            <a:ahLst/>
            <a:cxnLst/>
            <a:rect l="l" t="t" r="r" b="b"/>
            <a:pathLst>
              <a:path h="29210">
                <a:moveTo>
                  <a:pt x="0" y="0"/>
                </a:moveTo>
                <a:lnTo>
                  <a:pt x="0" y="28701"/>
                </a:lnTo>
              </a:path>
            </a:pathLst>
          </a:custGeom>
          <a:ln w="28701">
            <a:solidFill>
              <a:srgbClr val="AC0000"/>
            </a:solidFill>
          </a:ln>
        </p:spPr>
        <p:txBody>
          <a:bodyPr wrap="square" lIns="0" tIns="0" rIns="0" bIns="0" rtlCol="0"/>
          <a:lstStyle/>
          <a:p>
            <a:endParaRPr/>
          </a:p>
        </p:txBody>
      </p:sp>
      <p:sp>
        <p:nvSpPr>
          <p:cNvPr id="5" name="object 5"/>
          <p:cNvSpPr txBox="1"/>
          <p:nvPr/>
        </p:nvSpPr>
        <p:spPr>
          <a:xfrm>
            <a:off x="612140" y="656075"/>
            <a:ext cx="7750809" cy="483234"/>
          </a:xfrm>
          <a:prstGeom prst="rect">
            <a:avLst/>
          </a:prstGeom>
        </p:spPr>
        <p:txBody>
          <a:bodyPr vert="horz" wrap="square" lIns="0" tIns="0" rIns="0" bIns="0" rtlCol="0">
            <a:spAutoFit/>
          </a:bodyPr>
          <a:lstStyle/>
          <a:p>
            <a:pPr marL="12700">
              <a:lnSpc>
                <a:spcPct val="100000"/>
              </a:lnSpc>
              <a:tabLst>
                <a:tab pos="1831975" algn="l"/>
                <a:tab pos="3673475" algn="l"/>
                <a:tab pos="5984875" algn="l"/>
                <a:tab pos="6595109" algn="l"/>
              </a:tabLst>
            </a:pPr>
            <a:r>
              <a:rPr sz="3600" b="1" dirty="0">
                <a:latin typeface="Times New Roman"/>
                <a:cs typeface="Times New Roman"/>
              </a:rPr>
              <a:t>Cur</a:t>
            </a:r>
            <a:r>
              <a:rPr sz="3600" b="1" spc="-65" dirty="0">
                <a:latin typeface="Times New Roman"/>
                <a:cs typeface="Times New Roman"/>
              </a:rPr>
              <a:t>r</a:t>
            </a:r>
            <a:r>
              <a:rPr sz="3600" b="1" dirty="0">
                <a:latin typeface="Times New Roman"/>
                <a:cs typeface="Times New Roman"/>
              </a:rPr>
              <a:t>ent	assets of	top 5 bank	in	wor</a:t>
            </a:r>
            <a:r>
              <a:rPr sz="3600" b="1" spc="-15" dirty="0">
                <a:latin typeface="Times New Roman"/>
                <a:cs typeface="Times New Roman"/>
              </a:rPr>
              <a:t>l</a:t>
            </a:r>
            <a:r>
              <a:rPr sz="3600" b="1" dirty="0">
                <a:latin typeface="Times New Roman"/>
                <a:cs typeface="Times New Roman"/>
              </a:rPr>
              <a:t>d</a:t>
            </a:r>
            <a:endParaRPr sz="360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1760992168"/>
              </p:ext>
            </p:extLst>
          </p:nvPr>
        </p:nvGraphicFramePr>
        <p:xfrm>
          <a:off x="374649" y="1517650"/>
          <a:ext cx="8305798" cy="4975010"/>
        </p:xfrm>
        <a:graphic>
          <a:graphicData uri="http://schemas.openxmlformats.org/drawingml/2006/table">
            <a:tbl>
              <a:tblPr firstRow="1" bandRow="1">
                <a:tableStyleId>{2D5ABB26-0587-4C30-8999-92F81FD0307C}</a:tableStyleId>
              </a:tblPr>
              <a:tblGrid>
                <a:gridCol w="2768589"/>
                <a:gridCol w="2768620"/>
                <a:gridCol w="2768589"/>
              </a:tblGrid>
              <a:tr h="1066799">
                <a:tc>
                  <a:txBody>
                    <a:bodyPr/>
                    <a:lstStyle/>
                    <a:p>
                      <a:pPr marL="85090" algn="ctr">
                        <a:lnSpc>
                          <a:spcPct val="100000"/>
                        </a:lnSpc>
                      </a:pPr>
                      <a:r>
                        <a:rPr sz="3600" b="1" dirty="0">
                          <a:solidFill>
                            <a:srgbClr val="FFFFFF"/>
                          </a:solidFill>
                          <a:latin typeface="Times New Roman"/>
                          <a:cs typeface="Times New Roman"/>
                        </a:rPr>
                        <a:t>State</a:t>
                      </a:r>
                      <a:endParaRPr sz="36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AC0000"/>
                    </a:solidFill>
                  </a:tcPr>
                </a:tc>
                <a:tc>
                  <a:txBody>
                    <a:bodyPr/>
                    <a:lstStyle/>
                    <a:p>
                      <a:pPr marL="85090" algn="ctr">
                        <a:lnSpc>
                          <a:spcPct val="100000"/>
                        </a:lnSpc>
                      </a:pPr>
                      <a:r>
                        <a:rPr sz="3200" b="1" dirty="0">
                          <a:solidFill>
                            <a:srgbClr val="FFFFFF"/>
                          </a:solidFill>
                          <a:latin typeface="Times New Roman"/>
                          <a:cs typeface="Times New Roman"/>
                        </a:rPr>
                        <a:t>BANKS</a:t>
                      </a:r>
                      <a:endParaRPr sz="32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AC0000"/>
                    </a:solidFill>
                  </a:tcPr>
                </a:tc>
                <a:tc>
                  <a:txBody>
                    <a:bodyPr/>
                    <a:lstStyle/>
                    <a:p>
                      <a:pPr marL="85725" algn="ctr">
                        <a:lnSpc>
                          <a:spcPct val="100000"/>
                        </a:lnSpc>
                      </a:pPr>
                      <a:r>
                        <a:rPr lang="en-US" sz="3200" b="1" dirty="0" smtClean="0">
                          <a:solidFill>
                            <a:srgbClr val="FFFFFF"/>
                          </a:solidFill>
                          <a:latin typeface="Times New Roman"/>
                          <a:cs typeface="Times New Roman"/>
                        </a:rPr>
                        <a:t>A</a:t>
                      </a:r>
                      <a:r>
                        <a:rPr sz="3200" b="1" dirty="0" smtClean="0">
                          <a:solidFill>
                            <a:srgbClr val="FFFFFF"/>
                          </a:solidFill>
                          <a:latin typeface="Times New Roman"/>
                          <a:cs typeface="Times New Roman"/>
                        </a:rPr>
                        <a:t>ss</a:t>
                      </a:r>
                      <a:r>
                        <a:rPr sz="3200" b="1" spc="10" dirty="0" smtClean="0">
                          <a:solidFill>
                            <a:srgbClr val="FFFFFF"/>
                          </a:solidFill>
                          <a:latin typeface="Times New Roman"/>
                          <a:cs typeface="Times New Roman"/>
                        </a:rPr>
                        <a:t>e</a:t>
                      </a:r>
                      <a:r>
                        <a:rPr sz="3200" b="1" dirty="0" smtClean="0">
                          <a:solidFill>
                            <a:srgbClr val="FFFFFF"/>
                          </a:solidFill>
                          <a:latin typeface="Times New Roman"/>
                          <a:cs typeface="Times New Roman"/>
                        </a:rPr>
                        <a:t>ts</a:t>
                      </a:r>
                      <a:endParaRPr sz="32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AC0000"/>
                    </a:solidFill>
                  </a:tcPr>
                </a:tc>
              </a:tr>
              <a:tr h="822959">
                <a:tc>
                  <a:txBody>
                    <a:bodyPr/>
                    <a:lstStyle/>
                    <a:p>
                      <a:pPr marL="85090">
                        <a:lnSpc>
                          <a:spcPct val="100000"/>
                        </a:lnSpc>
                      </a:pPr>
                      <a:r>
                        <a:rPr sz="2400" dirty="0">
                          <a:latin typeface="Times New Roman"/>
                          <a:cs typeface="Times New Roman"/>
                        </a:rPr>
                        <a:t>Switzer</a:t>
                      </a:r>
                      <a:r>
                        <a:rPr sz="2400" spc="5" dirty="0">
                          <a:latin typeface="Times New Roman"/>
                          <a:cs typeface="Times New Roman"/>
                        </a:rPr>
                        <a:t>l</a:t>
                      </a:r>
                      <a:r>
                        <a:rPr sz="2400" dirty="0">
                          <a:latin typeface="Times New Roman"/>
                          <a:cs typeface="Times New Roman"/>
                        </a:rPr>
                        <a:t>and</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E3CBCB"/>
                    </a:solidFill>
                  </a:tcPr>
                </a:tc>
                <a:tc>
                  <a:txBody>
                    <a:bodyPr/>
                    <a:lstStyle/>
                    <a:p>
                      <a:pPr marL="85090">
                        <a:lnSpc>
                          <a:spcPct val="100000"/>
                        </a:lnSpc>
                      </a:pPr>
                      <a:r>
                        <a:rPr sz="2400" dirty="0">
                          <a:latin typeface="Times New Roman"/>
                          <a:cs typeface="Times New Roman"/>
                        </a:rPr>
                        <a:t>U</a:t>
                      </a:r>
                      <a:r>
                        <a:rPr sz="2400" spc="-10" dirty="0">
                          <a:latin typeface="Times New Roman"/>
                          <a:cs typeface="Times New Roman"/>
                        </a:rPr>
                        <a:t>S</a:t>
                      </a:r>
                      <a:r>
                        <a:rPr sz="2400" dirty="0">
                          <a:latin typeface="Times New Roman"/>
                          <a:cs typeface="Times New Roman"/>
                        </a:rPr>
                        <a:t>B</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E3CBCB"/>
                    </a:solidFill>
                  </a:tcPr>
                </a:tc>
                <a:tc>
                  <a:txBody>
                    <a:bodyPr/>
                    <a:lstStyle/>
                    <a:p>
                      <a:pPr marL="85725">
                        <a:lnSpc>
                          <a:spcPct val="100000"/>
                        </a:lnSpc>
                      </a:pPr>
                      <a:r>
                        <a:rPr sz="2400" dirty="0">
                          <a:latin typeface="Times New Roman"/>
                          <a:cs typeface="Times New Roman"/>
                        </a:rPr>
                        <a:t>1533</a:t>
                      </a:r>
                      <a:r>
                        <a:rPr sz="2400" spc="-15" dirty="0">
                          <a:latin typeface="Times New Roman"/>
                          <a:cs typeface="Times New Roman"/>
                        </a:rPr>
                        <a:t> </a:t>
                      </a:r>
                      <a:r>
                        <a:rPr sz="2400" dirty="0">
                          <a:latin typeface="Times New Roman"/>
                          <a:cs typeface="Times New Roman"/>
                        </a:rPr>
                        <a:t>bi</a:t>
                      </a:r>
                      <a:r>
                        <a:rPr sz="2400" spc="5" dirty="0">
                          <a:latin typeface="Times New Roman"/>
                          <a:cs typeface="Times New Roman"/>
                        </a:rPr>
                        <a:t>l</a:t>
                      </a:r>
                      <a:r>
                        <a:rPr sz="2400" dirty="0">
                          <a:latin typeface="Times New Roman"/>
                          <a:cs typeface="Times New Roman"/>
                        </a:rPr>
                        <a:t>l</a:t>
                      </a:r>
                      <a:r>
                        <a:rPr sz="2400" spc="5" dirty="0">
                          <a:latin typeface="Times New Roman"/>
                          <a:cs typeface="Times New Roman"/>
                        </a:rPr>
                        <a:t>i</a:t>
                      </a:r>
                      <a:r>
                        <a:rPr sz="2400" dirty="0">
                          <a:latin typeface="Times New Roman"/>
                          <a:cs typeface="Times New Roman"/>
                        </a:rPr>
                        <a:t>on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E3CBCB"/>
                    </a:solidFill>
                  </a:tcPr>
                </a:tc>
              </a:tr>
              <a:tr h="822959">
                <a:tc>
                  <a:txBody>
                    <a:bodyPr/>
                    <a:lstStyle/>
                    <a:p>
                      <a:pPr marL="85090">
                        <a:lnSpc>
                          <a:spcPct val="100000"/>
                        </a:lnSpc>
                        <a:tabLst>
                          <a:tab pos="1064895" algn="l"/>
                        </a:tabLst>
                      </a:pPr>
                      <a:r>
                        <a:rPr sz="2400" dirty="0">
                          <a:latin typeface="Times New Roman"/>
                          <a:cs typeface="Times New Roman"/>
                        </a:rPr>
                        <a:t>United	st</a:t>
                      </a:r>
                      <a:r>
                        <a:rPr sz="2400" spc="5" dirty="0">
                          <a:latin typeface="Times New Roman"/>
                          <a:cs typeface="Times New Roman"/>
                        </a:rPr>
                        <a:t>a</a:t>
                      </a:r>
                      <a:r>
                        <a:rPr sz="2400" dirty="0">
                          <a:latin typeface="Times New Roman"/>
                          <a:cs typeface="Times New Roman"/>
                        </a:rPr>
                        <a:t>te</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c>
                  <a:txBody>
                    <a:bodyPr/>
                    <a:lstStyle/>
                    <a:p>
                      <a:pPr marL="85090">
                        <a:lnSpc>
                          <a:spcPct val="100000"/>
                        </a:lnSpc>
                      </a:pPr>
                      <a:r>
                        <a:rPr sz="2400" dirty="0">
                          <a:latin typeface="Times New Roman"/>
                          <a:cs typeface="Times New Roman"/>
                        </a:rPr>
                        <a:t>Citi</a:t>
                      </a:r>
                      <a:r>
                        <a:rPr sz="2400" spc="-30" dirty="0">
                          <a:latin typeface="Times New Roman"/>
                          <a:cs typeface="Times New Roman"/>
                        </a:rPr>
                        <a:t> </a:t>
                      </a:r>
                      <a:r>
                        <a:rPr sz="2400" dirty="0">
                          <a:latin typeface="Times New Roman"/>
                          <a:cs typeface="Times New Roman"/>
                        </a:rPr>
                        <a:t>group</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c>
                  <a:txBody>
                    <a:bodyPr/>
                    <a:lstStyle/>
                    <a:p>
                      <a:pPr marL="85725">
                        <a:lnSpc>
                          <a:spcPct val="100000"/>
                        </a:lnSpc>
                      </a:pPr>
                      <a:r>
                        <a:rPr sz="2400" dirty="0">
                          <a:latin typeface="Times New Roman"/>
                          <a:cs typeface="Times New Roman"/>
                        </a:rPr>
                        <a:t>1484</a:t>
                      </a:r>
                      <a:r>
                        <a:rPr sz="2400" spc="-15" dirty="0">
                          <a:latin typeface="Times New Roman"/>
                          <a:cs typeface="Times New Roman"/>
                        </a:rPr>
                        <a:t> </a:t>
                      </a:r>
                      <a:r>
                        <a:rPr sz="2400" dirty="0">
                          <a:latin typeface="Times New Roman"/>
                          <a:cs typeface="Times New Roman"/>
                        </a:rPr>
                        <a:t>Bil</a:t>
                      </a:r>
                      <a:r>
                        <a:rPr sz="2400" spc="5" dirty="0">
                          <a:latin typeface="Times New Roman"/>
                          <a:cs typeface="Times New Roman"/>
                        </a:rPr>
                        <a:t>l</a:t>
                      </a:r>
                      <a:r>
                        <a:rPr sz="2400" dirty="0">
                          <a:latin typeface="Times New Roman"/>
                          <a:cs typeface="Times New Roman"/>
                        </a:rPr>
                        <a:t>ion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r>
              <a:tr h="719708">
                <a:tc>
                  <a:txBody>
                    <a:bodyPr/>
                    <a:lstStyle/>
                    <a:p>
                      <a:pPr marL="85090">
                        <a:lnSpc>
                          <a:spcPct val="100000"/>
                        </a:lnSpc>
                      </a:pPr>
                      <a:r>
                        <a:rPr sz="2400" dirty="0">
                          <a:latin typeface="Times New Roman"/>
                          <a:cs typeface="Times New Roman"/>
                        </a:rPr>
                        <a:t>Japan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c>
                  <a:txBody>
                    <a:bodyPr/>
                    <a:lstStyle/>
                    <a:p>
                      <a:pPr marL="85090">
                        <a:lnSpc>
                          <a:spcPct val="100000"/>
                        </a:lnSpc>
                      </a:pPr>
                      <a:r>
                        <a:rPr sz="2400" dirty="0">
                          <a:latin typeface="Times New Roman"/>
                          <a:cs typeface="Times New Roman"/>
                        </a:rPr>
                        <a:t>U</a:t>
                      </a:r>
                      <a:r>
                        <a:rPr sz="2400" spc="-10" dirty="0">
                          <a:latin typeface="Times New Roman"/>
                          <a:cs typeface="Times New Roman"/>
                        </a:rPr>
                        <a:t>F</a:t>
                      </a:r>
                      <a:r>
                        <a:rPr sz="2400" dirty="0">
                          <a:latin typeface="Times New Roman"/>
                          <a:cs typeface="Times New Roman"/>
                        </a:rPr>
                        <a:t>J</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c>
                  <a:txBody>
                    <a:bodyPr/>
                    <a:lstStyle/>
                    <a:p>
                      <a:pPr marL="85725">
                        <a:lnSpc>
                          <a:spcPct val="100000"/>
                        </a:lnSpc>
                      </a:pPr>
                      <a:r>
                        <a:rPr sz="2400" dirty="0">
                          <a:latin typeface="Times New Roman"/>
                          <a:cs typeface="Times New Roman"/>
                        </a:rPr>
                        <a:t>1296</a:t>
                      </a:r>
                      <a:r>
                        <a:rPr sz="2400" spc="-15" dirty="0">
                          <a:latin typeface="Times New Roman"/>
                          <a:cs typeface="Times New Roman"/>
                        </a:rPr>
                        <a:t> </a:t>
                      </a:r>
                      <a:r>
                        <a:rPr sz="2400" dirty="0">
                          <a:latin typeface="Times New Roman"/>
                          <a:cs typeface="Times New Roman"/>
                        </a:rPr>
                        <a:t>Bil</a:t>
                      </a:r>
                      <a:r>
                        <a:rPr sz="2400" spc="5" dirty="0">
                          <a:latin typeface="Times New Roman"/>
                          <a:cs typeface="Times New Roman"/>
                        </a:rPr>
                        <a:t>l</a:t>
                      </a:r>
                      <a:r>
                        <a:rPr sz="2400" dirty="0">
                          <a:latin typeface="Times New Roman"/>
                          <a:cs typeface="Times New Roman"/>
                        </a:rPr>
                        <a:t>ion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r>
              <a:tr h="719626">
                <a:tc>
                  <a:txBody>
                    <a:bodyPr/>
                    <a:lstStyle/>
                    <a:p>
                      <a:pPr marL="85090">
                        <a:lnSpc>
                          <a:spcPct val="100000"/>
                        </a:lnSpc>
                      </a:pPr>
                      <a:r>
                        <a:rPr sz="2400" dirty="0">
                          <a:latin typeface="Times New Roman"/>
                          <a:cs typeface="Times New Roman"/>
                        </a:rPr>
                        <a:t>U</a:t>
                      </a:r>
                      <a:r>
                        <a:rPr sz="2400" spc="-10" dirty="0">
                          <a:latin typeface="Times New Roman"/>
                          <a:cs typeface="Times New Roman"/>
                        </a:rPr>
                        <a:t>n</a:t>
                      </a:r>
                      <a:r>
                        <a:rPr sz="2400" dirty="0">
                          <a:latin typeface="Times New Roman"/>
                          <a:cs typeface="Times New Roman"/>
                        </a:rPr>
                        <a:t>ited</a:t>
                      </a:r>
                      <a:r>
                        <a:rPr sz="2400" spc="-25" dirty="0">
                          <a:latin typeface="Times New Roman"/>
                          <a:cs typeface="Times New Roman"/>
                        </a:rPr>
                        <a:t> </a:t>
                      </a:r>
                      <a:r>
                        <a:rPr sz="2400" dirty="0">
                          <a:latin typeface="Times New Roman"/>
                          <a:cs typeface="Times New Roman"/>
                        </a:rPr>
                        <a:t>kingdom</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c>
                  <a:txBody>
                    <a:bodyPr/>
                    <a:lstStyle/>
                    <a:p>
                      <a:pPr marL="85090">
                        <a:lnSpc>
                          <a:spcPct val="100000"/>
                        </a:lnSpc>
                      </a:pPr>
                      <a:r>
                        <a:rPr sz="2400" dirty="0">
                          <a:latin typeface="Times New Roman"/>
                          <a:cs typeface="Times New Roman"/>
                        </a:rPr>
                        <a:t>H</a:t>
                      </a:r>
                      <a:r>
                        <a:rPr sz="2400" spc="-10" dirty="0">
                          <a:latin typeface="Times New Roman"/>
                          <a:cs typeface="Times New Roman"/>
                        </a:rPr>
                        <a:t>S</a:t>
                      </a:r>
                      <a:r>
                        <a:rPr sz="2400" dirty="0">
                          <a:latin typeface="Times New Roman"/>
                          <a:cs typeface="Times New Roman"/>
                        </a:rPr>
                        <a:t>BC</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c>
                  <a:txBody>
                    <a:bodyPr/>
                    <a:lstStyle/>
                    <a:p>
                      <a:pPr marL="85725">
                        <a:lnSpc>
                          <a:spcPct val="100000"/>
                        </a:lnSpc>
                      </a:pPr>
                      <a:r>
                        <a:rPr sz="2400" dirty="0">
                          <a:latin typeface="Times New Roman"/>
                          <a:cs typeface="Times New Roman"/>
                        </a:rPr>
                        <a:t>1277</a:t>
                      </a:r>
                      <a:r>
                        <a:rPr sz="2400" spc="-20" dirty="0">
                          <a:latin typeface="Times New Roman"/>
                          <a:cs typeface="Times New Roman"/>
                        </a:rPr>
                        <a:t> </a:t>
                      </a:r>
                      <a:r>
                        <a:rPr sz="2400" dirty="0">
                          <a:latin typeface="Times New Roman"/>
                          <a:cs typeface="Times New Roman"/>
                        </a:rPr>
                        <a:t>Bill</a:t>
                      </a:r>
                      <a:r>
                        <a:rPr sz="2400" spc="5" dirty="0">
                          <a:latin typeface="Times New Roman"/>
                          <a:cs typeface="Times New Roman"/>
                        </a:rPr>
                        <a:t>i</a:t>
                      </a:r>
                      <a:r>
                        <a:rPr sz="2400" dirty="0">
                          <a:latin typeface="Times New Roman"/>
                          <a:cs typeface="Times New Roman"/>
                        </a:rPr>
                        <a:t>on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r>
              <a:tr h="822959">
                <a:tc>
                  <a:txBody>
                    <a:bodyPr/>
                    <a:lstStyle/>
                    <a:p>
                      <a:pPr marL="85090">
                        <a:lnSpc>
                          <a:spcPct val="100000"/>
                        </a:lnSpc>
                      </a:pPr>
                      <a:r>
                        <a:rPr sz="2400" dirty="0" smtClean="0">
                          <a:latin typeface="Times New Roman"/>
                          <a:cs typeface="Times New Roman"/>
                        </a:rPr>
                        <a:t>France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c>
                  <a:txBody>
                    <a:bodyPr/>
                    <a:lstStyle/>
                    <a:p>
                      <a:pPr marL="85090" marR="777240">
                        <a:lnSpc>
                          <a:spcPct val="100000"/>
                        </a:lnSpc>
                      </a:pPr>
                      <a:r>
                        <a:rPr sz="2400" dirty="0">
                          <a:latin typeface="Times New Roman"/>
                          <a:cs typeface="Times New Roman"/>
                        </a:rPr>
                        <a:t>Credit</a:t>
                      </a:r>
                      <a:r>
                        <a:rPr sz="2400" spc="-165" dirty="0">
                          <a:latin typeface="Times New Roman"/>
                          <a:cs typeface="Times New Roman"/>
                        </a:rPr>
                        <a:t> </a:t>
                      </a:r>
                      <a:r>
                        <a:rPr sz="2400" dirty="0">
                          <a:latin typeface="Times New Roman"/>
                          <a:cs typeface="Times New Roman"/>
                        </a:rPr>
                        <a:t>Agricola group</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c>
                  <a:txBody>
                    <a:bodyPr/>
                    <a:lstStyle/>
                    <a:p>
                      <a:pPr marL="85725">
                        <a:lnSpc>
                          <a:spcPct val="100000"/>
                        </a:lnSpc>
                        <a:tabLst>
                          <a:tab pos="2048510" algn="l"/>
                        </a:tabLst>
                      </a:pPr>
                      <a:r>
                        <a:rPr sz="2400" dirty="0">
                          <a:latin typeface="Times New Roman"/>
                          <a:cs typeface="Times New Roman"/>
                        </a:rPr>
                        <a:t>1243</a:t>
                      </a:r>
                      <a:r>
                        <a:rPr sz="2400" spc="-15" dirty="0">
                          <a:latin typeface="Times New Roman"/>
                          <a:cs typeface="Times New Roman"/>
                        </a:rPr>
                        <a:t> </a:t>
                      </a:r>
                      <a:r>
                        <a:rPr sz="2400" dirty="0">
                          <a:latin typeface="Times New Roman"/>
                          <a:cs typeface="Times New Roman"/>
                        </a:rPr>
                        <a:t>Bil</a:t>
                      </a:r>
                      <a:r>
                        <a:rPr sz="2400" spc="5" dirty="0">
                          <a:latin typeface="Times New Roman"/>
                          <a:cs typeface="Times New Roman"/>
                        </a:rPr>
                        <a:t>l</a:t>
                      </a:r>
                      <a:r>
                        <a:rPr sz="2400" dirty="0">
                          <a:latin typeface="Times New Roman"/>
                          <a:cs typeface="Times New Roman"/>
                        </a:rPr>
                        <a:t>ion	</a:t>
                      </a:r>
                      <a:endParaRPr sz="12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6070603" y="6171565"/>
            <a:ext cx="0" cy="29209"/>
          </a:xfrm>
          <a:custGeom>
            <a:avLst/>
            <a:gdLst/>
            <a:ahLst/>
            <a:cxnLst/>
            <a:rect l="l" t="t" r="r" b="b"/>
            <a:pathLst>
              <a:path h="29210">
                <a:moveTo>
                  <a:pt x="0" y="0"/>
                </a:moveTo>
                <a:lnTo>
                  <a:pt x="0" y="28701"/>
                </a:lnTo>
              </a:path>
            </a:pathLst>
          </a:custGeom>
          <a:ln w="28701">
            <a:solidFill>
              <a:srgbClr val="AC0000"/>
            </a:solidFill>
          </a:ln>
        </p:spPr>
        <p:txBody>
          <a:bodyPr wrap="square" lIns="0" tIns="0" rIns="0" bIns="0" rtlCol="0"/>
          <a:lstStyle/>
          <a:p>
            <a:endParaRPr/>
          </a:p>
        </p:txBody>
      </p:sp>
      <p:sp>
        <p:nvSpPr>
          <p:cNvPr id="5" name="object 5"/>
          <p:cNvSpPr txBox="1"/>
          <p:nvPr/>
        </p:nvSpPr>
        <p:spPr>
          <a:xfrm>
            <a:off x="457200" y="559499"/>
            <a:ext cx="8516620" cy="381000"/>
          </a:xfrm>
          <a:prstGeom prst="rect">
            <a:avLst/>
          </a:prstGeom>
        </p:spPr>
        <p:txBody>
          <a:bodyPr vert="horz" wrap="square" lIns="0" tIns="0" rIns="0" bIns="0" rtlCol="0">
            <a:spAutoFit/>
          </a:bodyPr>
          <a:lstStyle/>
          <a:p>
            <a:pPr marL="12700">
              <a:lnSpc>
                <a:spcPct val="100000"/>
              </a:lnSpc>
            </a:pPr>
            <a:r>
              <a:rPr sz="2800" b="1" spc="-280" dirty="0">
                <a:latin typeface="Times New Roman"/>
                <a:cs typeface="Times New Roman"/>
              </a:rPr>
              <a:t>T</a:t>
            </a:r>
            <a:r>
              <a:rPr sz="2800" b="1" spc="-15" dirty="0">
                <a:latin typeface="Times New Roman"/>
                <a:cs typeface="Times New Roman"/>
              </a:rPr>
              <a:t>op 5</a:t>
            </a:r>
            <a:r>
              <a:rPr sz="2800" b="1" spc="-5" dirty="0">
                <a:latin typeface="Times New Roman"/>
                <a:cs typeface="Times New Roman"/>
              </a:rPr>
              <a:t> </a:t>
            </a:r>
            <a:r>
              <a:rPr sz="2800" b="1" spc="-20" dirty="0">
                <a:latin typeface="Times New Roman"/>
                <a:cs typeface="Times New Roman"/>
              </a:rPr>
              <a:t>b</a:t>
            </a:r>
            <a:r>
              <a:rPr sz="2800" b="1" spc="-10" dirty="0">
                <a:latin typeface="Times New Roman"/>
                <a:cs typeface="Times New Roman"/>
              </a:rPr>
              <a:t>a</a:t>
            </a:r>
            <a:r>
              <a:rPr sz="2800" b="1" spc="-20" dirty="0">
                <a:latin typeface="Times New Roman"/>
                <a:cs typeface="Times New Roman"/>
              </a:rPr>
              <a:t>n</a:t>
            </a:r>
            <a:r>
              <a:rPr sz="2800" b="1" spc="-40" dirty="0">
                <a:latin typeface="Times New Roman"/>
                <a:cs typeface="Times New Roman"/>
              </a:rPr>
              <a:t>k</a:t>
            </a:r>
            <a:r>
              <a:rPr sz="2800" b="1" spc="-15" dirty="0">
                <a:latin typeface="Times New Roman"/>
                <a:cs typeface="Times New Roman"/>
              </a:rPr>
              <a:t>ing</a:t>
            </a:r>
            <a:r>
              <a:rPr sz="2800" b="1" spc="20" dirty="0">
                <a:latin typeface="Times New Roman"/>
                <a:cs typeface="Times New Roman"/>
              </a:rPr>
              <a:t> </a:t>
            </a:r>
            <a:r>
              <a:rPr sz="2800" b="1" spc="-15" dirty="0">
                <a:latin typeface="Times New Roman"/>
                <a:cs typeface="Times New Roman"/>
              </a:rPr>
              <a:t>g</a:t>
            </a:r>
            <a:r>
              <a:rPr sz="2800" b="1" spc="-70" dirty="0">
                <a:latin typeface="Times New Roman"/>
                <a:cs typeface="Times New Roman"/>
              </a:rPr>
              <a:t>r</a:t>
            </a:r>
            <a:r>
              <a:rPr sz="2800" b="1" spc="-15" dirty="0">
                <a:latin typeface="Times New Roman"/>
                <a:cs typeface="Times New Roman"/>
              </a:rPr>
              <a:t>ou</a:t>
            </a:r>
            <a:r>
              <a:rPr sz="2800" b="1" spc="-20" dirty="0">
                <a:latin typeface="Times New Roman"/>
                <a:cs typeface="Times New Roman"/>
              </a:rPr>
              <a:t>p</a:t>
            </a:r>
            <a:r>
              <a:rPr sz="2800" b="1" spc="-5" dirty="0">
                <a:latin typeface="Times New Roman"/>
                <a:cs typeface="Times New Roman"/>
              </a:rPr>
              <a:t> </a:t>
            </a:r>
            <a:r>
              <a:rPr sz="2800" b="1" spc="-15" dirty="0">
                <a:latin typeface="Times New Roman"/>
                <a:cs typeface="Times New Roman"/>
              </a:rPr>
              <a:t>in</a:t>
            </a:r>
            <a:r>
              <a:rPr sz="2800" b="1" spc="-5" dirty="0">
                <a:latin typeface="Times New Roman"/>
                <a:cs typeface="Times New Roman"/>
              </a:rPr>
              <a:t> </a:t>
            </a:r>
            <a:r>
              <a:rPr sz="2800" b="1" spc="-10" dirty="0">
                <a:latin typeface="Times New Roman"/>
                <a:cs typeface="Times New Roman"/>
              </a:rPr>
              <a:t>t</a:t>
            </a:r>
            <a:r>
              <a:rPr sz="2800" b="1" spc="-15" dirty="0">
                <a:latin typeface="Times New Roman"/>
                <a:cs typeface="Times New Roman"/>
              </a:rPr>
              <a:t>he</a:t>
            </a:r>
            <a:r>
              <a:rPr sz="2800" b="1" spc="-5" dirty="0">
                <a:latin typeface="Times New Roman"/>
                <a:cs typeface="Times New Roman"/>
              </a:rPr>
              <a:t> </a:t>
            </a:r>
            <a:r>
              <a:rPr sz="2800" b="1" spc="-55" dirty="0">
                <a:latin typeface="Times New Roman"/>
                <a:cs typeface="Times New Roman"/>
              </a:rPr>
              <a:t>w</a:t>
            </a:r>
            <a:r>
              <a:rPr sz="2800" b="1" spc="-15" dirty="0">
                <a:latin typeface="Times New Roman"/>
                <a:cs typeface="Times New Roman"/>
              </a:rPr>
              <a:t>orld</a:t>
            </a:r>
            <a:r>
              <a:rPr sz="2800" b="1" spc="30" dirty="0">
                <a:latin typeface="Times New Roman"/>
                <a:cs typeface="Times New Roman"/>
              </a:rPr>
              <a:t> </a:t>
            </a:r>
            <a:r>
              <a:rPr sz="2800" b="1" spc="-15" dirty="0">
                <a:latin typeface="Times New Roman"/>
                <a:cs typeface="Times New Roman"/>
              </a:rPr>
              <a:t>by</a:t>
            </a:r>
            <a:r>
              <a:rPr sz="2800" b="1" spc="5" dirty="0">
                <a:latin typeface="Times New Roman"/>
                <a:cs typeface="Times New Roman"/>
              </a:rPr>
              <a:t> </a:t>
            </a:r>
            <a:r>
              <a:rPr sz="2800" b="1" spc="-15" dirty="0">
                <a:latin typeface="Times New Roman"/>
                <a:cs typeface="Times New Roman"/>
              </a:rPr>
              <a:t>sh</a:t>
            </a:r>
            <a:r>
              <a:rPr sz="2800" b="1" spc="-10" dirty="0">
                <a:latin typeface="Times New Roman"/>
                <a:cs typeface="Times New Roman"/>
              </a:rPr>
              <a:t>a</a:t>
            </a:r>
            <a:r>
              <a:rPr sz="2800" b="1" spc="-70" dirty="0">
                <a:latin typeface="Times New Roman"/>
                <a:cs typeface="Times New Roman"/>
              </a:rPr>
              <a:t>r</a:t>
            </a:r>
            <a:r>
              <a:rPr sz="2800" b="1" spc="-15" dirty="0">
                <a:latin typeface="Times New Roman"/>
                <a:cs typeface="Times New Roman"/>
              </a:rPr>
              <a:t>eholder</a:t>
            </a:r>
            <a:r>
              <a:rPr sz="2800" b="1" spc="-80" dirty="0">
                <a:latin typeface="Times New Roman"/>
                <a:cs typeface="Times New Roman"/>
              </a:rPr>
              <a:t> </a:t>
            </a:r>
            <a:r>
              <a:rPr sz="2800" b="1" spc="-15" dirty="0">
                <a:latin typeface="Times New Roman"/>
                <a:cs typeface="Times New Roman"/>
              </a:rPr>
              <a:t>equity</a:t>
            </a:r>
            <a:endParaRPr sz="2800" dirty="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2385780750"/>
              </p:ext>
            </p:extLst>
          </p:nvPr>
        </p:nvGraphicFramePr>
        <p:xfrm>
          <a:off x="374649" y="1390639"/>
          <a:ext cx="8534398" cy="4930945"/>
        </p:xfrm>
        <a:graphic>
          <a:graphicData uri="http://schemas.openxmlformats.org/drawingml/2006/table">
            <a:tbl>
              <a:tblPr firstRow="1" bandRow="1">
                <a:tableStyleId>{2D5ABB26-0587-4C30-8999-92F81FD0307C}</a:tableStyleId>
              </a:tblPr>
              <a:tblGrid>
                <a:gridCol w="2844789"/>
                <a:gridCol w="2844820"/>
                <a:gridCol w="2844789"/>
              </a:tblGrid>
              <a:tr h="783214">
                <a:tc>
                  <a:txBody>
                    <a:bodyPr/>
                    <a:lstStyle/>
                    <a:p>
                      <a:pPr marL="85090" algn="ctr">
                        <a:lnSpc>
                          <a:spcPct val="100000"/>
                        </a:lnSpc>
                      </a:pPr>
                      <a:r>
                        <a:rPr sz="2800" b="1" dirty="0">
                          <a:solidFill>
                            <a:srgbClr val="FFFFFF"/>
                          </a:solidFill>
                          <a:latin typeface="Times New Roman"/>
                          <a:cs typeface="Times New Roman"/>
                        </a:rPr>
                        <a:t>Co</a:t>
                      </a:r>
                      <a:r>
                        <a:rPr sz="2800" b="1" spc="-10" dirty="0">
                          <a:solidFill>
                            <a:srgbClr val="FFFFFF"/>
                          </a:solidFill>
                          <a:latin typeface="Times New Roman"/>
                          <a:cs typeface="Times New Roman"/>
                        </a:rPr>
                        <a:t>u</a:t>
                      </a:r>
                      <a:r>
                        <a:rPr sz="2800" b="1" dirty="0">
                          <a:solidFill>
                            <a:srgbClr val="FFFFFF"/>
                          </a:solidFill>
                          <a:latin typeface="Times New Roman"/>
                          <a:cs typeface="Times New Roman"/>
                        </a:rPr>
                        <a:t>ntry</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AC0000"/>
                    </a:solidFill>
                  </a:tcPr>
                </a:tc>
                <a:tc>
                  <a:txBody>
                    <a:bodyPr/>
                    <a:lstStyle/>
                    <a:p>
                      <a:pPr marL="85090" algn="ctr">
                        <a:lnSpc>
                          <a:spcPct val="100000"/>
                        </a:lnSpc>
                      </a:pPr>
                      <a:r>
                        <a:rPr sz="2800" b="1" dirty="0">
                          <a:solidFill>
                            <a:srgbClr val="FFFFFF"/>
                          </a:solidFill>
                          <a:latin typeface="Times New Roman"/>
                          <a:cs typeface="Times New Roman"/>
                        </a:rPr>
                        <a:t>Com</a:t>
                      </a:r>
                      <a:r>
                        <a:rPr sz="2800" b="1" spc="-10" dirty="0">
                          <a:solidFill>
                            <a:srgbClr val="FFFFFF"/>
                          </a:solidFill>
                          <a:latin typeface="Times New Roman"/>
                          <a:cs typeface="Times New Roman"/>
                        </a:rPr>
                        <a:t>p</a:t>
                      </a:r>
                      <a:r>
                        <a:rPr sz="2800" b="1" dirty="0">
                          <a:solidFill>
                            <a:srgbClr val="FFFFFF"/>
                          </a:solidFill>
                          <a:latin typeface="Times New Roman"/>
                          <a:cs typeface="Times New Roman"/>
                        </a:rPr>
                        <a:t>any</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AC0000"/>
                    </a:solidFill>
                  </a:tcPr>
                </a:tc>
                <a:tc>
                  <a:txBody>
                    <a:bodyPr/>
                    <a:lstStyle/>
                    <a:p>
                      <a:pPr marL="85725" algn="ctr">
                        <a:lnSpc>
                          <a:spcPct val="100000"/>
                        </a:lnSpc>
                      </a:pPr>
                      <a:r>
                        <a:rPr sz="2800" b="1" dirty="0">
                          <a:solidFill>
                            <a:srgbClr val="FFFFFF"/>
                          </a:solidFill>
                          <a:latin typeface="Times New Roman"/>
                          <a:cs typeface="Times New Roman"/>
                        </a:rPr>
                        <a:t>S</a:t>
                      </a:r>
                      <a:r>
                        <a:rPr sz="2800" b="1" spc="-10" dirty="0">
                          <a:solidFill>
                            <a:srgbClr val="FFFFFF"/>
                          </a:solidFill>
                          <a:latin typeface="Times New Roman"/>
                          <a:cs typeface="Times New Roman"/>
                        </a:rPr>
                        <a:t>h</a:t>
                      </a:r>
                      <a:r>
                        <a:rPr sz="2800" b="1" dirty="0">
                          <a:solidFill>
                            <a:srgbClr val="FFFFFF"/>
                          </a:solidFill>
                          <a:latin typeface="Times New Roman"/>
                          <a:cs typeface="Times New Roman"/>
                        </a:rPr>
                        <a:t>a</a:t>
                      </a:r>
                      <a:r>
                        <a:rPr sz="2800" b="1" spc="-35" dirty="0">
                          <a:solidFill>
                            <a:srgbClr val="FFFFFF"/>
                          </a:solidFill>
                          <a:latin typeface="Times New Roman"/>
                          <a:cs typeface="Times New Roman"/>
                        </a:rPr>
                        <a:t>r</a:t>
                      </a:r>
                      <a:r>
                        <a:rPr sz="2800" b="1" dirty="0">
                          <a:solidFill>
                            <a:srgbClr val="FFFFFF"/>
                          </a:solidFill>
                          <a:latin typeface="Times New Roman"/>
                          <a:cs typeface="Times New Roman"/>
                        </a:rPr>
                        <a:t>e </a:t>
                      </a:r>
                      <a:r>
                        <a:rPr sz="2800" b="1" spc="-10" dirty="0">
                          <a:solidFill>
                            <a:srgbClr val="FFFFFF"/>
                          </a:solidFill>
                          <a:latin typeface="Times New Roman"/>
                          <a:cs typeface="Times New Roman"/>
                        </a:rPr>
                        <a:t>h</a:t>
                      </a:r>
                      <a:r>
                        <a:rPr sz="2800" b="1" dirty="0">
                          <a:solidFill>
                            <a:srgbClr val="FFFFFF"/>
                          </a:solidFill>
                          <a:latin typeface="Times New Roman"/>
                          <a:cs typeface="Times New Roman"/>
                        </a:rPr>
                        <a:t>older</a:t>
                      </a:r>
                      <a:r>
                        <a:rPr sz="2800" b="1" spc="-35" dirty="0">
                          <a:solidFill>
                            <a:srgbClr val="FFFFFF"/>
                          </a:solidFill>
                          <a:latin typeface="Times New Roman"/>
                          <a:cs typeface="Times New Roman"/>
                        </a:rPr>
                        <a:t> </a:t>
                      </a:r>
                      <a:r>
                        <a:rPr sz="2800" b="1" dirty="0">
                          <a:solidFill>
                            <a:srgbClr val="FFFFFF"/>
                          </a:solidFill>
                          <a:latin typeface="Times New Roman"/>
                          <a:cs typeface="Times New Roman"/>
                        </a:rPr>
                        <a:t>equity</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AC0000"/>
                    </a:solidFill>
                  </a:tcPr>
                </a:tc>
              </a:tr>
              <a:tr h="783092">
                <a:tc>
                  <a:txBody>
                    <a:bodyPr/>
                    <a:lstStyle/>
                    <a:p>
                      <a:pPr marL="85090">
                        <a:lnSpc>
                          <a:spcPct val="100000"/>
                        </a:lnSpc>
                      </a:pPr>
                      <a:r>
                        <a:rPr sz="2800" dirty="0">
                          <a:latin typeface="Times New Roman"/>
                          <a:cs typeface="Times New Roman"/>
                        </a:rPr>
                        <a:t>Uni</a:t>
                      </a:r>
                      <a:r>
                        <a:rPr sz="2800" spc="5" dirty="0">
                          <a:latin typeface="Times New Roman"/>
                          <a:cs typeface="Times New Roman"/>
                        </a:rPr>
                        <a:t>t</a:t>
                      </a:r>
                      <a:r>
                        <a:rPr sz="2800" dirty="0">
                          <a:latin typeface="Times New Roman"/>
                          <a:cs typeface="Times New Roman"/>
                        </a:rPr>
                        <a:t>ed</a:t>
                      </a:r>
                      <a:r>
                        <a:rPr sz="2800" spc="-15" dirty="0">
                          <a:latin typeface="Times New Roman"/>
                          <a:cs typeface="Times New Roman"/>
                        </a:rPr>
                        <a:t> </a:t>
                      </a:r>
                      <a:r>
                        <a:rPr sz="2800" dirty="0">
                          <a:latin typeface="Times New Roman"/>
                          <a:cs typeface="Times New Roman"/>
                        </a:rPr>
                        <a:t>state</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E3CBCB"/>
                    </a:solidFill>
                  </a:tcPr>
                </a:tc>
                <a:tc>
                  <a:txBody>
                    <a:bodyPr/>
                    <a:lstStyle/>
                    <a:p>
                      <a:pPr marL="85090">
                        <a:lnSpc>
                          <a:spcPct val="100000"/>
                        </a:lnSpc>
                      </a:pPr>
                      <a:r>
                        <a:rPr sz="2800" dirty="0">
                          <a:latin typeface="Times New Roman"/>
                          <a:cs typeface="Times New Roman"/>
                        </a:rPr>
                        <a:t>Citi</a:t>
                      </a:r>
                      <a:r>
                        <a:rPr sz="2800" spc="-30" dirty="0">
                          <a:latin typeface="Times New Roman"/>
                          <a:cs typeface="Times New Roman"/>
                        </a:rPr>
                        <a:t> </a:t>
                      </a:r>
                      <a:r>
                        <a:rPr sz="2800" dirty="0">
                          <a:latin typeface="Times New Roman"/>
                          <a:cs typeface="Times New Roman"/>
                        </a:rPr>
                        <a:t>g</a:t>
                      </a:r>
                      <a:r>
                        <a:rPr sz="2800" spc="5" dirty="0">
                          <a:latin typeface="Times New Roman"/>
                          <a:cs typeface="Times New Roman"/>
                        </a:rPr>
                        <a:t>r</a:t>
                      </a:r>
                      <a:r>
                        <a:rPr sz="2800" dirty="0">
                          <a:latin typeface="Times New Roman"/>
                          <a:cs typeface="Times New Roman"/>
                        </a:rPr>
                        <a:t>o</a:t>
                      </a:r>
                      <a:r>
                        <a:rPr sz="2800" spc="5" dirty="0">
                          <a:latin typeface="Times New Roman"/>
                          <a:cs typeface="Times New Roman"/>
                        </a:rPr>
                        <a:t>u</a:t>
                      </a:r>
                      <a:r>
                        <a:rPr sz="2800" dirty="0">
                          <a:latin typeface="Times New Roman"/>
                          <a:cs typeface="Times New Roman"/>
                        </a:rPr>
                        <a:t>p</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E3CBCB"/>
                    </a:solidFill>
                  </a:tcPr>
                </a:tc>
                <a:tc>
                  <a:txBody>
                    <a:bodyPr/>
                    <a:lstStyle/>
                    <a:p>
                      <a:pPr marL="85725">
                        <a:lnSpc>
                          <a:spcPct val="100000"/>
                        </a:lnSpc>
                        <a:tabLst>
                          <a:tab pos="1403985" algn="l"/>
                        </a:tabLst>
                      </a:pPr>
                      <a:r>
                        <a:rPr sz="2800" spc="-105" dirty="0">
                          <a:latin typeface="Times New Roman"/>
                          <a:cs typeface="Times New Roman"/>
                        </a:rPr>
                        <a:t>1</a:t>
                      </a:r>
                      <a:r>
                        <a:rPr sz="2800" dirty="0">
                          <a:latin typeface="Times New Roman"/>
                          <a:cs typeface="Times New Roman"/>
                        </a:rPr>
                        <a:t>1</a:t>
                      </a:r>
                      <a:r>
                        <a:rPr sz="2800" spc="5" dirty="0">
                          <a:latin typeface="Times New Roman"/>
                          <a:cs typeface="Times New Roman"/>
                        </a:rPr>
                        <a:t>2</a:t>
                      </a:r>
                      <a:r>
                        <a:rPr sz="2800" dirty="0">
                          <a:latin typeface="Times New Roman"/>
                          <a:cs typeface="Times New Roman"/>
                        </a:rPr>
                        <a:t>5</a:t>
                      </a:r>
                      <a:r>
                        <a:rPr sz="2800" spc="5" dirty="0">
                          <a:latin typeface="Times New Roman"/>
                          <a:cs typeface="Times New Roman"/>
                        </a:rPr>
                        <a:t>3</a:t>
                      </a:r>
                      <a:r>
                        <a:rPr sz="2800" dirty="0">
                          <a:latin typeface="Times New Roman"/>
                          <a:cs typeface="Times New Roman"/>
                        </a:rPr>
                        <a:t>7	$</a:t>
                      </a:r>
                      <a:r>
                        <a:rPr sz="2800" spc="-15" dirty="0">
                          <a:latin typeface="Times New Roman"/>
                          <a:cs typeface="Times New Roman"/>
                        </a:rPr>
                        <a:t>m</a:t>
                      </a:r>
                      <a:r>
                        <a:rPr sz="2800" dirty="0">
                          <a:latin typeface="Times New Roman"/>
                          <a:cs typeface="Times New Roman"/>
                        </a:rPr>
                        <a:t>ill</a:t>
                      </a:r>
                      <a:r>
                        <a:rPr sz="2800" spc="5" dirty="0">
                          <a:latin typeface="Times New Roman"/>
                          <a:cs typeface="Times New Roman"/>
                        </a:rPr>
                        <a:t>i</a:t>
                      </a:r>
                      <a:r>
                        <a:rPr sz="2800" dirty="0">
                          <a:latin typeface="Times New Roman"/>
                          <a:cs typeface="Times New Roman"/>
                        </a:rPr>
                        <a:t>on</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E3CBCB"/>
                    </a:solidFill>
                  </a:tcPr>
                </a:tc>
              </a:tr>
              <a:tr h="783214">
                <a:tc>
                  <a:txBody>
                    <a:bodyPr/>
                    <a:lstStyle/>
                    <a:p>
                      <a:pPr marL="85090">
                        <a:lnSpc>
                          <a:spcPct val="100000"/>
                        </a:lnSpc>
                      </a:pPr>
                      <a:r>
                        <a:rPr sz="2800" dirty="0">
                          <a:latin typeface="Times New Roman"/>
                          <a:cs typeface="Times New Roman"/>
                        </a:rPr>
                        <a:t>Uni</a:t>
                      </a:r>
                      <a:r>
                        <a:rPr sz="2800" spc="5" dirty="0">
                          <a:latin typeface="Times New Roman"/>
                          <a:cs typeface="Times New Roman"/>
                        </a:rPr>
                        <a:t>t</a:t>
                      </a:r>
                      <a:r>
                        <a:rPr sz="2800" dirty="0">
                          <a:latin typeface="Times New Roman"/>
                          <a:cs typeface="Times New Roman"/>
                        </a:rPr>
                        <a:t>ed</a:t>
                      </a:r>
                      <a:r>
                        <a:rPr sz="2800" spc="-15" dirty="0">
                          <a:latin typeface="Times New Roman"/>
                          <a:cs typeface="Times New Roman"/>
                        </a:rPr>
                        <a:t> </a:t>
                      </a:r>
                      <a:r>
                        <a:rPr sz="2800" dirty="0">
                          <a:latin typeface="Times New Roman"/>
                          <a:cs typeface="Times New Roman"/>
                        </a:rPr>
                        <a:t>state</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c>
                  <a:txBody>
                    <a:bodyPr/>
                    <a:lstStyle/>
                    <a:p>
                      <a:pPr marL="85090">
                        <a:lnSpc>
                          <a:spcPct val="100000"/>
                        </a:lnSpc>
                      </a:pPr>
                      <a:r>
                        <a:rPr sz="2800" dirty="0">
                          <a:latin typeface="Times New Roman"/>
                          <a:cs typeface="Times New Roman"/>
                        </a:rPr>
                        <a:t>J</a:t>
                      </a:r>
                      <a:r>
                        <a:rPr sz="2800" spc="5" dirty="0">
                          <a:latin typeface="Times New Roman"/>
                          <a:cs typeface="Times New Roman"/>
                        </a:rPr>
                        <a:t>P</a:t>
                      </a:r>
                      <a:r>
                        <a:rPr sz="2800" dirty="0">
                          <a:latin typeface="Times New Roman"/>
                          <a:cs typeface="Times New Roman"/>
                        </a:rPr>
                        <a:t>Mo</a:t>
                      </a:r>
                      <a:r>
                        <a:rPr sz="2800" spc="-40" dirty="0">
                          <a:latin typeface="Times New Roman"/>
                          <a:cs typeface="Times New Roman"/>
                        </a:rPr>
                        <a:t>r</a:t>
                      </a:r>
                      <a:r>
                        <a:rPr sz="2800" dirty="0">
                          <a:latin typeface="Times New Roman"/>
                          <a:cs typeface="Times New Roman"/>
                        </a:rPr>
                        <a:t>gan</a:t>
                      </a:r>
                      <a:r>
                        <a:rPr sz="2800" spc="-25" dirty="0">
                          <a:latin typeface="Times New Roman"/>
                          <a:cs typeface="Times New Roman"/>
                        </a:rPr>
                        <a:t> </a:t>
                      </a:r>
                      <a:r>
                        <a:rPr sz="2800" dirty="0">
                          <a:latin typeface="Times New Roman"/>
                          <a:cs typeface="Times New Roman"/>
                        </a:rPr>
                        <a:t>chase</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c>
                  <a:txBody>
                    <a:bodyPr/>
                    <a:lstStyle/>
                    <a:p>
                      <a:pPr marL="85725">
                        <a:lnSpc>
                          <a:spcPct val="100000"/>
                        </a:lnSpc>
                        <a:tabLst>
                          <a:tab pos="1315085" algn="l"/>
                        </a:tabLst>
                      </a:pPr>
                      <a:r>
                        <a:rPr sz="2800" dirty="0">
                          <a:latin typeface="Times New Roman"/>
                          <a:cs typeface="Times New Roman"/>
                        </a:rPr>
                        <a:t>1</a:t>
                      </a:r>
                      <a:r>
                        <a:rPr sz="2800" spc="5" dirty="0">
                          <a:latin typeface="Times New Roman"/>
                          <a:cs typeface="Times New Roman"/>
                        </a:rPr>
                        <a:t>0</a:t>
                      </a:r>
                      <a:r>
                        <a:rPr sz="2800" dirty="0">
                          <a:latin typeface="Times New Roman"/>
                          <a:cs typeface="Times New Roman"/>
                        </a:rPr>
                        <a:t>7</a:t>
                      </a:r>
                      <a:r>
                        <a:rPr sz="2800" spc="5" dirty="0">
                          <a:latin typeface="Times New Roman"/>
                          <a:cs typeface="Times New Roman"/>
                        </a:rPr>
                        <a:t>2</a:t>
                      </a:r>
                      <a:r>
                        <a:rPr sz="2800" spc="-105" dirty="0">
                          <a:latin typeface="Times New Roman"/>
                          <a:cs typeface="Times New Roman"/>
                        </a:rPr>
                        <a:t>1</a:t>
                      </a:r>
                      <a:r>
                        <a:rPr sz="2800" dirty="0">
                          <a:latin typeface="Times New Roman"/>
                          <a:cs typeface="Times New Roman"/>
                        </a:rPr>
                        <a:t>1	$</a:t>
                      </a:r>
                      <a:r>
                        <a:rPr sz="2800" spc="-15" dirty="0">
                          <a:latin typeface="Times New Roman"/>
                          <a:cs typeface="Times New Roman"/>
                        </a:rPr>
                        <a:t>m</a:t>
                      </a:r>
                      <a:r>
                        <a:rPr sz="2800" dirty="0">
                          <a:latin typeface="Times New Roman"/>
                          <a:cs typeface="Times New Roman"/>
                        </a:rPr>
                        <a:t>ill</a:t>
                      </a:r>
                      <a:r>
                        <a:rPr sz="2800" spc="5" dirty="0">
                          <a:latin typeface="Times New Roman"/>
                          <a:cs typeface="Times New Roman"/>
                        </a:rPr>
                        <a:t>i</a:t>
                      </a:r>
                      <a:r>
                        <a:rPr sz="2800" dirty="0">
                          <a:latin typeface="Times New Roman"/>
                          <a:cs typeface="Times New Roman"/>
                        </a:rPr>
                        <a:t>on</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r>
              <a:tr h="944873">
                <a:tc>
                  <a:txBody>
                    <a:bodyPr/>
                    <a:lstStyle/>
                    <a:p>
                      <a:pPr marL="85090">
                        <a:lnSpc>
                          <a:spcPct val="100000"/>
                        </a:lnSpc>
                      </a:pPr>
                      <a:r>
                        <a:rPr sz="2800" dirty="0">
                          <a:latin typeface="Times New Roman"/>
                          <a:cs typeface="Times New Roman"/>
                        </a:rPr>
                        <a:t>Uni</a:t>
                      </a:r>
                      <a:r>
                        <a:rPr sz="2800" spc="5" dirty="0">
                          <a:latin typeface="Times New Roman"/>
                          <a:cs typeface="Times New Roman"/>
                        </a:rPr>
                        <a:t>t</a:t>
                      </a:r>
                      <a:r>
                        <a:rPr sz="2800" dirty="0">
                          <a:latin typeface="Times New Roman"/>
                          <a:cs typeface="Times New Roman"/>
                        </a:rPr>
                        <a:t>ed</a:t>
                      </a:r>
                      <a:r>
                        <a:rPr sz="2800" spc="-15" dirty="0">
                          <a:latin typeface="Times New Roman"/>
                          <a:cs typeface="Times New Roman"/>
                        </a:rPr>
                        <a:t> </a:t>
                      </a:r>
                      <a:r>
                        <a:rPr sz="2800" dirty="0">
                          <a:latin typeface="Times New Roman"/>
                          <a:cs typeface="Times New Roman"/>
                        </a:rPr>
                        <a:t>state</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c>
                  <a:txBody>
                    <a:bodyPr/>
                    <a:lstStyle/>
                    <a:p>
                      <a:pPr marL="85090">
                        <a:lnSpc>
                          <a:spcPct val="100000"/>
                        </a:lnSpc>
                      </a:pPr>
                      <a:r>
                        <a:rPr sz="2800" dirty="0">
                          <a:latin typeface="Times New Roman"/>
                          <a:cs typeface="Times New Roman"/>
                        </a:rPr>
                        <a:t>B</a:t>
                      </a:r>
                      <a:r>
                        <a:rPr sz="2800" spc="-15" dirty="0">
                          <a:latin typeface="Times New Roman"/>
                          <a:cs typeface="Times New Roman"/>
                        </a:rPr>
                        <a:t>a</a:t>
                      </a:r>
                      <a:r>
                        <a:rPr sz="2800" dirty="0">
                          <a:latin typeface="Times New Roman"/>
                          <a:cs typeface="Times New Roman"/>
                        </a:rPr>
                        <a:t>nk</a:t>
                      </a:r>
                      <a:r>
                        <a:rPr sz="2800" spc="-10" dirty="0">
                          <a:latin typeface="Times New Roman"/>
                          <a:cs typeface="Times New Roman"/>
                        </a:rPr>
                        <a:t> </a:t>
                      </a:r>
                      <a:r>
                        <a:rPr sz="2800" dirty="0">
                          <a:latin typeface="Times New Roman"/>
                          <a:cs typeface="Times New Roman"/>
                        </a:rPr>
                        <a:t>of</a:t>
                      </a:r>
                      <a:r>
                        <a:rPr sz="2800" spc="-155" dirty="0">
                          <a:latin typeface="Times New Roman"/>
                          <a:cs typeface="Times New Roman"/>
                        </a:rPr>
                        <a:t> </a:t>
                      </a:r>
                      <a:r>
                        <a:rPr sz="2800" dirty="0">
                          <a:latin typeface="Times New Roman"/>
                          <a:cs typeface="Times New Roman"/>
                        </a:rPr>
                        <a:t>A</a:t>
                      </a:r>
                      <a:r>
                        <a:rPr sz="2800" spc="-20" dirty="0">
                          <a:latin typeface="Times New Roman"/>
                          <a:cs typeface="Times New Roman"/>
                        </a:rPr>
                        <a:t>m</a:t>
                      </a:r>
                      <a:r>
                        <a:rPr sz="2800" dirty="0">
                          <a:latin typeface="Times New Roman"/>
                          <a:cs typeface="Times New Roman"/>
                        </a:rPr>
                        <a:t>erica</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c>
                  <a:txBody>
                    <a:bodyPr/>
                    <a:lstStyle/>
                    <a:p>
                      <a:pPr marL="85725">
                        <a:lnSpc>
                          <a:spcPct val="100000"/>
                        </a:lnSpc>
                        <a:tabLst>
                          <a:tab pos="1329055" algn="l"/>
                        </a:tabLst>
                      </a:pPr>
                      <a:r>
                        <a:rPr sz="2800" spc="5" dirty="0">
                          <a:latin typeface="Times New Roman"/>
                          <a:cs typeface="Times New Roman"/>
                        </a:rPr>
                        <a:t>10122</a:t>
                      </a:r>
                      <a:r>
                        <a:rPr sz="2800" dirty="0">
                          <a:latin typeface="Times New Roman"/>
                          <a:cs typeface="Times New Roman"/>
                        </a:rPr>
                        <a:t>4	</a:t>
                      </a:r>
                      <a:r>
                        <a:rPr sz="2800" spc="5" dirty="0">
                          <a:latin typeface="Times New Roman"/>
                          <a:cs typeface="Times New Roman"/>
                        </a:rPr>
                        <a:t>$</a:t>
                      </a:r>
                      <a:r>
                        <a:rPr sz="2800" spc="-15" dirty="0">
                          <a:latin typeface="Times New Roman"/>
                          <a:cs typeface="Times New Roman"/>
                        </a:rPr>
                        <a:t>m</a:t>
                      </a:r>
                      <a:r>
                        <a:rPr sz="2800" dirty="0">
                          <a:latin typeface="Times New Roman"/>
                          <a:cs typeface="Times New Roman"/>
                        </a:rPr>
                        <a:t>ill</a:t>
                      </a:r>
                      <a:r>
                        <a:rPr sz="2800" spc="5" dirty="0">
                          <a:latin typeface="Times New Roman"/>
                          <a:cs typeface="Times New Roman"/>
                        </a:rPr>
                        <a:t>i</a:t>
                      </a:r>
                      <a:r>
                        <a:rPr sz="2800" dirty="0">
                          <a:latin typeface="Times New Roman"/>
                          <a:cs typeface="Times New Roman"/>
                        </a:rPr>
                        <a:t>on</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r>
              <a:tr h="783204">
                <a:tc>
                  <a:txBody>
                    <a:bodyPr/>
                    <a:lstStyle/>
                    <a:p>
                      <a:pPr marL="85090">
                        <a:lnSpc>
                          <a:spcPct val="100000"/>
                        </a:lnSpc>
                        <a:tabLst>
                          <a:tab pos="1228090" algn="l"/>
                        </a:tabLst>
                      </a:pPr>
                      <a:r>
                        <a:rPr sz="2800" dirty="0">
                          <a:latin typeface="Times New Roman"/>
                          <a:cs typeface="Times New Roman"/>
                        </a:rPr>
                        <a:t>Uni</a:t>
                      </a:r>
                      <a:r>
                        <a:rPr sz="2800" spc="5" dirty="0">
                          <a:latin typeface="Times New Roman"/>
                          <a:cs typeface="Times New Roman"/>
                        </a:rPr>
                        <a:t>t</a:t>
                      </a:r>
                      <a:r>
                        <a:rPr sz="2800" dirty="0">
                          <a:latin typeface="Times New Roman"/>
                          <a:cs typeface="Times New Roman"/>
                        </a:rPr>
                        <a:t>ed	k</a:t>
                      </a:r>
                      <a:r>
                        <a:rPr sz="2800" spc="5" dirty="0">
                          <a:latin typeface="Times New Roman"/>
                          <a:cs typeface="Times New Roman"/>
                        </a:rPr>
                        <a:t>i</a:t>
                      </a:r>
                      <a:r>
                        <a:rPr sz="2800" dirty="0">
                          <a:latin typeface="Times New Roman"/>
                          <a:cs typeface="Times New Roman"/>
                        </a:rPr>
                        <a:t>n</a:t>
                      </a:r>
                      <a:r>
                        <a:rPr sz="2800" spc="5" dirty="0">
                          <a:latin typeface="Times New Roman"/>
                          <a:cs typeface="Times New Roman"/>
                        </a:rPr>
                        <a:t>g</a:t>
                      </a:r>
                      <a:r>
                        <a:rPr sz="2800" dirty="0">
                          <a:latin typeface="Times New Roman"/>
                          <a:cs typeface="Times New Roman"/>
                        </a:rPr>
                        <a:t>d</a:t>
                      </a:r>
                      <a:r>
                        <a:rPr sz="2800" spc="5" dirty="0">
                          <a:latin typeface="Times New Roman"/>
                          <a:cs typeface="Times New Roman"/>
                        </a:rPr>
                        <a:t>o</a:t>
                      </a:r>
                      <a:r>
                        <a:rPr sz="2800" dirty="0">
                          <a:latin typeface="Times New Roman"/>
                          <a:cs typeface="Times New Roman"/>
                        </a:rPr>
                        <a:t>m</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c>
                  <a:txBody>
                    <a:bodyPr/>
                    <a:lstStyle/>
                    <a:p>
                      <a:pPr marL="85090">
                        <a:lnSpc>
                          <a:spcPct val="100000"/>
                        </a:lnSpc>
                      </a:pPr>
                      <a:r>
                        <a:rPr sz="2800" dirty="0">
                          <a:latin typeface="Times New Roman"/>
                          <a:cs typeface="Times New Roman"/>
                        </a:rPr>
                        <a:t>HSBC</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c>
                  <a:txBody>
                    <a:bodyPr/>
                    <a:lstStyle/>
                    <a:p>
                      <a:pPr marL="85725">
                        <a:lnSpc>
                          <a:spcPct val="100000"/>
                        </a:lnSpc>
                        <a:tabLst>
                          <a:tab pos="1149985" algn="l"/>
                        </a:tabLst>
                      </a:pPr>
                      <a:r>
                        <a:rPr sz="2800" dirty="0">
                          <a:latin typeface="Times New Roman"/>
                          <a:cs typeface="Times New Roman"/>
                        </a:rPr>
                        <a:t>9</a:t>
                      </a:r>
                      <a:r>
                        <a:rPr sz="2800" spc="5" dirty="0">
                          <a:latin typeface="Times New Roman"/>
                          <a:cs typeface="Times New Roman"/>
                        </a:rPr>
                        <a:t>8</a:t>
                      </a:r>
                      <a:r>
                        <a:rPr sz="2800" dirty="0">
                          <a:latin typeface="Times New Roman"/>
                          <a:cs typeface="Times New Roman"/>
                        </a:rPr>
                        <a:t>2</a:t>
                      </a:r>
                      <a:r>
                        <a:rPr sz="2800" spc="5" dirty="0">
                          <a:latin typeface="Times New Roman"/>
                          <a:cs typeface="Times New Roman"/>
                        </a:rPr>
                        <a:t>2</a:t>
                      </a:r>
                      <a:r>
                        <a:rPr sz="2800" dirty="0">
                          <a:latin typeface="Times New Roman"/>
                          <a:cs typeface="Times New Roman"/>
                        </a:rPr>
                        <a:t>6	$</a:t>
                      </a:r>
                      <a:r>
                        <a:rPr sz="2800" spc="-15" dirty="0">
                          <a:latin typeface="Times New Roman"/>
                          <a:cs typeface="Times New Roman"/>
                        </a:rPr>
                        <a:t>m</a:t>
                      </a:r>
                      <a:r>
                        <a:rPr sz="2800" dirty="0">
                          <a:latin typeface="Times New Roman"/>
                          <a:cs typeface="Times New Roman"/>
                        </a:rPr>
                        <a:t>ill</a:t>
                      </a:r>
                      <a:r>
                        <a:rPr sz="2800" spc="5" dirty="0">
                          <a:latin typeface="Times New Roman"/>
                          <a:cs typeface="Times New Roman"/>
                        </a:rPr>
                        <a:t>i</a:t>
                      </a:r>
                      <a:r>
                        <a:rPr sz="2800" dirty="0">
                          <a:latin typeface="Times New Roman"/>
                          <a:cs typeface="Times New Roman"/>
                        </a:rPr>
                        <a:t>on</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7"/>
                    </a:solidFill>
                  </a:tcPr>
                </a:tc>
              </a:tr>
              <a:tr h="783122">
                <a:tc>
                  <a:txBody>
                    <a:bodyPr/>
                    <a:lstStyle/>
                    <a:p>
                      <a:pPr marL="85090">
                        <a:lnSpc>
                          <a:spcPct val="100000"/>
                        </a:lnSpc>
                      </a:pPr>
                      <a:r>
                        <a:rPr sz="2800" dirty="0">
                          <a:latin typeface="Times New Roman"/>
                          <a:cs typeface="Times New Roman"/>
                        </a:rPr>
                        <a:t>Japan</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c>
                  <a:txBody>
                    <a:bodyPr/>
                    <a:lstStyle/>
                    <a:p>
                      <a:pPr marL="85090">
                        <a:lnSpc>
                          <a:spcPct val="100000"/>
                        </a:lnSpc>
                      </a:pPr>
                      <a:r>
                        <a:rPr sz="2800" dirty="0">
                          <a:latin typeface="Times New Roman"/>
                          <a:cs typeface="Times New Roman"/>
                        </a:rPr>
                        <a:t>UFG</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c>
                  <a:txBody>
                    <a:bodyPr/>
                    <a:lstStyle/>
                    <a:p>
                      <a:pPr marL="85725">
                        <a:lnSpc>
                          <a:spcPct val="100000"/>
                        </a:lnSpc>
                        <a:tabLst>
                          <a:tab pos="1149985" algn="l"/>
                        </a:tabLst>
                      </a:pPr>
                      <a:r>
                        <a:rPr sz="2800" dirty="0">
                          <a:latin typeface="Times New Roman"/>
                          <a:cs typeface="Times New Roman"/>
                        </a:rPr>
                        <a:t>8</a:t>
                      </a:r>
                      <a:r>
                        <a:rPr sz="2800" spc="5" dirty="0">
                          <a:latin typeface="Times New Roman"/>
                          <a:cs typeface="Times New Roman"/>
                        </a:rPr>
                        <a:t>3</a:t>
                      </a:r>
                      <a:r>
                        <a:rPr sz="2800" dirty="0">
                          <a:latin typeface="Times New Roman"/>
                          <a:cs typeface="Times New Roman"/>
                        </a:rPr>
                        <a:t>2</a:t>
                      </a:r>
                      <a:r>
                        <a:rPr sz="2800" spc="5" dirty="0">
                          <a:latin typeface="Times New Roman"/>
                          <a:cs typeface="Times New Roman"/>
                        </a:rPr>
                        <a:t>8</a:t>
                      </a:r>
                      <a:r>
                        <a:rPr sz="2800" dirty="0">
                          <a:latin typeface="Times New Roman"/>
                          <a:cs typeface="Times New Roman"/>
                        </a:rPr>
                        <a:t>1	$</a:t>
                      </a:r>
                      <a:r>
                        <a:rPr sz="2800" spc="-15" dirty="0" smtClean="0">
                          <a:latin typeface="Times New Roman"/>
                          <a:cs typeface="Times New Roman"/>
                        </a:rPr>
                        <a:t>m</a:t>
                      </a:r>
                      <a:r>
                        <a:rPr sz="2800" dirty="0" smtClean="0">
                          <a:latin typeface="Times New Roman"/>
                          <a:cs typeface="Times New Roman"/>
                        </a:rPr>
                        <a:t>il</a:t>
                      </a:r>
                      <a:r>
                        <a:rPr sz="2800" spc="-95" dirty="0" smtClean="0">
                          <a:latin typeface="Times New Roman"/>
                          <a:cs typeface="Times New Roman"/>
                        </a:rPr>
                        <a:t>l</a:t>
                      </a:r>
                      <a:r>
                        <a:rPr lang="en-US" sz="2800" spc="-95" dirty="0" smtClean="0">
                          <a:latin typeface="Times New Roman"/>
                          <a:cs typeface="Times New Roman"/>
                        </a:rPr>
                        <a:t>ion</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BCB"/>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448270"/>
            <a:ext cx="7010400" cy="923330"/>
          </a:xfrm>
          <a:prstGeom prst="rect">
            <a:avLst/>
          </a:prstGeom>
          <a:noFill/>
        </p:spPr>
        <p:txBody>
          <a:bodyPr wrap="square" lIns="91440" tIns="45720" rIns="91440" bIns="45720">
            <a:spAutoFit/>
          </a:bodyPr>
          <a:lstStyle/>
          <a:p>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Case study : ICICI BANK</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304800" y="1447800"/>
            <a:ext cx="8610600" cy="4893647"/>
          </a:xfrm>
          <a:prstGeom prst="rect">
            <a:avLst/>
          </a:prstGeom>
          <a:noFill/>
        </p:spPr>
        <p:txBody>
          <a:bodyPr wrap="square" rtlCol="0">
            <a:spAutoFit/>
          </a:bodyPr>
          <a:lstStyle/>
          <a:p>
            <a:pPr algn="just"/>
            <a:r>
              <a:rPr lang="en-US" sz="2400" b="1" dirty="0"/>
              <a:t>ICICI Bank,</a:t>
            </a:r>
            <a:r>
              <a:rPr lang="en-US" sz="2400" dirty="0"/>
              <a:t> stands for Industrial Credit and </a:t>
            </a:r>
            <a:r>
              <a:rPr lang="en-US" sz="2400" dirty="0" smtClean="0"/>
              <a:t>Investment Corporation </a:t>
            </a:r>
            <a:r>
              <a:rPr lang="en-US" sz="2400" dirty="0"/>
              <a:t>of </a:t>
            </a:r>
            <a:r>
              <a:rPr lang="en-US" sz="2400" dirty="0" err="1" smtClean="0"/>
              <a:t>India,is</a:t>
            </a:r>
            <a:r>
              <a:rPr lang="en-US" sz="2400" dirty="0" smtClean="0"/>
              <a:t> an</a:t>
            </a:r>
            <a:r>
              <a:rPr lang="en-US" sz="2400" dirty="0"/>
              <a:t> </a:t>
            </a:r>
            <a:r>
              <a:rPr lang="en-US" sz="2400" dirty="0">
                <a:hlinkClick r:id="rId2" tooltip="India"/>
              </a:rPr>
              <a:t>Indian</a:t>
            </a:r>
            <a:r>
              <a:rPr lang="en-US" sz="2400" dirty="0"/>
              <a:t> multinational </a:t>
            </a:r>
            <a:r>
              <a:rPr lang="en-US" sz="2400" dirty="0">
                <a:hlinkClick r:id="rId3" tooltip="Bank"/>
              </a:rPr>
              <a:t>banking</a:t>
            </a:r>
            <a:r>
              <a:rPr lang="en-US" sz="2400" dirty="0"/>
              <a:t> and </a:t>
            </a:r>
            <a:r>
              <a:rPr lang="en-US" sz="2400" dirty="0" smtClean="0">
                <a:hlinkClick r:id="rId4" tooltip="Financial services"/>
              </a:rPr>
              <a:t>financial services</a:t>
            </a:r>
            <a:r>
              <a:rPr lang="en-US" sz="2400" dirty="0" smtClean="0"/>
              <a:t> company </a:t>
            </a:r>
            <a:r>
              <a:rPr lang="en-US" sz="2400" dirty="0"/>
              <a:t>headquartered in </a:t>
            </a:r>
            <a:r>
              <a:rPr lang="en-US" sz="2400" dirty="0">
                <a:hlinkClick r:id="rId5" tooltip="Mumbai"/>
              </a:rPr>
              <a:t>Mumbai</a:t>
            </a:r>
            <a:r>
              <a:rPr lang="en-US" sz="2400" dirty="0"/>
              <a:t>, </a:t>
            </a:r>
            <a:r>
              <a:rPr lang="en-US" sz="2400" dirty="0">
                <a:hlinkClick r:id="rId6" tooltip="Maharashtra"/>
              </a:rPr>
              <a:t>Maharashtra</a:t>
            </a:r>
            <a:r>
              <a:rPr lang="en-US" sz="2400" dirty="0"/>
              <a:t>, </a:t>
            </a:r>
            <a:r>
              <a:rPr lang="en-US" sz="2400" dirty="0" smtClean="0">
                <a:hlinkClick r:id="rId2" tooltip="India"/>
              </a:rPr>
              <a:t>India</a:t>
            </a:r>
            <a:r>
              <a:rPr lang="en-US" sz="2400" dirty="0"/>
              <a:t>.</a:t>
            </a:r>
            <a:r>
              <a:rPr lang="en-US" sz="2400" dirty="0" smtClean="0"/>
              <a:t> </a:t>
            </a:r>
            <a:r>
              <a:rPr lang="en-US" sz="2400" dirty="0"/>
              <a:t>with its registered office in </a:t>
            </a:r>
            <a:r>
              <a:rPr lang="en-US" sz="2400" dirty="0">
                <a:hlinkClick r:id="rId7" tooltip="Vadodara"/>
              </a:rPr>
              <a:t>Vadodara</a:t>
            </a:r>
            <a:r>
              <a:rPr lang="en-US" sz="2400" dirty="0"/>
              <a:t>. In 2014, it was the second largest bank in India in terms of assets and third in term of </a:t>
            </a:r>
            <a:r>
              <a:rPr lang="en-US" sz="2400" dirty="0">
                <a:hlinkClick r:id="rId8" tooltip="Market capitalisation"/>
              </a:rPr>
              <a:t>market </a:t>
            </a:r>
            <a:r>
              <a:rPr lang="en-US" sz="2400" dirty="0" smtClean="0">
                <a:hlinkClick r:id="rId8" tooltip="Market capitalisation"/>
              </a:rPr>
              <a:t>capitalization</a:t>
            </a:r>
            <a:r>
              <a:rPr lang="en-US" sz="2400" dirty="0" smtClean="0"/>
              <a:t>. </a:t>
            </a:r>
            <a:r>
              <a:rPr lang="en-US" sz="2400" dirty="0"/>
              <a:t>It offers a wide range of banking products and financial services for corporate and </a:t>
            </a:r>
            <a:r>
              <a:rPr lang="en-US" sz="2400" dirty="0">
                <a:hlinkClick r:id="rId9" tooltip="Retail banking"/>
              </a:rPr>
              <a:t>retail customers</a:t>
            </a:r>
            <a:r>
              <a:rPr lang="en-US" sz="2400" dirty="0"/>
              <a:t> through a variety of delivery channels and </a:t>
            </a:r>
            <a:r>
              <a:rPr lang="en-US" sz="2400" dirty="0" smtClean="0"/>
              <a:t>specialized </a:t>
            </a:r>
            <a:r>
              <a:rPr lang="en-US" sz="2400" dirty="0"/>
              <a:t>subsidiaries in the areas of </a:t>
            </a:r>
            <a:r>
              <a:rPr lang="en-US" sz="2400" dirty="0">
                <a:hlinkClick r:id="rId10" tooltip="Investment banking"/>
              </a:rPr>
              <a:t>investment banking</a:t>
            </a:r>
            <a:r>
              <a:rPr lang="en-US" sz="2400" dirty="0"/>
              <a:t>, </a:t>
            </a:r>
            <a:r>
              <a:rPr lang="en-US" sz="2400" dirty="0">
                <a:hlinkClick r:id="rId11" tooltip="Life insurance"/>
              </a:rPr>
              <a:t>life</a:t>
            </a:r>
            <a:r>
              <a:rPr lang="en-US" sz="2400" dirty="0"/>
              <a:t>, </a:t>
            </a:r>
            <a:r>
              <a:rPr lang="en-US" sz="2400" dirty="0">
                <a:hlinkClick r:id="rId12" tooltip="Non-life insurance"/>
              </a:rPr>
              <a:t>non-life insurance</a:t>
            </a:r>
            <a:r>
              <a:rPr lang="en-US" sz="2400" dirty="0"/>
              <a:t>, </a:t>
            </a:r>
            <a:r>
              <a:rPr lang="en-US" sz="2400" dirty="0">
                <a:hlinkClick r:id="rId13" tooltip="Venture capital"/>
              </a:rPr>
              <a:t>venture capital</a:t>
            </a:r>
            <a:r>
              <a:rPr lang="en-US" sz="2400" dirty="0"/>
              <a:t> and </a:t>
            </a:r>
            <a:r>
              <a:rPr lang="en-US" sz="2400" dirty="0">
                <a:hlinkClick r:id="rId14" tooltip="Asset management"/>
              </a:rPr>
              <a:t>asset management</a:t>
            </a:r>
            <a:r>
              <a:rPr lang="en-US" sz="2400" dirty="0"/>
              <a:t>. The bank has a network of </a:t>
            </a:r>
            <a:r>
              <a:rPr lang="en-US" sz="2400" b="1" dirty="0">
                <a:latin typeface="Arial Rounded MT Bold" pitchFamily="34" charset="0"/>
              </a:rPr>
              <a:t>4,850</a:t>
            </a:r>
            <a:r>
              <a:rPr lang="en-US" sz="2400" dirty="0"/>
              <a:t> </a:t>
            </a:r>
            <a:r>
              <a:rPr lang="en-US" sz="2400" dirty="0" smtClean="0"/>
              <a:t>branches</a:t>
            </a:r>
            <a:r>
              <a:rPr lang="en-US" sz="2400" dirty="0"/>
              <a:t> and </a:t>
            </a:r>
            <a:r>
              <a:rPr lang="en-US" sz="2400" b="1" dirty="0">
                <a:latin typeface="Arial Rounded MT Bold" pitchFamily="34" charset="0"/>
              </a:rPr>
              <a:t>14,404</a:t>
            </a:r>
            <a:r>
              <a:rPr lang="en-US" sz="2400" dirty="0"/>
              <a:t> </a:t>
            </a:r>
            <a:r>
              <a:rPr lang="en-US" sz="2400" dirty="0" smtClean="0"/>
              <a:t>ATMs</a:t>
            </a:r>
            <a:r>
              <a:rPr lang="en-US" sz="2400" dirty="0"/>
              <a:t> in India, and has a presence in </a:t>
            </a:r>
            <a:r>
              <a:rPr lang="en-US" sz="2400" b="1" dirty="0">
                <a:latin typeface="Arial Rounded MT Bold" pitchFamily="34" charset="0"/>
              </a:rPr>
              <a:t>19</a:t>
            </a:r>
            <a:r>
              <a:rPr lang="en-US" sz="2400" dirty="0"/>
              <a:t> countries including India</a:t>
            </a:r>
            <a:r>
              <a:rPr lang="en-US" sz="2400" dirty="0" smtClean="0"/>
              <a:t>.</a:t>
            </a:r>
            <a:endParaRPr lang="en-US" sz="2400" dirty="0"/>
          </a:p>
          <a:p>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81129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838200" y="6248400"/>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3276600" y="998198"/>
            <a:ext cx="2796540" cy="685800"/>
          </a:xfrm>
          <a:prstGeom prst="rect">
            <a:avLst/>
          </a:prstGeom>
        </p:spPr>
        <p:txBody>
          <a:bodyPr vert="horz" wrap="square" lIns="0" tIns="0" rIns="0" bIns="0" rtlCol="0">
            <a:spAutoFit/>
          </a:bodyPr>
          <a:lstStyle/>
          <a:p>
            <a:pPr marL="12700">
              <a:lnSpc>
                <a:spcPts val="6335"/>
              </a:lnSpc>
            </a:pPr>
            <a:r>
              <a:rPr sz="5400" spc="-30" dirty="0">
                <a:solidFill>
                  <a:srgbClr val="252525"/>
                </a:solidFill>
                <a:latin typeface="Impact"/>
                <a:cs typeface="Impact"/>
              </a:rPr>
              <a:t>CONTENTS</a:t>
            </a:r>
            <a:endParaRPr sz="5400" dirty="0">
              <a:latin typeface="Impact"/>
              <a:cs typeface="Impact"/>
            </a:endParaRPr>
          </a:p>
        </p:txBody>
      </p:sp>
      <p:sp>
        <p:nvSpPr>
          <p:cNvPr id="5" name="object 5"/>
          <p:cNvSpPr txBox="1"/>
          <p:nvPr/>
        </p:nvSpPr>
        <p:spPr>
          <a:xfrm>
            <a:off x="1374140" y="2209800"/>
            <a:ext cx="5712460" cy="2954655"/>
          </a:xfrm>
          <a:prstGeom prst="rect">
            <a:avLst/>
          </a:prstGeom>
        </p:spPr>
        <p:txBody>
          <a:bodyPr vert="horz" wrap="square" lIns="0" tIns="0" rIns="0" bIns="0" rtlCol="0">
            <a:spAutoFit/>
          </a:bodyPr>
          <a:lstStyle/>
          <a:p>
            <a:pPr marL="12700">
              <a:lnSpc>
                <a:spcPct val="100000"/>
              </a:lnSpc>
              <a:tabLst>
                <a:tab pos="299720" algn="l"/>
              </a:tabLst>
            </a:pPr>
            <a:endParaRPr sz="2400" dirty="0">
              <a:latin typeface="Times New Roman"/>
              <a:cs typeface="Times New Roman"/>
            </a:endParaRPr>
          </a:p>
          <a:p>
            <a:pPr marL="299085" indent="-286385">
              <a:lnSpc>
                <a:spcPct val="100000"/>
              </a:lnSpc>
              <a:buFont typeface="Arial"/>
              <a:buChar char="•"/>
              <a:tabLst>
                <a:tab pos="299720" algn="l"/>
              </a:tabLst>
            </a:pPr>
            <a:r>
              <a:rPr sz="2400" b="1" dirty="0">
                <a:solidFill>
                  <a:srgbClr val="FF0000"/>
                </a:solidFill>
                <a:latin typeface="Times New Roman"/>
                <a:cs typeface="Times New Roman"/>
              </a:rPr>
              <a:t>KEY</a:t>
            </a:r>
            <a:r>
              <a:rPr sz="2400" b="1" spc="-114" dirty="0">
                <a:solidFill>
                  <a:srgbClr val="FF0000"/>
                </a:solidFill>
                <a:latin typeface="Times New Roman"/>
                <a:cs typeface="Times New Roman"/>
              </a:rPr>
              <a:t> </a:t>
            </a:r>
            <a:r>
              <a:rPr sz="2400" b="1" dirty="0">
                <a:solidFill>
                  <a:srgbClr val="FF0000"/>
                </a:solidFill>
                <a:latin typeface="Times New Roman"/>
                <a:cs typeface="Times New Roman"/>
              </a:rPr>
              <a:t>TERMS OF</a:t>
            </a:r>
            <a:r>
              <a:rPr sz="2400" b="1" spc="-70" dirty="0">
                <a:solidFill>
                  <a:srgbClr val="FF0000"/>
                </a:solidFill>
                <a:latin typeface="Times New Roman"/>
                <a:cs typeface="Times New Roman"/>
              </a:rPr>
              <a:t> </a:t>
            </a:r>
            <a:r>
              <a:rPr sz="2400" b="1" dirty="0">
                <a:solidFill>
                  <a:srgbClr val="FF0000"/>
                </a:solidFill>
                <a:latin typeface="Times New Roman"/>
                <a:cs typeface="Times New Roman"/>
              </a:rPr>
              <a:t>BA</a:t>
            </a:r>
            <a:r>
              <a:rPr sz="2400" b="1" spc="-10" dirty="0">
                <a:solidFill>
                  <a:srgbClr val="FF0000"/>
                </a:solidFill>
                <a:latin typeface="Times New Roman"/>
                <a:cs typeface="Times New Roman"/>
              </a:rPr>
              <a:t>N</a:t>
            </a:r>
            <a:r>
              <a:rPr sz="2400" b="1" dirty="0">
                <a:solidFill>
                  <a:srgbClr val="FF0000"/>
                </a:solidFill>
                <a:latin typeface="Times New Roman"/>
                <a:cs typeface="Times New Roman"/>
              </a:rPr>
              <a:t>KING</a:t>
            </a:r>
            <a:endParaRPr sz="2400" dirty="0">
              <a:latin typeface="Times New Roman"/>
              <a:cs typeface="Times New Roman"/>
            </a:endParaRPr>
          </a:p>
          <a:p>
            <a:pPr marL="355600" indent="-342900">
              <a:lnSpc>
                <a:spcPct val="100000"/>
              </a:lnSpc>
              <a:buFont typeface="Arial" pitchFamily="34" charset="0"/>
              <a:buChar char="•"/>
              <a:tabLst>
                <a:tab pos="299720" algn="l"/>
              </a:tabLst>
            </a:pPr>
            <a:r>
              <a:rPr lang="en-US" sz="2400" dirty="0" smtClean="0">
                <a:latin typeface="Times New Roman"/>
                <a:cs typeface="Times New Roman"/>
              </a:rPr>
              <a:t>DEFINITION</a:t>
            </a:r>
            <a:endParaRPr sz="2400" dirty="0">
              <a:latin typeface="Times New Roman"/>
              <a:cs typeface="Times New Roman"/>
            </a:endParaRPr>
          </a:p>
          <a:p>
            <a:pPr marL="299085" indent="-286385">
              <a:lnSpc>
                <a:spcPct val="100000"/>
              </a:lnSpc>
              <a:buFont typeface="Arial"/>
              <a:buChar char="•"/>
              <a:tabLst>
                <a:tab pos="299720" algn="l"/>
              </a:tabLst>
            </a:pPr>
            <a:r>
              <a:rPr sz="2400" dirty="0">
                <a:latin typeface="Times New Roman"/>
                <a:cs typeface="Times New Roman"/>
              </a:rPr>
              <a:t>ROLE</a:t>
            </a:r>
            <a:r>
              <a:rPr sz="2400" spc="-1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BA</a:t>
            </a:r>
            <a:r>
              <a:rPr sz="2400" spc="-10" dirty="0">
                <a:latin typeface="Times New Roman"/>
                <a:cs typeface="Times New Roman"/>
              </a:rPr>
              <a:t>N</a:t>
            </a:r>
            <a:r>
              <a:rPr sz="2400" dirty="0">
                <a:latin typeface="Times New Roman"/>
                <a:cs typeface="Times New Roman"/>
              </a:rPr>
              <a:t>K</a:t>
            </a:r>
          </a:p>
          <a:p>
            <a:pPr marL="299085" indent="-286385">
              <a:lnSpc>
                <a:spcPct val="100000"/>
              </a:lnSpc>
              <a:buFont typeface="Arial"/>
              <a:buChar char="•"/>
              <a:tabLst>
                <a:tab pos="299720" algn="l"/>
              </a:tabLst>
            </a:pPr>
            <a:r>
              <a:rPr sz="2400" dirty="0">
                <a:latin typeface="Times New Roman"/>
                <a:cs typeface="Times New Roman"/>
              </a:rPr>
              <a:t>TYPES</a:t>
            </a:r>
            <a:r>
              <a:rPr sz="2400" spc="-1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BA</a:t>
            </a:r>
            <a:r>
              <a:rPr sz="2400" spc="-10" dirty="0">
                <a:latin typeface="Times New Roman"/>
                <a:cs typeface="Times New Roman"/>
              </a:rPr>
              <a:t>N</a:t>
            </a:r>
            <a:r>
              <a:rPr sz="2400" dirty="0">
                <a:latin typeface="Times New Roman"/>
                <a:cs typeface="Times New Roman"/>
              </a:rPr>
              <a:t>K</a:t>
            </a:r>
          </a:p>
          <a:p>
            <a:pPr marL="299085" indent="-286385">
              <a:lnSpc>
                <a:spcPct val="100000"/>
              </a:lnSpc>
              <a:buFont typeface="Arial"/>
              <a:buChar char="•"/>
              <a:tabLst>
                <a:tab pos="299720" algn="l"/>
              </a:tabLst>
            </a:pPr>
            <a:r>
              <a:rPr sz="2400" dirty="0">
                <a:latin typeface="Times New Roman"/>
                <a:cs typeface="Times New Roman"/>
              </a:rPr>
              <a:t>BA</a:t>
            </a:r>
            <a:r>
              <a:rPr sz="2400" spc="-10" dirty="0">
                <a:latin typeface="Times New Roman"/>
                <a:cs typeface="Times New Roman"/>
              </a:rPr>
              <a:t>N</a:t>
            </a:r>
            <a:r>
              <a:rPr sz="2400" dirty="0">
                <a:latin typeface="Times New Roman"/>
                <a:cs typeface="Times New Roman"/>
              </a:rPr>
              <a:t>KI</a:t>
            </a:r>
            <a:r>
              <a:rPr sz="2400" spc="-10" dirty="0">
                <a:latin typeface="Times New Roman"/>
                <a:cs typeface="Times New Roman"/>
              </a:rPr>
              <a:t>N</a:t>
            </a:r>
            <a:r>
              <a:rPr sz="2400" dirty="0">
                <a:latin typeface="Times New Roman"/>
                <a:cs typeface="Times New Roman"/>
              </a:rPr>
              <a:t>G STRUCTURE</a:t>
            </a:r>
            <a:r>
              <a:rPr sz="2400" spc="5" dirty="0">
                <a:latin typeface="Times New Roman"/>
                <a:cs typeface="Times New Roman"/>
              </a:rPr>
              <a:t> </a:t>
            </a:r>
            <a:r>
              <a:rPr sz="2400" dirty="0">
                <a:latin typeface="Times New Roman"/>
                <a:cs typeface="Times New Roman"/>
              </a:rPr>
              <a:t>IN </a:t>
            </a:r>
            <a:r>
              <a:rPr sz="2400" dirty="0" smtClean="0">
                <a:latin typeface="Times New Roman"/>
                <a:cs typeface="Times New Roman"/>
              </a:rPr>
              <a:t>INDIA</a:t>
            </a:r>
            <a:endParaRPr sz="2400" dirty="0">
              <a:latin typeface="Times New Roman"/>
              <a:cs typeface="Times New Roman"/>
            </a:endParaRPr>
          </a:p>
          <a:p>
            <a:pPr marL="299085" indent="-286385">
              <a:lnSpc>
                <a:spcPct val="100000"/>
              </a:lnSpc>
              <a:buFont typeface="Arial"/>
              <a:buChar char="•"/>
              <a:tabLst>
                <a:tab pos="299720" algn="l"/>
              </a:tabLst>
            </a:pPr>
            <a:r>
              <a:rPr sz="2400" dirty="0">
                <a:latin typeface="Times New Roman"/>
                <a:cs typeface="Times New Roman"/>
              </a:rPr>
              <a:t>CUR</a:t>
            </a:r>
            <a:r>
              <a:rPr sz="2400" spc="-10" dirty="0">
                <a:latin typeface="Times New Roman"/>
                <a:cs typeface="Times New Roman"/>
              </a:rPr>
              <a:t>R</a:t>
            </a:r>
            <a:r>
              <a:rPr sz="2400" dirty="0">
                <a:latin typeface="Times New Roman"/>
                <a:cs typeface="Times New Roman"/>
              </a:rPr>
              <a:t>ENT</a:t>
            </a:r>
            <a:r>
              <a:rPr sz="2400" spc="-145" dirty="0">
                <a:latin typeface="Times New Roman"/>
                <a:cs typeface="Times New Roman"/>
              </a:rPr>
              <a:t> </a:t>
            </a:r>
            <a:r>
              <a:rPr sz="2400" dirty="0">
                <a:latin typeface="Times New Roman"/>
                <a:cs typeface="Times New Roman"/>
              </a:rPr>
              <a:t>A</a:t>
            </a:r>
            <a:r>
              <a:rPr sz="2400" spc="-10" dirty="0">
                <a:latin typeface="Times New Roman"/>
                <a:cs typeface="Times New Roman"/>
              </a:rPr>
              <a:t>S</a:t>
            </a:r>
            <a:r>
              <a:rPr sz="2400" dirty="0">
                <a:latin typeface="Times New Roman"/>
                <a:cs typeface="Times New Roman"/>
              </a:rPr>
              <a:t>SETS</a:t>
            </a:r>
          </a:p>
          <a:p>
            <a:pPr marL="299085" indent="-286385">
              <a:lnSpc>
                <a:spcPct val="100000"/>
              </a:lnSpc>
              <a:buFont typeface="Arial"/>
              <a:buChar char="•"/>
              <a:tabLst>
                <a:tab pos="299720" algn="l"/>
              </a:tabLst>
            </a:pPr>
            <a:r>
              <a:rPr sz="2400" dirty="0">
                <a:latin typeface="Times New Roman"/>
                <a:cs typeface="Times New Roman"/>
              </a:rPr>
              <a:t>CUR</a:t>
            </a:r>
            <a:r>
              <a:rPr sz="2400" spc="-10" dirty="0">
                <a:latin typeface="Times New Roman"/>
                <a:cs typeface="Times New Roman"/>
              </a:rPr>
              <a:t>R</a:t>
            </a:r>
            <a:r>
              <a:rPr sz="2400" dirty="0">
                <a:latin typeface="Times New Roman"/>
                <a:cs typeface="Times New Roman"/>
              </a:rPr>
              <a:t>ENT</a:t>
            </a:r>
            <a:r>
              <a:rPr sz="2400" spc="-40" dirty="0">
                <a:latin typeface="Times New Roman"/>
                <a:cs typeface="Times New Roman"/>
              </a:rPr>
              <a:t> </a:t>
            </a:r>
            <a:r>
              <a:rPr sz="2400" dirty="0">
                <a:latin typeface="Times New Roman"/>
                <a:cs typeface="Times New Roman"/>
              </a:rPr>
              <a:t>S</a:t>
            </a:r>
            <a:r>
              <a:rPr sz="2400" spc="-10" dirty="0">
                <a:latin typeface="Times New Roman"/>
                <a:cs typeface="Times New Roman"/>
              </a:rPr>
              <a:t>H</a:t>
            </a:r>
            <a:r>
              <a:rPr sz="2400" dirty="0">
                <a:latin typeface="Times New Roman"/>
                <a:cs typeface="Times New Roman"/>
              </a:rPr>
              <a:t>ARE H</a:t>
            </a:r>
            <a:r>
              <a:rPr sz="2400" spc="-10" dirty="0">
                <a:latin typeface="Times New Roman"/>
                <a:cs typeface="Times New Roman"/>
              </a:rPr>
              <a:t>O</a:t>
            </a:r>
            <a:r>
              <a:rPr sz="2400" dirty="0">
                <a:latin typeface="Times New Roman"/>
                <a:cs typeface="Times New Roman"/>
              </a:rPr>
              <a:t>LDER</a:t>
            </a:r>
            <a:r>
              <a:rPr sz="2400" spc="5" dirty="0">
                <a:latin typeface="Times New Roman"/>
                <a:cs typeface="Times New Roman"/>
              </a:rPr>
              <a:t> </a:t>
            </a:r>
            <a:r>
              <a:rPr sz="2400" dirty="0">
                <a:latin typeface="Times New Roman"/>
                <a:cs typeface="Times New Roman"/>
              </a:rPr>
              <a:t>EQUITY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1419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4876800" y="838200"/>
            <a:ext cx="4051126" cy="4953000"/>
          </a:xfrm>
          <a:prstGeom prst="rect">
            <a:avLst/>
          </a:prstGeom>
          <a:blipFill>
            <a:blip r:embed="rId3" cstate="print"/>
            <a:stretch>
              <a:fillRect/>
            </a:stretch>
          </a:blipFill>
        </p:spPr>
        <p:txBody>
          <a:bodyPr wrap="square" lIns="0" tIns="0" rIns="0" bIns="0" rtlCol="0"/>
          <a:lstStyle/>
          <a:p>
            <a:pPr algn="just"/>
            <a:endParaRPr/>
          </a:p>
        </p:txBody>
      </p:sp>
      <p:sp>
        <p:nvSpPr>
          <p:cNvPr id="2" name="Rectangle 1"/>
          <p:cNvSpPr/>
          <p:nvPr/>
        </p:nvSpPr>
        <p:spPr>
          <a:xfrm>
            <a:off x="152400" y="959108"/>
            <a:ext cx="4495800" cy="4832092"/>
          </a:xfrm>
          <a:prstGeom prst="rect">
            <a:avLst/>
          </a:prstGeom>
        </p:spPr>
        <p:txBody>
          <a:bodyPr wrap="square">
            <a:spAutoFit/>
          </a:bodyPr>
          <a:lstStyle/>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The </a:t>
            </a:r>
            <a:r>
              <a:rPr lang="en-US" sz="2800" dirty="0" smtClean="0">
                <a:latin typeface="Times New Roman" pitchFamily="18" charset="0"/>
                <a:cs typeface="Times New Roman" pitchFamily="18" charset="0"/>
              </a:rPr>
              <a:t>real challenge in developing communication </a:t>
            </a:r>
            <a:r>
              <a:rPr lang="en-US" sz="2800" dirty="0">
                <a:latin typeface="Times New Roman" pitchFamily="18" charset="0"/>
                <a:cs typeface="Times New Roman" pitchFamily="18" charset="0"/>
              </a:rPr>
              <a:t>for </a:t>
            </a:r>
            <a:r>
              <a:rPr lang="en-US" sz="2800" dirty="0" smtClean="0">
                <a:latin typeface="Times New Roman" pitchFamily="18" charset="0"/>
                <a:cs typeface="Times New Roman" pitchFamily="18" charset="0"/>
              </a:rPr>
              <a:t>such a </a:t>
            </a:r>
            <a:r>
              <a:rPr lang="en-US" sz="2800" dirty="0">
                <a:latin typeface="Times New Roman" pitchFamily="18" charset="0"/>
                <a:cs typeface="Times New Roman" pitchFamily="18" charset="0"/>
              </a:rPr>
              <a:t>large brand lies in creating </a:t>
            </a:r>
            <a:r>
              <a:rPr lang="en-US" sz="2800" dirty="0" smtClean="0">
                <a:latin typeface="Times New Roman" pitchFamily="18" charset="0"/>
                <a:cs typeface="Times New Roman" pitchFamily="18" charset="0"/>
              </a:rPr>
              <a:t>something </a:t>
            </a:r>
            <a:r>
              <a:rPr lang="en-US" sz="2800" dirty="0">
                <a:latin typeface="Times New Roman" pitchFamily="18" charset="0"/>
                <a:cs typeface="Times New Roman" pitchFamily="18" charset="0"/>
              </a:rPr>
              <a:t>that is easy </a:t>
            </a:r>
            <a:r>
              <a:rPr lang="en-US" sz="2800" dirty="0" smtClean="0">
                <a:latin typeface="Times New Roman" pitchFamily="18" charset="0"/>
                <a:cs typeface="Times New Roman" pitchFamily="18" charset="0"/>
              </a:rPr>
              <a:t>to understand</a:t>
            </a:r>
            <a:r>
              <a:rPr lang="en-US" sz="2800" dirty="0">
                <a:latin typeface="Times New Roman" pitchFamily="18" charset="0"/>
                <a:cs typeface="Times New Roman" pitchFamily="18" charset="0"/>
              </a:rPr>
              <a:t>, universal </a:t>
            </a:r>
            <a:r>
              <a:rPr lang="en-US" sz="2800" dirty="0" smtClean="0">
                <a:latin typeface="Times New Roman" pitchFamily="18" charset="0"/>
                <a:cs typeface="Times New Roman" pitchFamily="18" charset="0"/>
              </a:rPr>
              <a:t>and consistent </a:t>
            </a:r>
            <a:r>
              <a:rPr lang="en-US" sz="2800" dirty="0">
                <a:latin typeface="Times New Roman" pitchFamily="18" charset="0"/>
                <a:cs typeface="Times New Roman" pitchFamily="18" charset="0"/>
              </a:rPr>
              <a:t>with the </a:t>
            </a:r>
            <a:r>
              <a:rPr lang="en-US" sz="2800" dirty="0" smtClean="0">
                <a:latin typeface="Times New Roman" pitchFamily="18" charset="0"/>
                <a:cs typeface="Times New Roman" pitchFamily="18" charset="0"/>
              </a:rPr>
              <a:t>brand</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image. You must have </a:t>
            </a:r>
            <a:r>
              <a:rPr lang="en-US" sz="2800" dirty="0" smtClean="0">
                <a:latin typeface="Times New Roman" pitchFamily="18" charset="0"/>
                <a:cs typeface="Times New Roman" pitchFamily="18" charset="0"/>
              </a:rPr>
              <a:t>notice</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my most recent work </a:t>
            </a:r>
            <a:r>
              <a:rPr lang="en-US" sz="2800" dirty="0" smtClean="0">
                <a:latin typeface="Times New Roman" pitchFamily="18" charset="0"/>
                <a:cs typeface="Times New Roman" pitchFamily="18" charset="0"/>
              </a:rPr>
              <a:t>on</a:t>
            </a:r>
          </a:p>
          <a:p>
            <a:pPr algn="just"/>
            <a:r>
              <a:rPr lang="en-US" sz="2800"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ICICI</a:t>
            </a:r>
            <a:r>
              <a:rPr lang="en-US" sz="2800" dirty="0">
                <a:latin typeface="Times New Roman" pitchFamily="18" charset="0"/>
                <a:cs typeface="Times New Roman" pitchFamily="18" charset="0"/>
              </a:rPr>
              <a:t> Bank Home </a:t>
            </a:r>
            <a:r>
              <a:rPr lang="en-US" sz="2800" dirty="0" smtClean="0">
                <a:latin typeface="Times New Roman" pitchFamily="18" charset="0"/>
                <a:cs typeface="Times New Roman" pitchFamily="18" charset="0"/>
              </a:rPr>
              <a:t>Loans</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for their All India “</a:t>
            </a:r>
            <a:r>
              <a:rPr lang="en-US" sz="2800" dirty="0">
                <a:solidFill>
                  <a:srgbClr val="FF0000"/>
                </a:solidFill>
                <a:latin typeface="Times New Roman" pitchFamily="18" charset="0"/>
                <a:cs typeface="Times New Roman" pitchFamily="18" charset="0"/>
              </a:rPr>
              <a:t>1%</a:t>
            </a:r>
            <a:r>
              <a:rPr lang="en-US" sz="2800" dirty="0">
                <a:latin typeface="Times New Roman" pitchFamily="18" charset="0"/>
                <a:cs typeface="Times New Roman" pitchFamily="18" charset="0"/>
              </a:rPr>
              <a:t> cash back” offer </a:t>
            </a:r>
            <a:r>
              <a:rPr lang="en-US" sz="2800" dirty="0" err="1">
                <a:latin typeface="Times New Roman" pitchFamily="18" charset="0"/>
                <a:cs typeface="Times New Roman" pitchFamily="18" charset="0"/>
              </a:rPr>
              <a:t>Campagins</a:t>
            </a:r>
            <a:r>
              <a:rPr lang="en-US" sz="2800" dirty="0">
                <a:latin typeface="Times New Roman" pitchFamily="18" charset="0"/>
                <a:cs typeface="Times New Roman" pitchFamily="18" charset="0"/>
              </a:rPr>
              <a:t>.</a:t>
            </a:r>
          </a:p>
        </p:txBody>
      </p:sp>
    </p:spTree>
    <p:extLst>
      <p:ext uri="{BB962C8B-B14F-4D97-AF65-F5344CB8AC3E}">
        <p14:creationId xmlns:p14="http://schemas.microsoft.com/office/powerpoint/2010/main" val="1789602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5715000" y="1363682"/>
            <a:ext cx="3429000" cy="4198918"/>
          </a:xfrm>
          <a:prstGeom prst="rect">
            <a:avLst/>
          </a:prstGeom>
          <a:blipFill>
            <a:blip r:embed="rId2" cstate="print"/>
            <a:stretch>
              <a:fillRect/>
            </a:stretch>
          </a:blipFill>
        </p:spPr>
        <p:txBody>
          <a:bodyPr wrap="square" lIns="0" tIns="0" rIns="0" bIns="0" rtlCol="0"/>
          <a:lstStyle/>
          <a:p>
            <a:endParaRPr/>
          </a:p>
        </p:txBody>
      </p:sp>
      <p:sp>
        <p:nvSpPr>
          <p:cNvPr id="2" name="Rectangle 1"/>
          <p:cNvSpPr/>
          <p:nvPr/>
        </p:nvSpPr>
        <p:spPr>
          <a:xfrm>
            <a:off x="152400" y="627757"/>
            <a:ext cx="5486400" cy="5632311"/>
          </a:xfrm>
          <a:prstGeom prst="rect">
            <a:avLst/>
          </a:prstGeom>
        </p:spPr>
        <p:txBody>
          <a:bodyPr wrap="square">
            <a:spAutoFit/>
          </a:bodyPr>
          <a:lstStyle/>
          <a:p>
            <a:pPr algn="just"/>
            <a:endParaRPr lang="en-US" sz="2400" b="1" dirty="0"/>
          </a:p>
          <a:p>
            <a:pPr algn="just"/>
            <a:r>
              <a:rPr lang="en-US" sz="2400" b="1" dirty="0"/>
              <a:t>iWish</a:t>
            </a:r>
            <a:r>
              <a:rPr lang="en-US" sz="2400" dirty="0"/>
              <a:t> is a flexible recurring deposit product launched by </a:t>
            </a:r>
            <a:r>
              <a:rPr lang="en-US" sz="2400" b="1" dirty="0"/>
              <a:t>ICICI</a:t>
            </a:r>
            <a:r>
              <a:rPr lang="en-US" sz="2400" dirty="0"/>
              <a:t> Bank for its savings account customers. Unlike a traditional </a:t>
            </a:r>
            <a:r>
              <a:rPr lang="en-US" sz="2400" dirty="0">
                <a:hlinkClick r:id="rId3" tooltip="Recurring deposit"/>
              </a:rPr>
              <a:t>recurring deposit</a:t>
            </a:r>
            <a:r>
              <a:rPr lang="en-US" sz="2400" dirty="0"/>
              <a:t>,</a:t>
            </a:r>
            <a:r>
              <a:rPr lang="en-US" sz="2400" b="1" dirty="0"/>
              <a:t> iWish</a:t>
            </a:r>
            <a:r>
              <a:rPr lang="en-US" sz="2400" dirty="0"/>
              <a:t> allows customers to save varying amounts of money at any time of their choice. Customers can create several goals and track their progress on an online interface</a:t>
            </a:r>
            <a:r>
              <a:rPr lang="en-US" sz="2400" dirty="0" smtClean="0"/>
              <a:t>.</a:t>
            </a:r>
            <a:endParaRPr lang="en-US" sz="2400" dirty="0"/>
          </a:p>
          <a:p>
            <a:pPr algn="just"/>
            <a:r>
              <a:rPr lang="en-US" sz="2400" dirty="0"/>
              <a:t>ICICI Bank has developed this product in collaboration with Social Money. </a:t>
            </a:r>
            <a:r>
              <a:rPr lang="en-US" sz="2400" b="1" dirty="0"/>
              <a:t>ICICI</a:t>
            </a:r>
            <a:r>
              <a:rPr lang="en-US" sz="2400" dirty="0"/>
              <a:t> Bank has also launched an app for Android and Apple </a:t>
            </a:r>
            <a:r>
              <a:rPr lang="en-US" sz="2400" dirty="0" smtClean="0"/>
              <a:t>Smartphone. </a:t>
            </a:r>
            <a:r>
              <a:rPr lang="en-US" sz="2400" dirty="0"/>
              <a:t>The app will provide the facility of online banking transaction from S</a:t>
            </a:r>
            <a:r>
              <a:rPr lang="en-US" sz="2400" dirty="0" smtClean="0"/>
              <a:t>martphone.</a:t>
            </a:r>
            <a:endParaRPr lang="en-US" sz="2400" dirty="0"/>
          </a:p>
        </p:txBody>
      </p:sp>
      <p:sp>
        <p:nvSpPr>
          <p:cNvPr id="3" name="TextBox 2"/>
          <p:cNvSpPr txBox="1"/>
          <p:nvPr/>
        </p:nvSpPr>
        <p:spPr>
          <a:xfrm>
            <a:off x="1981200" y="304800"/>
            <a:ext cx="6172200" cy="523220"/>
          </a:xfrm>
          <a:prstGeom prst="rect">
            <a:avLst/>
          </a:prstGeom>
          <a:noFill/>
        </p:spPr>
        <p:txBody>
          <a:bodyPr wrap="square" rtlCol="0">
            <a:spAutoFit/>
          </a:bodyPr>
          <a:lstStyle/>
          <a:p>
            <a:r>
              <a:rPr lang="en-US" sz="2800" b="1" dirty="0"/>
              <a:t>iWish- the flexible recurring deposit</a:t>
            </a:r>
            <a:endParaRPr lang="en-US" sz="2800" dirty="0"/>
          </a:p>
        </p:txBody>
      </p:sp>
    </p:spTree>
    <p:extLst>
      <p:ext uri="{BB962C8B-B14F-4D97-AF65-F5344CB8AC3E}">
        <p14:creationId xmlns:p14="http://schemas.microsoft.com/office/powerpoint/2010/main" val="2407092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8827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4572000" y="838200"/>
            <a:ext cx="4419600" cy="4953000"/>
          </a:xfrm>
          <a:prstGeom prst="rect">
            <a:avLst/>
          </a:prstGeom>
          <a:blipFill>
            <a:blip r:embed="rId2" cstate="print"/>
            <a:stretch>
              <a:fillRect/>
            </a:stretch>
          </a:blipFill>
        </p:spPr>
        <p:txBody>
          <a:bodyPr wrap="square" lIns="0" tIns="0" rIns="0" bIns="0" rtlCol="0"/>
          <a:lstStyle/>
          <a:p>
            <a:endParaRPr/>
          </a:p>
        </p:txBody>
      </p:sp>
      <p:sp>
        <p:nvSpPr>
          <p:cNvPr id="2" name="Rectangle 1"/>
          <p:cNvSpPr/>
          <p:nvPr/>
        </p:nvSpPr>
        <p:spPr>
          <a:xfrm>
            <a:off x="304800" y="533400"/>
            <a:ext cx="4800600" cy="5632311"/>
          </a:xfrm>
          <a:prstGeom prst="rect">
            <a:avLst/>
          </a:prstGeom>
        </p:spPr>
        <p:txBody>
          <a:bodyPr wrap="square">
            <a:spAutoFit/>
          </a:bodyPr>
          <a:lstStyle/>
          <a:p>
            <a:r>
              <a:rPr lang="en-US" sz="2800" b="1" dirty="0"/>
              <a:t>Advertisement campaigns</a:t>
            </a:r>
          </a:p>
          <a:p>
            <a:r>
              <a:rPr lang="en-US" sz="2800" b="1" dirty="0"/>
              <a:t>ICICI Bank has run multiple </a:t>
            </a:r>
            <a:r>
              <a:rPr lang="en-US" sz="2800" b="1" dirty="0" smtClean="0"/>
              <a:t>successful advertising campaigns </a:t>
            </a:r>
            <a:r>
              <a:rPr lang="en-US" sz="2800" b="1" dirty="0"/>
              <a:t>over the last decade.</a:t>
            </a:r>
          </a:p>
          <a:p>
            <a:endParaRPr lang="en-US" sz="2000" b="1" dirty="0"/>
          </a:p>
          <a:p>
            <a:r>
              <a:rPr lang="en-US" sz="2000" b="1" dirty="0"/>
              <a:t> </a:t>
            </a:r>
          </a:p>
          <a:p>
            <a:r>
              <a:rPr lang="en-US" sz="2000" dirty="0"/>
              <a:t>2001: Safer, Simpler, Smarter</a:t>
            </a:r>
          </a:p>
          <a:p>
            <a:endParaRPr lang="en-US" sz="2000" dirty="0"/>
          </a:p>
          <a:p>
            <a:r>
              <a:rPr lang="en-US" sz="2000" dirty="0" smtClean="0"/>
              <a:t>2003</a:t>
            </a:r>
            <a:r>
              <a:rPr lang="en-US" sz="2000" dirty="0"/>
              <a:t>: Hum Hein Na</a:t>
            </a:r>
          </a:p>
          <a:p>
            <a:endParaRPr lang="en-US" sz="2000" dirty="0"/>
          </a:p>
          <a:p>
            <a:r>
              <a:rPr lang="en-US" sz="2000" dirty="0" smtClean="0"/>
              <a:t>2005</a:t>
            </a:r>
            <a:r>
              <a:rPr lang="en-US" sz="2000" dirty="0"/>
              <a:t>: Opportunities Unlimited</a:t>
            </a:r>
          </a:p>
          <a:p>
            <a:endParaRPr lang="en-US" sz="2000" dirty="0"/>
          </a:p>
          <a:p>
            <a:r>
              <a:rPr lang="en-US" sz="2000" dirty="0" smtClean="0"/>
              <a:t>2008</a:t>
            </a:r>
            <a:r>
              <a:rPr lang="en-US" sz="2000" dirty="0"/>
              <a:t>: Power of Belief</a:t>
            </a:r>
          </a:p>
          <a:p>
            <a:endParaRPr lang="en-US" sz="2000" dirty="0"/>
          </a:p>
          <a:p>
            <a:r>
              <a:rPr lang="en-US" sz="2000" dirty="0" smtClean="0"/>
              <a:t>2012</a:t>
            </a:r>
            <a:r>
              <a:rPr lang="en-US" sz="2000" dirty="0"/>
              <a:t>: Khayaal Aapka</a:t>
            </a:r>
          </a:p>
        </p:txBody>
      </p:sp>
    </p:spTree>
    <p:extLst>
      <p:ext uri="{BB962C8B-B14F-4D97-AF65-F5344CB8AC3E}">
        <p14:creationId xmlns:p14="http://schemas.microsoft.com/office/powerpoint/2010/main" val="1440342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68728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4495800" y="1066800"/>
            <a:ext cx="4495800" cy="4800600"/>
          </a:xfrm>
          <a:prstGeom prst="rect">
            <a:avLst/>
          </a:prstGeom>
          <a:blipFill>
            <a:blip r:embed="rId2" cstate="print"/>
            <a:stretch>
              <a:fillRect/>
            </a:stretch>
          </a:blipFill>
        </p:spPr>
        <p:txBody>
          <a:bodyPr wrap="square" lIns="0" tIns="0" rIns="0" bIns="0" rtlCol="0"/>
          <a:lstStyle/>
          <a:p>
            <a:endParaRPr/>
          </a:p>
        </p:txBody>
      </p:sp>
      <p:sp>
        <p:nvSpPr>
          <p:cNvPr id="2" name="Rectangle 1"/>
          <p:cNvSpPr/>
          <p:nvPr/>
        </p:nvSpPr>
        <p:spPr>
          <a:xfrm>
            <a:off x="76200" y="1219200"/>
            <a:ext cx="4114800" cy="4524315"/>
          </a:xfrm>
          <a:prstGeom prst="rect">
            <a:avLst/>
          </a:prstGeom>
        </p:spPr>
        <p:txBody>
          <a:bodyPr wrap="square">
            <a:spAutoFit/>
          </a:bodyPr>
          <a:lstStyle/>
          <a:p>
            <a:pPr algn="just"/>
            <a:r>
              <a:rPr lang="en-US" sz="3200" dirty="0"/>
              <a:t> The latest in the series </a:t>
            </a:r>
            <a:r>
              <a:rPr lang="en-US" sz="3200" dirty="0" smtClean="0"/>
              <a:t>is </a:t>
            </a:r>
            <a:r>
              <a:rPr lang="en-US" sz="3200" b="1" dirty="0" smtClean="0"/>
              <a:t>Khayaal Aapka</a:t>
            </a:r>
            <a:r>
              <a:rPr lang="en-US" sz="3200" dirty="0" smtClean="0"/>
              <a:t> campaign that was </a:t>
            </a:r>
            <a:r>
              <a:rPr lang="en-US" sz="3200" dirty="0"/>
              <a:t>launched in </a:t>
            </a:r>
            <a:r>
              <a:rPr lang="en-US" sz="3200" b="1" dirty="0"/>
              <a:t>2012</a:t>
            </a:r>
            <a:r>
              <a:rPr lang="en-US" sz="3200" dirty="0"/>
              <a:t>. </a:t>
            </a:r>
            <a:r>
              <a:rPr lang="en-US" sz="3200" dirty="0" smtClean="0"/>
              <a:t>We will </a:t>
            </a:r>
            <a:r>
              <a:rPr lang="en-US" sz="3200" dirty="0"/>
              <a:t>be using this campaign as the focal </a:t>
            </a:r>
            <a:r>
              <a:rPr lang="en-US" sz="3200" dirty="0" smtClean="0"/>
              <a:t>campaign for </a:t>
            </a:r>
            <a:r>
              <a:rPr lang="en-US" sz="3200" dirty="0"/>
              <a:t>all </a:t>
            </a:r>
            <a:r>
              <a:rPr lang="en-US" sz="3200" dirty="0" smtClean="0"/>
              <a:t>analysis and discussions</a:t>
            </a:r>
            <a:r>
              <a:rPr lang="en-US" sz="3200" dirty="0"/>
              <a:t>.</a:t>
            </a:r>
          </a:p>
        </p:txBody>
      </p:sp>
    </p:spTree>
    <p:extLst>
      <p:ext uri="{BB962C8B-B14F-4D97-AF65-F5344CB8AC3E}">
        <p14:creationId xmlns:p14="http://schemas.microsoft.com/office/powerpoint/2010/main" val="1327127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4876800" y="533400"/>
            <a:ext cx="4038600" cy="5529652"/>
          </a:xfrm>
          <a:prstGeom prst="rect">
            <a:avLst/>
          </a:prstGeom>
          <a:blipFill>
            <a:blip r:embed="rId2" cstate="print"/>
            <a:stretch>
              <a:fillRect/>
            </a:stretch>
          </a:blipFill>
        </p:spPr>
        <p:txBody>
          <a:bodyPr wrap="square" lIns="0" tIns="0" rIns="0" bIns="0" rtlCol="0"/>
          <a:lstStyle/>
          <a:p>
            <a:endParaRPr/>
          </a:p>
        </p:txBody>
      </p:sp>
      <p:sp>
        <p:nvSpPr>
          <p:cNvPr id="2" name="Rectangle 1"/>
          <p:cNvSpPr/>
          <p:nvPr/>
        </p:nvSpPr>
        <p:spPr>
          <a:xfrm>
            <a:off x="304800" y="808196"/>
            <a:ext cx="4572000" cy="4678204"/>
          </a:xfrm>
          <a:prstGeom prst="rect">
            <a:avLst/>
          </a:prstGeom>
        </p:spPr>
        <p:txBody>
          <a:bodyPr>
            <a:spAutoFit/>
          </a:bodyPr>
          <a:lstStyle/>
          <a:p>
            <a:r>
              <a:rPr lang="en-US" sz="2800" b="1" dirty="0" smtClean="0"/>
              <a:t>Evidence </a:t>
            </a:r>
            <a:r>
              <a:rPr lang="en-US" sz="2800" b="1" dirty="0"/>
              <a:t>of advertising campaigns being </a:t>
            </a:r>
            <a:r>
              <a:rPr lang="en-US" sz="2800" b="1" dirty="0" smtClean="0"/>
              <a:t>effective</a:t>
            </a:r>
          </a:p>
          <a:p>
            <a:endParaRPr lang="en-US" sz="2800" dirty="0"/>
          </a:p>
          <a:p>
            <a:r>
              <a:rPr lang="en-US" sz="2800" dirty="0" err="1">
                <a:hlinkClick r:id="rId3"/>
              </a:rPr>
              <a:t>Millward</a:t>
            </a:r>
            <a:r>
              <a:rPr lang="en-US" sz="2800" dirty="0">
                <a:hlinkClick r:id="rId3"/>
              </a:rPr>
              <a:t> </a:t>
            </a:r>
            <a:r>
              <a:rPr lang="en-US" sz="2800" dirty="0" smtClean="0">
                <a:hlinkClick r:id="rId3"/>
              </a:rPr>
              <a:t>Brown</a:t>
            </a:r>
            <a:r>
              <a:rPr lang="en-US" sz="2800" dirty="0" smtClean="0"/>
              <a:t> in </a:t>
            </a:r>
            <a:r>
              <a:rPr lang="en-US" sz="2800" dirty="0"/>
              <a:t>its most recent release of the top brands in the world has </a:t>
            </a:r>
            <a:r>
              <a:rPr lang="en-US" sz="2800" dirty="0" smtClean="0"/>
              <a:t>ranked </a:t>
            </a:r>
            <a:r>
              <a:rPr lang="en-US" sz="2800" b="1" dirty="0" smtClean="0"/>
              <a:t>ICICI</a:t>
            </a:r>
            <a:r>
              <a:rPr lang="en-US" sz="2800" dirty="0" smtClean="0"/>
              <a:t> </a:t>
            </a:r>
            <a:r>
              <a:rPr lang="en-US" sz="2800" dirty="0"/>
              <a:t>at </a:t>
            </a:r>
            <a:r>
              <a:rPr lang="en-US" sz="2800" b="1" dirty="0"/>
              <a:t>No.63</a:t>
            </a:r>
            <a:r>
              <a:rPr lang="en-US" sz="2800" dirty="0"/>
              <a:t>, down a couple of rankings, but highest in all Indian brands. </a:t>
            </a:r>
            <a:r>
              <a:rPr lang="en-US" sz="2800" dirty="0" smtClean="0"/>
              <a:t>There port </a:t>
            </a:r>
            <a:r>
              <a:rPr lang="en-US" sz="2800" dirty="0"/>
              <a:t>states that:</a:t>
            </a:r>
          </a:p>
          <a:p>
            <a:r>
              <a:rPr lang="en-US" i="1" dirty="0"/>
              <a:t> </a:t>
            </a:r>
            <a:endParaRPr lang="en-US" dirty="0"/>
          </a:p>
        </p:txBody>
      </p:sp>
    </p:spTree>
    <p:extLst>
      <p:ext uri="{BB962C8B-B14F-4D97-AF65-F5344CB8AC3E}">
        <p14:creationId xmlns:p14="http://schemas.microsoft.com/office/powerpoint/2010/main" val="4061412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5255712" y="574744"/>
            <a:ext cx="3810000" cy="5410200"/>
          </a:xfrm>
          <a:prstGeom prst="rect">
            <a:avLst/>
          </a:prstGeom>
          <a:blipFill>
            <a:blip r:embed="rId2" cstate="print"/>
            <a:stretch>
              <a:fillRect/>
            </a:stretch>
          </a:blipFill>
        </p:spPr>
        <p:txBody>
          <a:bodyPr wrap="square" lIns="0" tIns="0" rIns="0" bIns="0" rtlCol="0"/>
          <a:lstStyle/>
          <a:p>
            <a:endParaRPr/>
          </a:p>
        </p:txBody>
      </p:sp>
      <p:sp>
        <p:nvSpPr>
          <p:cNvPr id="2" name="Rectangle 1"/>
          <p:cNvSpPr/>
          <p:nvPr/>
        </p:nvSpPr>
        <p:spPr>
          <a:xfrm>
            <a:off x="381000" y="463689"/>
            <a:ext cx="4876800" cy="5632311"/>
          </a:xfrm>
          <a:prstGeom prst="rect">
            <a:avLst/>
          </a:prstGeom>
        </p:spPr>
        <p:txBody>
          <a:bodyPr wrap="square">
            <a:spAutoFit/>
          </a:bodyPr>
          <a:lstStyle/>
          <a:p>
            <a:r>
              <a:rPr lang="en-US" sz="2400" i="1" dirty="0">
                <a:solidFill>
                  <a:srgbClr val="FF0000"/>
                </a:solidFill>
              </a:rPr>
              <a:t>“A major integrated financial institution, with offices worldwide,</a:t>
            </a:r>
            <a:endParaRPr lang="en-US" sz="2400" dirty="0">
              <a:solidFill>
                <a:srgbClr val="FF0000"/>
              </a:solidFill>
            </a:endParaRPr>
          </a:p>
          <a:p>
            <a:r>
              <a:rPr lang="en-US" sz="2400" i="1" dirty="0">
                <a:solidFill>
                  <a:srgbClr val="FF0000"/>
                </a:solidFill>
              </a:rPr>
              <a:t> ICICI ranks in </a:t>
            </a:r>
            <a:r>
              <a:rPr lang="en-US" sz="2400" i="1" dirty="0" smtClean="0">
                <a:solidFill>
                  <a:srgbClr val="FF0000"/>
                </a:solidFill>
              </a:rPr>
              <a:t>the</a:t>
            </a:r>
            <a:r>
              <a:rPr lang="en-US" sz="2400" i="1" dirty="0">
                <a:solidFill>
                  <a:srgbClr val="FF0000"/>
                </a:solidFill>
              </a:rPr>
              <a:t> BrandZ™ Top 100. ICICI competes with </a:t>
            </a:r>
            <a:r>
              <a:rPr lang="en-US" sz="2400" i="1" dirty="0" smtClean="0">
                <a:solidFill>
                  <a:srgbClr val="FF0000"/>
                </a:solidFill>
              </a:rPr>
              <a:t>other</a:t>
            </a:r>
            <a:r>
              <a:rPr lang="en-US" sz="2400" dirty="0">
                <a:solidFill>
                  <a:srgbClr val="FF0000"/>
                </a:solidFill>
              </a:rPr>
              <a:t> </a:t>
            </a:r>
            <a:r>
              <a:rPr lang="en-US" sz="2400" i="1" dirty="0" smtClean="0">
                <a:solidFill>
                  <a:srgbClr val="FF0000"/>
                </a:solidFill>
              </a:rPr>
              <a:t>growing </a:t>
            </a:r>
            <a:r>
              <a:rPr lang="en-US" sz="2400" i="1" dirty="0">
                <a:solidFill>
                  <a:srgbClr val="FF0000"/>
                </a:solidFill>
              </a:rPr>
              <a:t>Indian bank brands such as HDFC and Axis Bank. </a:t>
            </a:r>
            <a:r>
              <a:rPr lang="en-US" sz="2400" i="1" dirty="0" smtClean="0">
                <a:solidFill>
                  <a:srgbClr val="FF0000"/>
                </a:solidFill>
              </a:rPr>
              <a:t>Even in </a:t>
            </a:r>
            <a:r>
              <a:rPr lang="en-US" sz="2400" i="1" dirty="0">
                <a:solidFill>
                  <a:srgbClr val="FF0000"/>
                </a:solidFill>
              </a:rPr>
              <a:t>banking, a global brand implies a greater sense of status than </a:t>
            </a:r>
            <a:r>
              <a:rPr lang="en-US" sz="2400" i="1" dirty="0" smtClean="0">
                <a:solidFill>
                  <a:srgbClr val="FF0000"/>
                </a:solidFill>
              </a:rPr>
              <a:t>a local </a:t>
            </a:r>
            <a:r>
              <a:rPr lang="en-US" sz="2400" i="1" dirty="0">
                <a:solidFill>
                  <a:srgbClr val="FF0000"/>
                </a:solidFill>
              </a:rPr>
              <a:t>Indian brand, generally. In practice, however, </a:t>
            </a:r>
            <a:r>
              <a:rPr lang="en-US" sz="2400" i="1" dirty="0" smtClean="0">
                <a:solidFill>
                  <a:srgbClr val="FF0000"/>
                </a:solidFill>
              </a:rPr>
              <a:t>people in</a:t>
            </a:r>
            <a:r>
              <a:rPr lang="en-US" sz="2400" i="1" dirty="0">
                <a:solidFill>
                  <a:srgbClr val="FF0000"/>
                </a:solidFill>
              </a:rPr>
              <a:t> smaller, rural markets may </a:t>
            </a:r>
            <a:endParaRPr lang="en-US" sz="2400" i="1" dirty="0" smtClean="0">
              <a:solidFill>
                <a:srgbClr val="FF0000"/>
              </a:solidFill>
            </a:endParaRPr>
          </a:p>
          <a:p>
            <a:r>
              <a:rPr lang="en-US" sz="2400" i="1" dirty="0" smtClean="0">
                <a:solidFill>
                  <a:srgbClr val="FF0000"/>
                </a:solidFill>
              </a:rPr>
              <a:t>find</a:t>
            </a:r>
            <a:r>
              <a:rPr lang="en-US" sz="2400" i="1" dirty="0">
                <a:solidFill>
                  <a:srgbClr val="FF0000"/>
                </a:solidFill>
              </a:rPr>
              <a:t> that the Indian bank </a:t>
            </a:r>
            <a:r>
              <a:rPr lang="en-US" sz="2400" i="1" dirty="0" smtClean="0">
                <a:solidFill>
                  <a:srgbClr val="FF0000"/>
                </a:solidFill>
              </a:rPr>
              <a:t>brand understands </a:t>
            </a:r>
            <a:r>
              <a:rPr lang="en-US" sz="2400" i="1" dirty="0">
                <a:solidFill>
                  <a:srgbClr val="FF0000"/>
                </a:solidFill>
              </a:rPr>
              <a:t>their needs more deeply. And government </a:t>
            </a:r>
            <a:r>
              <a:rPr lang="en-US" sz="2400" i="1" dirty="0" smtClean="0">
                <a:solidFill>
                  <a:srgbClr val="FF0000"/>
                </a:solidFill>
              </a:rPr>
              <a:t>regulations</a:t>
            </a:r>
            <a:r>
              <a:rPr lang="en-US" sz="2400" dirty="0" smtClean="0">
                <a:solidFill>
                  <a:srgbClr val="FF0000"/>
                </a:solidFill>
              </a:rPr>
              <a:t> </a:t>
            </a:r>
            <a:r>
              <a:rPr lang="en-US" sz="2400" i="1" dirty="0" smtClean="0">
                <a:solidFill>
                  <a:srgbClr val="FF0000"/>
                </a:solidFill>
              </a:rPr>
              <a:t>may </a:t>
            </a:r>
            <a:r>
              <a:rPr lang="en-US" sz="2400" i="1" dirty="0">
                <a:solidFill>
                  <a:srgbClr val="FF0000"/>
                </a:solidFill>
              </a:rPr>
              <a:t>provide regulatory protection for the local brand.”</a:t>
            </a:r>
            <a:endParaRPr lang="en-US" sz="2400" dirty="0">
              <a:solidFill>
                <a:srgbClr val="FF0000"/>
              </a:solidFill>
            </a:endParaRPr>
          </a:p>
        </p:txBody>
      </p:sp>
    </p:spTree>
    <p:extLst>
      <p:ext uri="{BB962C8B-B14F-4D97-AF65-F5344CB8AC3E}">
        <p14:creationId xmlns:p14="http://schemas.microsoft.com/office/powerpoint/2010/main" val="2563931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381000" y="2026860"/>
            <a:ext cx="8305800" cy="4831140"/>
          </a:xfrm>
          <a:prstGeom prst="rect">
            <a:avLst/>
          </a:prstGeom>
          <a:blipFill>
            <a:blip r:embed="rId2" cstate="print"/>
            <a:stretch>
              <a:fillRect/>
            </a:stretch>
          </a:blipFill>
        </p:spPr>
        <p:txBody>
          <a:bodyPr wrap="square" lIns="0" tIns="0" rIns="0" bIns="0" rtlCol="0"/>
          <a:lstStyle/>
          <a:p>
            <a:endParaRPr/>
          </a:p>
        </p:txBody>
      </p:sp>
      <p:sp>
        <p:nvSpPr>
          <p:cNvPr id="4" name="Rectangle 3"/>
          <p:cNvSpPr/>
          <p:nvPr/>
        </p:nvSpPr>
        <p:spPr>
          <a:xfrm>
            <a:off x="762000" y="457200"/>
            <a:ext cx="7772400" cy="1569660"/>
          </a:xfrm>
          <a:prstGeom prst="rect">
            <a:avLst/>
          </a:prstGeom>
        </p:spPr>
        <p:txBody>
          <a:bodyPr wrap="square">
            <a:spAutoFit/>
          </a:bodyPr>
          <a:lstStyle/>
          <a:p>
            <a:r>
              <a:rPr lang="en-US" sz="3200" dirty="0"/>
              <a:t>These types of third party endorsements are evidence of the overall effectiveness </a:t>
            </a:r>
            <a:r>
              <a:rPr lang="en-US" sz="3200" dirty="0" smtClean="0"/>
              <a:t>of the </a:t>
            </a:r>
            <a:r>
              <a:rPr lang="en-US" sz="3200" dirty="0"/>
              <a:t>media campaign.</a:t>
            </a:r>
          </a:p>
        </p:txBody>
      </p:sp>
    </p:spTree>
    <p:extLst>
      <p:ext uri="{BB962C8B-B14F-4D97-AF65-F5344CB8AC3E}">
        <p14:creationId xmlns:p14="http://schemas.microsoft.com/office/powerpoint/2010/main" val="1412346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71729" rIns="0" bIns="0" rtlCol="0">
            <a:spAutoFit/>
          </a:bodyPr>
          <a:lstStyle/>
          <a:p>
            <a:pPr marL="1581150">
              <a:lnSpc>
                <a:spcPts val="5160"/>
              </a:lnSpc>
            </a:pPr>
            <a:r>
              <a:rPr sz="4400" b="0" dirty="0">
                <a:solidFill>
                  <a:srgbClr val="000000"/>
                </a:solidFill>
                <a:latin typeface="Impact"/>
                <a:cs typeface="Impact"/>
              </a:rPr>
              <a:t>DEFI</a:t>
            </a:r>
            <a:r>
              <a:rPr sz="4400" b="0" spc="5" dirty="0">
                <a:solidFill>
                  <a:srgbClr val="000000"/>
                </a:solidFill>
                <a:latin typeface="Impact"/>
                <a:cs typeface="Impact"/>
              </a:rPr>
              <a:t>N</a:t>
            </a:r>
            <a:r>
              <a:rPr sz="4400" b="0" spc="-265" dirty="0">
                <a:solidFill>
                  <a:srgbClr val="000000"/>
                </a:solidFill>
                <a:latin typeface="Impact"/>
                <a:cs typeface="Impact"/>
              </a:rPr>
              <a:t>A</a:t>
            </a:r>
            <a:r>
              <a:rPr sz="4400" b="0" dirty="0">
                <a:solidFill>
                  <a:srgbClr val="000000"/>
                </a:solidFill>
                <a:latin typeface="Impact"/>
                <a:cs typeface="Impact"/>
              </a:rPr>
              <a:t>TION</a:t>
            </a:r>
            <a:endParaRPr sz="4400" dirty="0">
              <a:latin typeface="Impact"/>
              <a:cs typeface="Impact"/>
            </a:endParaRPr>
          </a:p>
        </p:txBody>
      </p:sp>
      <p:sp>
        <p:nvSpPr>
          <p:cNvPr id="5" name="object 5"/>
          <p:cNvSpPr txBox="1"/>
          <p:nvPr/>
        </p:nvSpPr>
        <p:spPr>
          <a:xfrm>
            <a:off x="535940" y="1603339"/>
            <a:ext cx="8009890" cy="3939540"/>
          </a:xfrm>
          <a:prstGeom prst="rect">
            <a:avLst/>
          </a:prstGeom>
        </p:spPr>
        <p:txBody>
          <a:bodyPr vert="horz" wrap="square" lIns="0" tIns="0" rIns="0" bIns="0" rtlCol="0">
            <a:spAutoFit/>
          </a:bodyPr>
          <a:lstStyle/>
          <a:p>
            <a:pPr marL="355600" indent="-342900">
              <a:lnSpc>
                <a:spcPct val="100000"/>
              </a:lnSpc>
              <a:buClr>
                <a:srgbClr val="FF0000"/>
              </a:buClr>
              <a:buFont typeface="Arial"/>
              <a:buChar char="•"/>
              <a:tabLst>
                <a:tab pos="355600" algn="l"/>
              </a:tabLst>
            </a:pPr>
            <a:r>
              <a:rPr lang="en-US" sz="3200" b="1" dirty="0" smtClean="0">
                <a:solidFill>
                  <a:srgbClr val="FF0000"/>
                </a:solidFill>
                <a:latin typeface="Times New Roman"/>
                <a:cs typeface="Times New Roman"/>
              </a:rPr>
              <a:t>B</a:t>
            </a:r>
            <a:r>
              <a:rPr sz="3200" b="1" dirty="0" smtClean="0">
                <a:solidFill>
                  <a:srgbClr val="FF0000"/>
                </a:solidFill>
                <a:latin typeface="Times New Roman"/>
                <a:cs typeface="Times New Roman"/>
              </a:rPr>
              <a:t>an</a:t>
            </a:r>
            <a:r>
              <a:rPr sz="3200" b="1" spc="-10" dirty="0" smtClean="0">
                <a:solidFill>
                  <a:srgbClr val="FF0000"/>
                </a:solidFill>
                <a:latin typeface="Times New Roman"/>
                <a:cs typeface="Times New Roman"/>
              </a:rPr>
              <a:t>k</a:t>
            </a:r>
            <a:r>
              <a:rPr lang="en-US" sz="3200" b="1" spc="-10" dirty="0" smtClean="0">
                <a:solidFill>
                  <a:srgbClr val="FF0000"/>
                </a:solidFill>
                <a:latin typeface="Times New Roman"/>
                <a:cs typeface="Times New Roman"/>
              </a:rPr>
              <a:t>ing</a:t>
            </a:r>
            <a:r>
              <a:rPr sz="3200" b="1" dirty="0" smtClean="0">
                <a:solidFill>
                  <a:srgbClr val="FF0000"/>
                </a:solidFill>
                <a:latin typeface="Times New Roman"/>
                <a:cs typeface="Times New Roman"/>
              </a:rPr>
              <a:t>:</a:t>
            </a:r>
            <a:r>
              <a:rPr sz="3200" b="1" spc="-30" dirty="0" smtClean="0">
                <a:solidFill>
                  <a:srgbClr val="FF0000"/>
                </a:solidFill>
                <a:latin typeface="Times New Roman"/>
                <a:cs typeface="Times New Roman"/>
              </a:rPr>
              <a:t> </a:t>
            </a:r>
            <a:r>
              <a:rPr lang="en-US" sz="3200" dirty="0">
                <a:latin typeface="Times New Roman"/>
                <a:cs typeface="Times New Roman"/>
              </a:rPr>
              <a:t>“ </a:t>
            </a:r>
            <a:r>
              <a:rPr lang="en-US" sz="3200" dirty="0" smtClean="0">
                <a:latin typeface="Times New Roman"/>
                <a:cs typeface="Times New Roman"/>
              </a:rPr>
              <a:t>The banks are the institutions which deals in the money.”</a:t>
            </a:r>
          </a:p>
          <a:p>
            <a:pPr marL="12700">
              <a:lnSpc>
                <a:spcPct val="100000"/>
              </a:lnSpc>
              <a:buClr>
                <a:srgbClr val="FF0000"/>
              </a:buClr>
              <a:tabLst>
                <a:tab pos="355600" algn="l"/>
              </a:tabLst>
            </a:pPr>
            <a:r>
              <a:rPr lang="en-US" sz="3200" dirty="0" smtClean="0">
                <a:latin typeface="Times New Roman"/>
                <a:cs typeface="Times New Roman"/>
              </a:rPr>
              <a:t>    </a:t>
            </a:r>
          </a:p>
          <a:p>
            <a:pPr marL="355600" indent="-342900">
              <a:lnSpc>
                <a:spcPct val="100000"/>
              </a:lnSpc>
              <a:buClr>
                <a:srgbClr val="FF0000"/>
              </a:buClr>
              <a:buFont typeface="Arial"/>
              <a:buChar char="•"/>
              <a:tabLst>
                <a:tab pos="355600" algn="l"/>
              </a:tabLst>
            </a:pPr>
            <a:r>
              <a:rPr lang="en-US" sz="3200" dirty="0" smtClean="0">
                <a:latin typeface="Times New Roman"/>
                <a:cs typeface="Times New Roman"/>
              </a:rPr>
              <a:t> “A bank is a specialized intermediary institution authorized by the government to accept deposit from the public and advancing the same money to the needy sector at higher rate.”</a:t>
            </a:r>
            <a:endParaRPr sz="3200" dirty="0">
              <a:latin typeface="Times New Roman"/>
              <a:cs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descr="Image result for thank you slid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21507" name="Picture 4" descr="C:\Users\Mehul DIyora\Desktop\6359749212265071701171552202_Dollarphotoclub_77959340-1024x5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0634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2558544" y="867580"/>
            <a:ext cx="3722370" cy="635635"/>
          </a:xfrm>
          <a:prstGeom prst="rect">
            <a:avLst/>
          </a:prstGeom>
        </p:spPr>
        <p:txBody>
          <a:bodyPr vert="horz" wrap="square" lIns="0" tIns="0" rIns="0" bIns="0" rtlCol="0">
            <a:spAutoFit/>
          </a:bodyPr>
          <a:lstStyle/>
          <a:p>
            <a:pPr marL="12700">
              <a:lnSpc>
                <a:spcPts val="5865"/>
              </a:lnSpc>
            </a:pPr>
            <a:r>
              <a:rPr sz="5000" dirty="0">
                <a:solidFill>
                  <a:srgbClr val="2F2F2F"/>
                </a:solidFill>
                <a:latin typeface="Impact"/>
                <a:cs typeface="Impact"/>
              </a:rPr>
              <a:t>ROLE</a:t>
            </a:r>
            <a:r>
              <a:rPr sz="5000" spc="-405" dirty="0">
                <a:solidFill>
                  <a:srgbClr val="2F2F2F"/>
                </a:solidFill>
                <a:latin typeface="Times New Roman"/>
                <a:cs typeface="Times New Roman"/>
              </a:rPr>
              <a:t> </a:t>
            </a:r>
            <a:r>
              <a:rPr sz="5000" spc="-5" dirty="0">
                <a:solidFill>
                  <a:srgbClr val="2F2F2F"/>
                </a:solidFill>
                <a:latin typeface="Impact"/>
                <a:cs typeface="Impact"/>
              </a:rPr>
              <a:t>O</a:t>
            </a:r>
            <a:r>
              <a:rPr sz="5000" dirty="0">
                <a:solidFill>
                  <a:srgbClr val="2F2F2F"/>
                </a:solidFill>
                <a:latin typeface="Impact"/>
                <a:cs typeface="Impact"/>
              </a:rPr>
              <a:t>F</a:t>
            </a:r>
            <a:r>
              <a:rPr sz="5000" spc="-370" dirty="0">
                <a:solidFill>
                  <a:srgbClr val="2F2F2F"/>
                </a:solidFill>
                <a:latin typeface="Times New Roman"/>
                <a:cs typeface="Times New Roman"/>
              </a:rPr>
              <a:t> </a:t>
            </a:r>
            <a:r>
              <a:rPr sz="5000" spc="-5" dirty="0">
                <a:solidFill>
                  <a:srgbClr val="2F2F2F"/>
                </a:solidFill>
                <a:latin typeface="Impact"/>
                <a:cs typeface="Impact"/>
              </a:rPr>
              <a:t>BAN</a:t>
            </a:r>
            <a:r>
              <a:rPr sz="5000" spc="-55" dirty="0">
                <a:solidFill>
                  <a:srgbClr val="2F2F2F"/>
                </a:solidFill>
                <a:latin typeface="Impact"/>
                <a:cs typeface="Impact"/>
              </a:rPr>
              <a:t>K</a:t>
            </a:r>
            <a:r>
              <a:rPr sz="5000" dirty="0">
                <a:solidFill>
                  <a:srgbClr val="2F2F2F"/>
                </a:solidFill>
                <a:latin typeface="Impact"/>
                <a:cs typeface="Impact"/>
              </a:rPr>
              <a:t>S</a:t>
            </a:r>
            <a:endParaRPr sz="5000">
              <a:latin typeface="Impact"/>
              <a:cs typeface="Impact"/>
            </a:endParaRPr>
          </a:p>
        </p:txBody>
      </p:sp>
      <p:sp>
        <p:nvSpPr>
          <p:cNvPr id="6" name="object 6"/>
          <p:cNvSpPr txBox="1"/>
          <p:nvPr/>
        </p:nvSpPr>
        <p:spPr>
          <a:xfrm>
            <a:off x="535940" y="5538540"/>
            <a:ext cx="3799204" cy="381000"/>
          </a:xfrm>
          <a:prstGeom prst="rect">
            <a:avLst/>
          </a:prstGeom>
        </p:spPr>
        <p:txBody>
          <a:bodyPr vert="horz" wrap="square" lIns="0" tIns="0" rIns="0" bIns="0" rtlCol="0">
            <a:spAutoFit/>
          </a:bodyPr>
          <a:lstStyle/>
          <a:p>
            <a:pPr marL="12700">
              <a:lnSpc>
                <a:spcPct val="100000"/>
              </a:lnSpc>
            </a:pPr>
            <a:r>
              <a:rPr sz="2650" dirty="0">
                <a:solidFill>
                  <a:srgbClr val="AC946D"/>
                </a:solidFill>
                <a:latin typeface="Wingdings 2"/>
                <a:cs typeface="Wingdings 2"/>
              </a:rPr>
              <a:t></a:t>
            </a:r>
            <a:r>
              <a:rPr sz="2650" spc="20" dirty="0">
                <a:solidFill>
                  <a:srgbClr val="AC946D"/>
                </a:solidFill>
                <a:latin typeface="Times New Roman"/>
                <a:cs typeface="Times New Roman"/>
              </a:rPr>
              <a:t> </a:t>
            </a:r>
            <a:r>
              <a:rPr sz="2800" spc="-15" dirty="0">
                <a:latin typeface="Times New Roman"/>
                <a:cs typeface="Times New Roman"/>
              </a:rPr>
              <a:t>Collection</a:t>
            </a:r>
            <a:r>
              <a:rPr sz="2800" spc="-30" dirty="0">
                <a:latin typeface="Times New Roman"/>
                <a:cs typeface="Times New Roman"/>
              </a:rPr>
              <a:t> </a:t>
            </a:r>
            <a:r>
              <a:rPr sz="2800" spc="-15" dirty="0">
                <a:latin typeface="Times New Roman"/>
                <a:cs typeface="Times New Roman"/>
              </a:rPr>
              <a:t>of</a:t>
            </a:r>
            <a:r>
              <a:rPr sz="2800" spc="5" dirty="0">
                <a:latin typeface="Times New Roman"/>
                <a:cs typeface="Times New Roman"/>
              </a:rPr>
              <a:t> </a:t>
            </a:r>
            <a:r>
              <a:rPr sz="2800" spc="-15" dirty="0">
                <a:latin typeface="Times New Roman"/>
                <a:cs typeface="Times New Roman"/>
              </a:rPr>
              <a:t>ut</a:t>
            </a:r>
            <a:r>
              <a:rPr sz="2800" spc="-5" dirty="0">
                <a:latin typeface="Times New Roman"/>
                <a:cs typeface="Times New Roman"/>
              </a:rPr>
              <a:t>i</a:t>
            </a:r>
            <a:r>
              <a:rPr sz="2800" spc="-10" dirty="0">
                <a:latin typeface="Times New Roman"/>
                <a:cs typeface="Times New Roman"/>
              </a:rPr>
              <a:t>lity</a:t>
            </a:r>
            <a:r>
              <a:rPr sz="2800" spc="-20" dirty="0">
                <a:latin typeface="Times New Roman"/>
                <a:cs typeface="Times New Roman"/>
              </a:rPr>
              <a:t> </a:t>
            </a:r>
            <a:r>
              <a:rPr sz="2800" spc="-15" dirty="0">
                <a:latin typeface="Times New Roman"/>
                <a:cs typeface="Times New Roman"/>
              </a:rPr>
              <a:t>b</a:t>
            </a:r>
            <a:r>
              <a:rPr sz="2800" spc="-5" dirty="0">
                <a:latin typeface="Times New Roman"/>
                <a:cs typeface="Times New Roman"/>
              </a:rPr>
              <a:t>i</a:t>
            </a:r>
            <a:r>
              <a:rPr sz="2800" spc="-10" dirty="0">
                <a:latin typeface="Times New Roman"/>
                <a:cs typeface="Times New Roman"/>
              </a:rPr>
              <a:t>lls</a:t>
            </a:r>
            <a:endParaRPr sz="2800">
              <a:latin typeface="Times New Roman"/>
              <a:cs typeface="Times New Roman"/>
            </a:endParaRPr>
          </a:p>
        </p:txBody>
      </p:sp>
      <p:sp>
        <p:nvSpPr>
          <p:cNvPr id="5" name="object 5"/>
          <p:cNvSpPr txBox="1"/>
          <p:nvPr/>
        </p:nvSpPr>
        <p:spPr>
          <a:xfrm>
            <a:off x="535940" y="1965829"/>
            <a:ext cx="7212330" cy="3428365"/>
          </a:xfrm>
          <a:prstGeom prst="rect">
            <a:avLst/>
          </a:prstGeom>
        </p:spPr>
        <p:txBody>
          <a:bodyPr vert="horz" wrap="square" lIns="0" tIns="0" rIns="0" bIns="0" rtlCol="0">
            <a:spAutoFit/>
          </a:bodyPr>
          <a:lstStyle/>
          <a:p>
            <a:pPr marL="287020" indent="-274320">
              <a:lnSpc>
                <a:spcPct val="100000"/>
              </a:lnSpc>
              <a:buClr>
                <a:srgbClr val="AC946D"/>
              </a:buClr>
              <a:buSzPct val="94642"/>
              <a:buFont typeface="Wingdings 2"/>
              <a:buChar char=""/>
              <a:tabLst>
                <a:tab pos="287020" algn="l"/>
              </a:tabLst>
            </a:pPr>
            <a:r>
              <a:rPr sz="2800" spc="-15" dirty="0">
                <a:latin typeface="Times New Roman"/>
                <a:cs typeface="Times New Roman"/>
              </a:rPr>
              <a:t>Pay</a:t>
            </a:r>
            <a:r>
              <a:rPr sz="2800" spc="-35" dirty="0">
                <a:latin typeface="Times New Roman"/>
                <a:cs typeface="Times New Roman"/>
              </a:rPr>
              <a:t>m</a:t>
            </a:r>
            <a:r>
              <a:rPr sz="2800" spc="-15" dirty="0">
                <a:latin typeface="Times New Roman"/>
                <a:cs typeface="Times New Roman"/>
              </a:rPr>
              <a:t>ent</a:t>
            </a:r>
            <a:r>
              <a:rPr sz="2800" spc="-5" dirty="0">
                <a:latin typeface="Times New Roman"/>
                <a:cs typeface="Times New Roman"/>
              </a:rPr>
              <a:t> </a:t>
            </a:r>
            <a:r>
              <a:rPr sz="2800" spc="-15" dirty="0">
                <a:latin typeface="Times New Roman"/>
                <a:cs typeface="Times New Roman"/>
              </a:rPr>
              <a:t>s</a:t>
            </a:r>
            <a:r>
              <a:rPr sz="2800" spc="-10" dirty="0">
                <a:latin typeface="Times New Roman"/>
                <a:cs typeface="Times New Roman"/>
              </a:rPr>
              <a:t>y</a:t>
            </a:r>
            <a:r>
              <a:rPr sz="2800" spc="-15" dirty="0">
                <a:latin typeface="Times New Roman"/>
                <a:cs typeface="Times New Roman"/>
              </a:rPr>
              <a:t>stem</a:t>
            </a:r>
            <a:endParaRPr sz="2800">
              <a:latin typeface="Times New Roman"/>
              <a:cs typeface="Times New Roman"/>
            </a:endParaRPr>
          </a:p>
          <a:p>
            <a:pPr marL="287020" indent="-274320">
              <a:lnSpc>
                <a:spcPct val="100000"/>
              </a:lnSpc>
              <a:spcBef>
                <a:spcPts val="675"/>
              </a:spcBef>
              <a:buClr>
                <a:srgbClr val="AC946D"/>
              </a:buClr>
              <a:buSzPct val="94642"/>
              <a:buFont typeface="Wingdings 2"/>
              <a:buChar char=""/>
              <a:tabLst>
                <a:tab pos="287020" algn="l"/>
              </a:tabLst>
            </a:pPr>
            <a:r>
              <a:rPr sz="2800" spc="-15" dirty="0">
                <a:latin typeface="Times New Roman"/>
                <a:cs typeface="Times New Roman"/>
              </a:rPr>
              <a:t>Pay</a:t>
            </a:r>
            <a:r>
              <a:rPr sz="2800" spc="-10" dirty="0">
                <a:latin typeface="Times New Roman"/>
                <a:cs typeface="Times New Roman"/>
              </a:rPr>
              <a:t> </a:t>
            </a:r>
            <a:r>
              <a:rPr sz="2800" spc="-15" dirty="0">
                <a:latin typeface="Times New Roman"/>
                <a:cs typeface="Times New Roman"/>
              </a:rPr>
              <a:t>dep</a:t>
            </a:r>
            <a:r>
              <a:rPr sz="2800" spc="-10" dirty="0">
                <a:latin typeface="Times New Roman"/>
                <a:cs typeface="Times New Roman"/>
              </a:rPr>
              <a:t>osi</a:t>
            </a:r>
            <a:r>
              <a:rPr sz="2800" spc="-5" dirty="0">
                <a:latin typeface="Times New Roman"/>
                <a:cs typeface="Times New Roman"/>
              </a:rPr>
              <a:t>t</a:t>
            </a:r>
            <a:r>
              <a:rPr sz="2800" spc="-15" dirty="0">
                <a:latin typeface="Times New Roman"/>
                <a:cs typeface="Times New Roman"/>
              </a:rPr>
              <a:t>s</a:t>
            </a:r>
            <a:r>
              <a:rPr sz="2800" spc="-25" dirty="0">
                <a:latin typeface="Times New Roman"/>
                <a:cs typeface="Times New Roman"/>
              </a:rPr>
              <a:t> </a:t>
            </a:r>
            <a:r>
              <a:rPr sz="2800" spc="-15" dirty="0">
                <a:latin typeface="Times New Roman"/>
                <a:cs typeface="Times New Roman"/>
              </a:rPr>
              <a:t>on</a:t>
            </a:r>
            <a:r>
              <a:rPr sz="2800" spc="5" dirty="0">
                <a:latin typeface="Times New Roman"/>
                <a:cs typeface="Times New Roman"/>
              </a:rPr>
              <a:t> </a:t>
            </a:r>
            <a:r>
              <a:rPr sz="2800" spc="-15" dirty="0">
                <a:latin typeface="Times New Roman"/>
                <a:cs typeface="Times New Roman"/>
              </a:rPr>
              <a:t>de</a:t>
            </a:r>
            <a:r>
              <a:rPr sz="2800" spc="-45" dirty="0">
                <a:latin typeface="Times New Roman"/>
                <a:cs typeface="Times New Roman"/>
              </a:rPr>
              <a:t>m</a:t>
            </a:r>
            <a:r>
              <a:rPr sz="2800" spc="-15" dirty="0">
                <a:latin typeface="Times New Roman"/>
                <a:cs typeface="Times New Roman"/>
              </a:rPr>
              <a:t>and</a:t>
            </a:r>
            <a:endParaRPr sz="2800">
              <a:latin typeface="Times New Roman"/>
              <a:cs typeface="Times New Roman"/>
            </a:endParaRPr>
          </a:p>
          <a:p>
            <a:pPr marL="287020" indent="-274320">
              <a:lnSpc>
                <a:spcPct val="100000"/>
              </a:lnSpc>
              <a:spcBef>
                <a:spcPts val="670"/>
              </a:spcBef>
              <a:buClr>
                <a:srgbClr val="AC946D"/>
              </a:buClr>
              <a:buSzPct val="94642"/>
              <a:buFont typeface="Wingdings 2"/>
              <a:buChar char=""/>
              <a:tabLst>
                <a:tab pos="287020" algn="l"/>
                <a:tab pos="2902585" algn="l"/>
              </a:tabLst>
            </a:pPr>
            <a:r>
              <a:rPr sz="2800" spc="-15" dirty="0">
                <a:latin typeface="Times New Roman"/>
                <a:cs typeface="Times New Roman"/>
              </a:rPr>
              <a:t>Pay</a:t>
            </a:r>
            <a:r>
              <a:rPr sz="2800" spc="-35" dirty="0">
                <a:latin typeface="Times New Roman"/>
                <a:cs typeface="Times New Roman"/>
              </a:rPr>
              <a:t>m</a:t>
            </a:r>
            <a:r>
              <a:rPr sz="2800" spc="-15" dirty="0">
                <a:latin typeface="Times New Roman"/>
                <a:cs typeface="Times New Roman"/>
              </a:rPr>
              <a:t>ent</a:t>
            </a:r>
            <a:r>
              <a:rPr sz="2800" spc="-5" dirty="0">
                <a:latin typeface="Times New Roman"/>
                <a:cs typeface="Times New Roman"/>
              </a:rPr>
              <a:t> </a:t>
            </a:r>
            <a:r>
              <a:rPr sz="2800" spc="-10" dirty="0">
                <a:latin typeface="Times New Roman"/>
                <a:cs typeface="Times New Roman"/>
              </a:rPr>
              <a:t>thro</a:t>
            </a:r>
            <a:r>
              <a:rPr sz="2800" spc="-15" dirty="0">
                <a:latin typeface="Times New Roman"/>
                <a:cs typeface="Times New Roman"/>
              </a:rPr>
              <a:t>u</a:t>
            </a:r>
            <a:r>
              <a:rPr sz="2800" spc="-10" dirty="0">
                <a:latin typeface="Times New Roman"/>
                <a:cs typeface="Times New Roman"/>
              </a:rPr>
              <a:t>g</a:t>
            </a:r>
            <a:r>
              <a:rPr sz="2800" spc="-15" dirty="0">
                <a:latin typeface="Times New Roman"/>
                <a:cs typeface="Times New Roman"/>
              </a:rPr>
              <a:t>h</a:t>
            </a:r>
            <a:r>
              <a:rPr sz="2800" dirty="0">
                <a:latin typeface="Times New Roman"/>
                <a:cs typeface="Times New Roman"/>
              </a:rPr>
              <a:t>	</a:t>
            </a:r>
            <a:r>
              <a:rPr sz="2800" spc="-15" dirty="0">
                <a:latin typeface="Times New Roman"/>
                <a:cs typeface="Times New Roman"/>
              </a:rPr>
              <a:t>cheques</a:t>
            </a:r>
            <a:endParaRPr sz="2800">
              <a:latin typeface="Times New Roman"/>
              <a:cs typeface="Times New Roman"/>
            </a:endParaRPr>
          </a:p>
          <a:p>
            <a:pPr marL="287020" indent="-274320">
              <a:lnSpc>
                <a:spcPct val="100000"/>
              </a:lnSpc>
              <a:spcBef>
                <a:spcPts val="670"/>
              </a:spcBef>
              <a:buClr>
                <a:srgbClr val="AC946D"/>
              </a:buClr>
              <a:buSzPct val="94642"/>
              <a:buFont typeface="Wingdings 2"/>
              <a:buChar char=""/>
              <a:tabLst>
                <a:tab pos="287020" algn="l"/>
              </a:tabLst>
            </a:pPr>
            <a:r>
              <a:rPr sz="2800" spc="-15" dirty="0">
                <a:latin typeface="Times New Roman"/>
                <a:cs typeface="Times New Roman"/>
              </a:rPr>
              <a:t>Facilitate</a:t>
            </a:r>
            <a:r>
              <a:rPr sz="2800" spc="-35" dirty="0">
                <a:latin typeface="Times New Roman"/>
                <a:cs typeface="Times New Roman"/>
              </a:rPr>
              <a:t> </a:t>
            </a:r>
            <a:r>
              <a:rPr sz="2800" spc="-40" dirty="0">
                <a:latin typeface="Times New Roman"/>
                <a:cs typeface="Times New Roman"/>
              </a:rPr>
              <a:t>m</a:t>
            </a:r>
            <a:r>
              <a:rPr sz="2800" spc="-15" dirty="0">
                <a:latin typeface="Times New Roman"/>
                <a:cs typeface="Times New Roman"/>
              </a:rPr>
              <a:t>o</a:t>
            </a:r>
            <a:r>
              <a:rPr sz="2800" spc="-10" dirty="0">
                <a:latin typeface="Times New Roman"/>
                <a:cs typeface="Times New Roman"/>
              </a:rPr>
              <a:t>v</a:t>
            </a:r>
            <a:r>
              <a:rPr sz="2800" spc="-15" dirty="0">
                <a:latin typeface="Times New Roman"/>
                <a:cs typeface="Times New Roman"/>
              </a:rPr>
              <a:t>e</a:t>
            </a:r>
            <a:r>
              <a:rPr sz="2800" spc="-45" dirty="0">
                <a:latin typeface="Times New Roman"/>
                <a:cs typeface="Times New Roman"/>
              </a:rPr>
              <a:t>m</a:t>
            </a:r>
            <a:r>
              <a:rPr sz="2800" spc="-15" dirty="0">
                <a:latin typeface="Times New Roman"/>
                <a:cs typeface="Times New Roman"/>
              </a:rPr>
              <a:t>ent</a:t>
            </a:r>
            <a:r>
              <a:rPr sz="2800" spc="20" dirty="0">
                <a:latin typeface="Times New Roman"/>
                <a:cs typeface="Times New Roman"/>
              </a:rPr>
              <a:t> </a:t>
            </a:r>
            <a:r>
              <a:rPr sz="2800" spc="-15" dirty="0">
                <a:latin typeface="Times New Roman"/>
                <a:cs typeface="Times New Roman"/>
              </a:rPr>
              <a:t>of</a:t>
            </a:r>
            <a:r>
              <a:rPr sz="2800" spc="5" dirty="0">
                <a:latin typeface="Times New Roman"/>
                <a:cs typeface="Times New Roman"/>
              </a:rPr>
              <a:t> </a:t>
            </a:r>
            <a:r>
              <a:rPr sz="2800" spc="-45" dirty="0">
                <a:latin typeface="Times New Roman"/>
                <a:cs typeface="Times New Roman"/>
              </a:rPr>
              <a:t>m</a:t>
            </a:r>
            <a:r>
              <a:rPr sz="2800" spc="-15" dirty="0">
                <a:latin typeface="Times New Roman"/>
                <a:cs typeface="Times New Roman"/>
              </a:rPr>
              <a:t>o</a:t>
            </a:r>
            <a:r>
              <a:rPr sz="2800" spc="-10" dirty="0">
                <a:latin typeface="Times New Roman"/>
                <a:cs typeface="Times New Roman"/>
              </a:rPr>
              <a:t>n</a:t>
            </a:r>
            <a:r>
              <a:rPr sz="2800" spc="-15" dirty="0">
                <a:latin typeface="Times New Roman"/>
                <a:cs typeface="Times New Roman"/>
              </a:rPr>
              <a:t>ey</a:t>
            </a:r>
            <a:endParaRPr sz="2800">
              <a:latin typeface="Times New Roman"/>
              <a:cs typeface="Times New Roman"/>
            </a:endParaRPr>
          </a:p>
          <a:p>
            <a:pPr marL="287020" indent="-274320">
              <a:lnSpc>
                <a:spcPct val="100000"/>
              </a:lnSpc>
              <a:spcBef>
                <a:spcPts val="675"/>
              </a:spcBef>
              <a:buClr>
                <a:srgbClr val="AC946D"/>
              </a:buClr>
              <a:buSzPct val="94642"/>
              <a:buFont typeface="Wingdings 2"/>
              <a:buChar char=""/>
              <a:tabLst>
                <a:tab pos="287020" algn="l"/>
              </a:tabLst>
            </a:pPr>
            <a:r>
              <a:rPr sz="2800" spc="-15" dirty="0">
                <a:latin typeface="Times New Roman"/>
                <a:cs typeface="Times New Roman"/>
              </a:rPr>
              <a:t>Circulat</a:t>
            </a:r>
            <a:r>
              <a:rPr sz="2800" spc="-10" dirty="0">
                <a:latin typeface="Times New Roman"/>
                <a:cs typeface="Times New Roman"/>
              </a:rPr>
              <a:t>o</a:t>
            </a:r>
            <a:r>
              <a:rPr sz="2800" spc="-15" dirty="0">
                <a:latin typeface="Times New Roman"/>
                <a:cs typeface="Times New Roman"/>
              </a:rPr>
              <a:t>ry</a:t>
            </a:r>
            <a:r>
              <a:rPr sz="2800" spc="-25" dirty="0">
                <a:latin typeface="Times New Roman"/>
                <a:cs typeface="Times New Roman"/>
              </a:rPr>
              <a:t> </a:t>
            </a:r>
            <a:r>
              <a:rPr sz="2800" spc="-15" dirty="0">
                <a:latin typeface="Times New Roman"/>
                <a:cs typeface="Times New Roman"/>
              </a:rPr>
              <a:t>s</a:t>
            </a:r>
            <a:r>
              <a:rPr sz="2800" spc="-10" dirty="0">
                <a:latin typeface="Times New Roman"/>
                <a:cs typeface="Times New Roman"/>
              </a:rPr>
              <a:t>y</a:t>
            </a:r>
            <a:r>
              <a:rPr sz="2800" spc="-15" dirty="0">
                <a:latin typeface="Times New Roman"/>
                <a:cs typeface="Times New Roman"/>
              </a:rPr>
              <a:t>stem of</a:t>
            </a:r>
            <a:r>
              <a:rPr sz="2800" spc="-5" dirty="0">
                <a:latin typeface="Times New Roman"/>
                <a:cs typeface="Times New Roman"/>
              </a:rPr>
              <a:t> </a:t>
            </a:r>
            <a:r>
              <a:rPr sz="2800" spc="-10" dirty="0">
                <a:latin typeface="Times New Roman"/>
                <a:cs typeface="Times New Roman"/>
              </a:rPr>
              <a:t>t</a:t>
            </a:r>
            <a:r>
              <a:rPr sz="2800" spc="-5" dirty="0">
                <a:latin typeface="Times New Roman"/>
                <a:cs typeface="Times New Roman"/>
              </a:rPr>
              <a:t>h</a:t>
            </a:r>
            <a:r>
              <a:rPr sz="2800" spc="-15" dirty="0">
                <a:latin typeface="Times New Roman"/>
                <a:cs typeface="Times New Roman"/>
              </a:rPr>
              <a:t>e</a:t>
            </a:r>
            <a:r>
              <a:rPr sz="2800" spc="-10" dirty="0">
                <a:latin typeface="Times New Roman"/>
                <a:cs typeface="Times New Roman"/>
              </a:rPr>
              <a:t> </a:t>
            </a:r>
            <a:r>
              <a:rPr sz="2800" spc="-15" dirty="0">
                <a:latin typeface="Times New Roman"/>
                <a:cs typeface="Times New Roman"/>
              </a:rPr>
              <a:t>e</a:t>
            </a:r>
            <a:r>
              <a:rPr sz="2800" spc="-30" dirty="0">
                <a:latin typeface="Times New Roman"/>
                <a:cs typeface="Times New Roman"/>
              </a:rPr>
              <a:t>c</a:t>
            </a:r>
            <a:r>
              <a:rPr sz="2800" spc="-15" dirty="0">
                <a:latin typeface="Times New Roman"/>
                <a:cs typeface="Times New Roman"/>
              </a:rPr>
              <a:t>o</a:t>
            </a:r>
            <a:r>
              <a:rPr sz="2800" spc="-10" dirty="0">
                <a:latin typeface="Times New Roman"/>
                <a:cs typeface="Times New Roman"/>
              </a:rPr>
              <a:t>n</a:t>
            </a:r>
            <a:r>
              <a:rPr sz="2800" spc="-15" dirty="0">
                <a:latin typeface="Times New Roman"/>
                <a:cs typeface="Times New Roman"/>
              </a:rPr>
              <a:t>o</a:t>
            </a:r>
            <a:r>
              <a:rPr sz="2800" spc="-35" dirty="0">
                <a:latin typeface="Times New Roman"/>
                <a:cs typeface="Times New Roman"/>
              </a:rPr>
              <a:t>m</a:t>
            </a:r>
            <a:r>
              <a:rPr sz="2800" spc="-15" dirty="0">
                <a:latin typeface="Times New Roman"/>
                <a:cs typeface="Times New Roman"/>
              </a:rPr>
              <a:t>y</a:t>
            </a:r>
            <a:endParaRPr sz="2800">
              <a:latin typeface="Times New Roman"/>
              <a:cs typeface="Times New Roman"/>
            </a:endParaRPr>
          </a:p>
          <a:p>
            <a:pPr marL="287020" indent="-274320">
              <a:lnSpc>
                <a:spcPct val="100000"/>
              </a:lnSpc>
              <a:spcBef>
                <a:spcPts val="670"/>
              </a:spcBef>
              <a:buClr>
                <a:srgbClr val="AC946D"/>
              </a:buClr>
              <a:buSzPct val="94642"/>
              <a:buFont typeface="Wingdings 2"/>
              <a:buChar char=""/>
              <a:tabLst>
                <a:tab pos="287020" algn="l"/>
              </a:tabLst>
            </a:pPr>
            <a:r>
              <a:rPr sz="2800" spc="-15" dirty="0">
                <a:latin typeface="Times New Roman"/>
                <a:cs typeface="Times New Roman"/>
              </a:rPr>
              <a:t>Fi</a:t>
            </a:r>
            <a:r>
              <a:rPr sz="2800" spc="-5" dirty="0">
                <a:latin typeface="Times New Roman"/>
                <a:cs typeface="Times New Roman"/>
              </a:rPr>
              <a:t>n</a:t>
            </a:r>
            <a:r>
              <a:rPr sz="2800" spc="-15" dirty="0">
                <a:latin typeface="Times New Roman"/>
                <a:cs typeface="Times New Roman"/>
              </a:rPr>
              <a:t>ancial</a:t>
            </a:r>
            <a:r>
              <a:rPr sz="2800" spc="-35" dirty="0">
                <a:latin typeface="Times New Roman"/>
                <a:cs typeface="Times New Roman"/>
              </a:rPr>
              <a:t> </a:t>
            </a:r>
            <a:r>
              <a:rPr sz="2800" spc="-15" dirty="0">
                <a:latin typeface="Times New Roman"/>
                <a:cs typeface="Times New Roman"/>
              </a:rPr>
              <a:t>ser</a:t>
            </a:r>
            <a:r>
              <a:rPr sz="2800" spc="-10" dirty="0">
                <a:latin typeface="Times New Roman"/>
                <a:cs typeface="Times New Roman"/>
              </a:rPr>
              <a:t>v</a:t>
            </a:r>
            <a:r>
              <a:rPr sz="2800" spc="-15" dirty="0">
                <a:latin typeface="Times New Roman"/>
                <a:cs typeface="Times New Roman"/>
              </a:rPr>
              <a:t>ices</a:t>
            </a:r>
            <a:r>
              <a:rPr sz="2800" spc="-25" dirty="0">
                <a:latin typeface="Times New Roman"/>
                <a:cs typeface="Times New Roman"/>
              </a:rPr>
              <a:t> </a:t>
            </a:r>
            <a:r>
              <a:rPr sz="2800" spc="-15" dirty="0">
                <a:latin typeface="Times New Roman"/>
                <a:cs typeface="Times New Roman"/>
              </a:rPr>
              <a:t>p</a:t>
            </a:r>
            <a:r>
              <a:rPr sz="2800" spc="-5" dirty="0">
                <a:latin typeface="Times New Roman"/>
                <a:cs typeface="Times New Roman"/>
              </a:rPr>
              <a:t>r</a:t>
            </a:r>
            <a:r>
              <a:rPr sz="2800" spc="-15" dirty="0">
                <a:latin typeface="Times New Roman"/>
                <a:cs typeface="Times New Roman"/>
              </a:rPr>
              <a:t>o</a:t>
            </a:r>
            <a:r>
              <a:rPr sz="2800" spc="-10" dirty="0">
                <a:latin typeface="Times New Roman"/>
                <a:cs typeface="Times New Roman"/>
              </a:rPr>
              <a:t>vid</a:t>
            </a:r>
            <a:r>
              <a:rPr sz="2800" spc="-15" dirty="0">
                <a:latin typeface="Times New Roman"/>
                <a:cs typeface="Times New Roman"/>
              </a:rPr>
              <a:t>er</a:t>
            </a:r>
            <a:endParaRPr sz="2800">
              <a:latin typeface="Times New Roman"/>
              <a:cs typeface="Times New Roman"/>
            </a:endParaRPr>
          </a:p>
          <a:p>
            <a:pPr marL="287020" indent="-274320">
              <a:lnSpc>
                <a:spcPct val="100000"/>
              </a:lnSpc>
              <a:spcBef>
                <a:spcPts val="670"/>
              </a:spcBef>
              <a:buClr>
                <a:srgbClr val="AC946D"/>
              </a:buClr>
              <a:buSzPct val="94642"/>
              <a:buFont typeface="Wingdings 2"/>
              <a:buChar char=""/>
              <a:tabLst>
                <a:tab pos="287020" algn="l"/>
              </a:tabLst>
            </a:pPr>
            <a:r>
              <a:rPr sz="2800" spc="-20" dirty="0">
                <a:latin typeface="Times New Roman"/>
                <a:cs typeface="Times New Roman"/>
              </a:rPr>
              <a:t>P</a:t>
            </a:r>
            <a:r>
              <a:rPr sz="2800" spc="-5" dirty="0">
                <a:latin typeface="Times New Roman"/>
                <a:cs typeface="Times New Roman"/>
              </a:rPr>
              <a:t>r</a:t>
            </a:r>
            <a:r>
              <a:rPr sz="2800" spc="-15" dirty="0">
                <a:latin typeface="Times New Roman"/>
                <a:cs typeface="Times New Roman"/>
              </a:rPr>
              <a:t>o</a:t>
            </a:r>
            <a:r>
              <a:rPr sz="2800" spc="-10" dirty="0">
                <a:latin typeface="Times New Roman"/>
                <a:cs typeface="Times New Roman"/>
              </a:rPr>
              <a:t>d</a:t>
            </a:r>
            <a:r>
              <a:rPr sz="2800" spc="-15" dirty="0">
                <a:latin typeface="Times New Roman"/>
                <a:cs typeface="Times New Roman"/>
              </a:rPr>
              <a:t>ucts</a:t>
            </a:r>
            <a:r>
              <a:rPr sz="2800" spc="-25" dirty="0">
                <a:latin typeface="Times New Roman"/>
                <a:cs typeface="Times New Roman"/>
              </a:rPr>
              <a:t> </a:t>
            </a:r>
            <a:r>
              <a:rPr sz="2800" spc="-15" dirty="0">
                <a:latin typeface="Times New Roman"/>
                <a:cs typeface="Times New Roman"/>
              </a:rPr>
              <a:t>of</a:t>
            </a:r>
            <a:r>
              <a:rPr sz="2800" spc="5" dirty="0">
                <a:latin typeface="Times New Roman"/>
                <a:cs typeface="Times New Roman"/>
              </a:rPr>
              <a:t> </a:t>
            </a:r>
            <a:r>
              <a:rPr sz="2800" spc="-45" dirty="0">
                <a:latin typeface="Times New Roman"/>
                <a:cs typeface="Times New Roman"/>
              </a:rPr>
              <a:t>m</a:t>
            </a:r>
            <a:r>
              <a:rPr sz="2800" spc="-15" dirty="0">
                <a:latin typeface="Times New Roman"/>
                <a:cs typeface="Times New Roman"/>
              </a:rPr>
              <a:t>u</a:t>
            </a:r>
            <a:r>
              <a:rPr sz="2800" spc="-5" dirty="0">
                <a:latin typeface="Times New Roman"/>
                <a:cs typeface="Times New Roman"/>
              </a:rPr>
              <a:t>t</a:t>
            </a:r>
            <a:r>
              <a:rPr sz="2800" spc="-15" dirty="0">
                <a:latin typeface="Times New Roman"/>
                <a:cs typeface="Times New Roman"/>
              </a:rPr>
              <a:t>ual</a:t>
            </a:r>
            <a:r>
              <a:rPr sz="2800" spc="-5" dirty="0">
                <a:latin typeface="Times New Roman"/>
                <a:cs typeface="Times New Roman"/>
              </a:rPr>
              <a:t> </a:t>
            </a:r>
            <a:r>
              <a:rPr sz="2800" spc="-10" dirty="0">
                <a:latin typeface="Times New Roman"/>
                <a:cs typeface="Times New Roman"/>
              </a:rPr>
              <a:t>fu</a:t>
            </a:r>
            <a:r>
              <a:rPr sz="2800" spc="-15" dirty="0">
                <a:latin typeface="Times New Roman"/>
                <a:cs typeface="Times New Roman"/>
              </a:rPr>
              <a:t>n</a:t>
            </a:r>
            <a:r>
              <a:rPr sz="2800" spc="-10" dirty="0">
                <a:latin typeface="Times New Roman"/>
                <a:cs typeface="Times New Roman"/>
              </a:rPr>
              <a:t>d</a:t>
            </a:r>
            <a:r>
              <a:rPr sz="2800" spc="-15" dirty="0">
                <a:latin typeface="Times New Roman"/>
                <a:cs typeface="Times New Roman"/>
              </a:rPr>
              <a:t>s &amp;in</a:t>
            </a:r>
            <a:r>
              <a:rPr sz="2800" spc="-10" dirty="0">
                <a:latin typeface="Times New Roman"/>
                <a:cs typeface="Times New Roman"/>
              </a:rPr>
              <a:t>s</a:t>
            </a:r>
            <a:r>
              <a:rPr sz="2800" spc="-15" dirty="0">
                <a:latin typeface="Times New Roman"/>
                <a:cs typeface="Times New Roman"/>
              </a:rPr>
              <a:t>u</a:t>
            </a:r>
            <a:r>
              <a:rPr sz="2800" spc="-5" dirty="0">
                <a:latin typeface="Times New Roman"/>
                <a:cs typeface="Times New Roman"/>
              </a:rPr>
              <a:t>r</a:t>
            </a:r>
            <a:r>
              <a:rPr sz="2800" spc="-15" dirty="0">
                <a:latin typeface="Times New Roman"/>
                <a:cs typeface="Times New Roman"/>
              </a:rPr>
              <a:t>ance </a:t>
            </a:r>
            <a:r>
              <a:rPr sz="2800" spc="-25" dirty="0">
                <a:latin typeface="Times New Roman"/>
                <a:cs typeface="Times New Roman"/>
              </a:rPr>
              <a:t>c</a:t>
            </a:r>
            <a:r>
              <a:rPr sz="2800" spc="-15" dirty="0">
                <a:latin typeface="Times New Roman"/>
                <a:cs typeface="Times New Roman"/>
              </a:rPr>
              <a:t>o</a:t>
            </a:r>
            <a:r>
              <a:rPr sz="2800" spc="-35" dirty="0">
                <a:latin typeface="Times New Roman"/>
                <a:cs typeface="Times New Roman"/>
              </a:rPr>
              <a:t>m</a:t>
            </a:r>
            <a:r>
              <a:rPr sz="2800" spc="-15" dirty="0">
                <a:latin typeface="Times New Roman"/>
                <a:cs typeface="Times New Roman"/>
              </a:rPr>
              <a:t>pan</a:t>
            </a:r>
            <a:r>
              <a:rPr sz="2800" spc="-5" dirty="0">
                <a:latin typeface="Times New Roman"/>
                <a:cs typeface="Times New Roman"/>
              </a:rPr>
              <a:t>i</a:t>
            </a:r>
            <a:r>
              <a:rPr sz="2800" spc="-15" dirty="0">
                <a:latin typeface="Times New Roman"/>
                <a:cs typeface="Times New Roman"/>
              </a:rPr>
              <a:t>es</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1298830" y="1506569"/>
            <a:ext cx="6607809" cy="4031615"/>
          </a:xfrm>
          <a:prstGeom prst="rect">
            <a:avLst/>
          </a:prstGeom>
        </p:spPr>
        <p:txBody>
          <a:bodyPr vert="horz" wrap="square" lIns="0" tIns="0" rIns="0" bIns="0" rtlCol="0">
            <a:spAutoFit/>
          </a:bodyPr>
          <a:lstStyle/>
          <a:p>
            <a:pPr marL="431800" indent="-342900">
              <a:lnSpc>
                <a:spcPts val="2875"/>
              </a:lnSpc>
              <a:buClr>
                <a:srgbClr val="D26900"/>
              </a:buClr>
              <a:buFont typeface="Times New Roman"/>
              <a:buChar char="•"/>
              <a:tabLst>
                <a:tab pos="431800" algn="l"/>
              </a:tabLst>
            </a:pPr>
            <a:r>
              <a:rPr sz="2400" b="1" dirty="0">
                <a:latin typeface="Times New Roman"/>
                <a:cs typeface="Times New Roman"/>
              </a:rPr>
              <a:t>T</a:t>
            </a:r>
            <a:r>
              <a:rPr sz="2400" b="1" spc="-10" dirty="0">
                <a:latin typeface="Times New Roman"/>
                <a:cs typeface="Times New Roman"/>
              </a:rPr>
              <a:t>h</a:t>
            </a:r>
            <a:r>
              <a:rPr sz="2400" b="1" dirty="0">
                <a:latin typeface="Times New Roman"/>
                <a:cs typeface="Times New Roman"/>
              </a:rPr>
              <a:t>e</a:t>
            </a:r>
            <a:r>
              <a:rPr sz="2400" b="1" spc="-10" dirty="0">
                <a:latin typeface="Times New Roman"/>
                <a:cs typeface="Times New Roman"/>
              </a:rPr>
              <a:t> </a:t>
            </a:r>
            <a:r>
              <a:rPr sz="2400" b="1" dirty="0">
                <a:latin typeface="Times New Roman"/>
                <a:cs typeface="Times New Roman"/>
              </a:rPr>
              <a:t>bank</a:t>
            </a:r>
            <a:r>
              <a:rPr sz="2400" b="1" spc="5" dirty="0">
                <a:latin typeface="Times New Roman"/>
                <a:cs typeface="Times New Roman"/>
              </a:rPr>
              <a:t>i</a:t>
            </a:r>
            <a:r>
              <a:rPr sz="2400" b="1" dirty="0">
                <a:latin typeface="Times New Roman"/>
                <a:cs typeface="Times New Roman"/>
              </a:rPr>
              <a:t>ng industry </a:t>
            </a:r>
            <a:r>
              <a:rPr sz="2400" b="1" spc="5" dirty="0">
                <a:latin typeface="Times New Roman"/>
                <a:cs typeface="Times New Roman"/>
              </a:rPr>
              <a:t>i</a:t>
            </a:r>
            <a:r>
              <a:rPr sz="2400" b="1" dirty="0">
                <a:latin typeface="Times New Roman"/>
                <a:cs typeface="Times New Roman"/>
              </a:rPr>
              <a:t>ncludes:</a:t>
            </a:r>
            <a:endParaRPr sz="2400">
              <a:latin typeface="Times New Roman"/>
              <a:cs typeface="Times New Roman"/>
            </a:endParaRPr>
          </a:p>
          <a:p>
            <a:pPr marL="832485" lvl="1" indent="-286385">
              <a:lnSpc>
                <a:spcPts val="3115"/>
              </a:lnSpc>
              <a:buClr>
                <a:srgbClr val="2F2F2F"/>
              </a:buClr>
              <a:buFont typeface="Times New Roman"/>
              <a:buChar char="•"/>
              <a:tabLst>
                <a:tab pos="833119" algn="l"/>
              </a:tabLst>
            </a:pPr>
            <a:r>
              <a:rPr sz="2600" dirty="0">
                <a:latin typeface="Times New Roman"/>
                <a:cs typeface="Times New Roman"/>
              </a:rPr>
              <a:t>co</a:t>
            </a:r>
            <a:r>
              <a:rPr sz="2600" spc="-10" dirty="0">
                <a:latin typeface="Times New Roman"/>
                <a:cs typeface="Times New Roman"/>
              </a:rPr>
              <a:t>m</a:t>
            </a:r>
            <a:r>
              <a:rPr sz="2600" spc="-15" dirty="0">
                <a:latin typeface="Times New Roman"/>
                <a:cs typeface="Times New Roman"/>
              </a:rPr>
              <a:t>m</a:t>
            </a:r>
            <a:r>
              <a:rPr sz="2600" dirty="0">
                <a:latin typeface="Times New Roman"/>
                <a:cs typeface="Times New Roman"/>
              </a:rPr>
              <a:t>er</a:t>
            </a:r>
            <a:r>
              <a:rPr sz="2600" spc="-15" dirty="0">
                <a:latin typeface="Times New Roman"/>
                <a:cs typeface="Times New Roman"/>
              </a:rPr>
              <a:t>c</a:t>
            </a:r>
            <a:r>
              <a:rPr sz="2600" dirty="0">
                <a:latin typeface="Times New Roman"/>
                <a:cs typeface="Times New Roman"/>
              </a:rPr>
              <a:t>i</a:t>
            </a:r>
            <a:r>
              <a:rPr sz="2600" spc="-10" dirty="0">
                <a:latin typeface="Times New Roman"/>
                <a:cs typeface="Times New Roman"/>
              </a:rPr>
              <a:t>a</a:t>
            </a:r>
            <a:r>
              <a:rPr sz="2600" dirty="0">
                <a:latin typeface="Times New Roman"/>
                <a:cs typeface="Times New Roman"/>
              </a:rPr>
              <a:t>l banks,</a:t>
            </a:r>
            <a:endParaRPr sz="2600">
              <a:latin typeface="Times New Roman"/>
              <a:cs typeface="Times New Roman"/>
            </a:endParaRPr>
          </a:p>
          <a:p>
            <a:pPr marL="832485" lvl="1" indent="-286385">
              <a:lnSpc>
                <a:spcPct val="100000"/>
              </a:lnSpc>
              <a:buClr>
                <a:srgbClr val="2F2F2F"/>
              </a:buClr>
              <a:buFont typeface="Times New Roman"/>
              <a:buChar char="•"/>
              <a:tabLst>
                <a:tab pos="833119" algn="l"/>
              </a:tabLst>
            </a:pPr>
            <a:r>
              <a:rPr sz="2600" dirty="0">
                <a:latin typeface="Times New Roman"/>
                <a:cs typeface="Times New Roman"/>
              </a:rPr>
              <a:t>s</a:t>
            </a:r>
            <a:r>
              <a:rPr sz="2600" spc="-15" dirty="0">
                <a:latin typeface="Times New Roman"/>
                <a:cs typeface="Times New Roman"/>
              </a:rPr>
              <a:t>a</a:t>
            </a:r>
            <a:r>
              <a:rPr sz="2600" dirty="0">
                <a:latin typeface="Times New Roman"/>
                <a:cs typeface="Times New Roman"/>
              </a:rPr>
              <a:t>vi</a:t>
            </a:r>
            <a:r>
              <a:rPr sz="2600" spc="5" dirty="0">
                <a:latin typeface="Times New Roman"/>
                <a:cs typeface="Times New Roman"/>
              </a:rPr>
              <a:t>n</a:t>
            </a:r>
            <a:r>
              <a:rPr sz="2600" dirty="0">
                <a:latin typeface="Times New Roman"/>
                <a:cs typeface="Times New Roman"/>
              </a:rPr>
              <a:t>gs</a:t>
            </a:r>
            <a:r>
              <a:rPr sz="2600" spc="-25" dirty="0">
                <a:latin typeface="Times New Roman"/>
                <a:cs typeface="Times New Roman"/>
              </a:rPr>
              <a:t> </a:t>
            </a:r>
            <a:r>
              <a:rPr sz="2600" dirty="0">
                <a:latin typeface="Times New Roman"/>
                <a:cs typeface="Times New Roman"/>
              </a:rPr>
              <a:t>and</a:t>
            </a:r>
            <a:r>
              <a:rPr sz="2600" spc="-10" dirty="0">
                <a:latin typeface="Times New Roman"/>
                <a:cs typeface="Times New Roman"/>
              </a:rPr>
              <a:t> </a:t>
            </a:r>
            <a:r>
              <a:rPr sz="2600" dirty="0">
                <a:latin typeface="Times New Roman"/>
                <a:cs typeface="Times New Roman"/>
              </a:rPr>
              <a:t>loans,</a:t>
            </a:r>
            <a:r>
              <a:rPr sz="2600" spc="-20" dirty="0">
                <a:latin typeface="Times New Roman"/>
                <a:cs typeface="Times New Roman"/>
              </a:rPr>
              <a:t> </a:t>
            </a:r>
            <a:r>
              <a:rPr sz="2600" dirty="0">
                <a:latin typeface="Times New Roman"/>
                <a:cs typeface="Times New Roman"/>
              </a:rPr>
              <a:t>an</a:t>
            </a:r>
            <a:r>
              <a:rPr sz="2600" spc="5" dirty="0">
                <a:latin typeface="Times New Roman"/>
                <a:cs typeface="Times New Roman"/>
              </a:rPr>
              <a:t>d</a:t>
            </a:r>
            <a:r>
              <a:rPr sz="2600" dirty="0">
                <a:latin typeface="Times New Roman"/>
                <a:cs typeface="Times New Roman"/>
              </a:rPr>
              <a:t>,</a:t>
            </a:r>
            <a:endParaRPr sz="2600">
              <a:latin typeface="Times New Roman"/>
              <a:cs typeface="Times New Roman"/>
            </a:endParaRPr>
          </a:p>
          <a:p>
            <a:pPr marL="832485" lvl="1" indent="-286385">
              <a:lnSpc>
                <a:spcPct val="100000"/>
              </a:lnSpc>
              <a:buClr>
                <a:srgbClr val="2F2F2F"/>
              </a:buClr>
              <a:buFont typeface="Times New Roman"/>
              <a:buChar char="•"/>
              <a:tabLst>
                <a:tab pos="833119" algn="l"/>
              </a:tabLst>
            </a:pPr>
            <a:r>
              <a:rPr sz="2600" dirty="0">
                <a:latin typeface="Times New Roman"/>
                <a:cs typeface="Times New Roman"/>
              </a:rPr>
              <a:t>cr</a:t>
            </a:r>
            <a:r>
              <a:rPr sz="2600" spc="-15" dirty="0">
                <a:latin typeface="Times New Roman"/>
                <a:cs typeface="Times New Roman"/>
              </a:rPr>
              <a:t>e</a:t>
            </a:r>
            <a:r>
              <a:rPr sz="2600" dirty="0">
                <a:latin typeface="Times New Roman"/>
                <a:cs typeface="Times New Roman"/>
              </a:rPr>
              <a:t>dit</a:t>
            </a:r>
            <a:r>
              <a:rPr sz="2600" spc="-15" dirty="0">
                <a:latin typeface="Times New Roman"/>
                <a:cs typeface="Times New Roman"/>
              </a:rPr>
              <a:t> </a:t>
            </a:r>
            <a:r>
              <a:rPr sz="2600" dirty="0">
                <a:latin typeface="Times New Roman"/>
                <a:cs typeface="Times New Roman"/>
              </a:rPr>
              <a:t>u</a:t>
            </a:r>
            <a:r>
              <a:rPr sz="2600" spc="10" dirty="0">
                <a:latin typeface="Times New Roman"/>
                <a:cs typeface="Times New Roman"/>
              </a:rPr>
              <a:t>n</a:t>
            </a:r>
            <a:r>
              <a:rPr sz="2600" dirty="0">
                <a:latin typeface="Times New Roman"/>
                <a:cs typeface="Times New Roman"/>
              </a:rPr>
              <a:t>io</a:t>
            </a:r>
            <a:r>
              <a:rPr sz="2600" spc="5" dirty="0">
                <a:latin typeface="Times New Roman"/>
                <a:cs typeface="Times New Roman"/>
              </a:rPr>
              <a:t>n</a:t>
            </a:r>
            <a:r>
              <a:rPr sz="2600" dirty="0">
                <a:latin typeface="Times New Roman"/>
                <a:cs typeface="Times New Roman"/>
              </a:rPr>
              <a:t>s.</a:t>
            </a:r>
            <a:endParaRPr sz="2600">
              <a:latin typeface="Times New Roman"/>
              <a:cs typeface="Times New Roman"/>
            </a:endParaRPr>
          </a:p>
          <a:p>
            <a:pPr>
              <a:lnSpc>
                <a:spcPct val="100000"/>
              </a:lnSpc>
            </a:pPr>
            <a:endParaRPr sz="2700">
              <a:latin typeface="Times New Roman"/>
              <a:cs typeface="Times New Roman"/>
            </a:endParaRPr>
          </a:p>
          <a:p>
            <a:pPr marL="355600" indent="-342900">
              <a:lnSpc>
                <a:spcPct val="100000"/>
              </a:lnSpc>
              <a:spcBef>
                <a:spcPts val="1864"/>
              </a:spcBef>
              <a:buClr>
                <a:srgbClr val="D26900"/>
              </a:buClr>
              <a:buFont typeface="Times New Roman"/>
              <a:buChar char="•"/>
              <a:tabLst>
                <a:tab pos="355600" algn="l"/>
              </a:tabLst>
            </a:pPr>
            <a:r>
              <a:rPr sz="2400" b="1" dirty="0">
                <a:latin typeface="Times New Roman"/>
                <a:cs typeface="Times New Roman"/>
              </a:rPr>
              <a:t>Ba</a:t>
            </a:r>
            <a:r>
              <a:rPr sz="2400" b="1" spc="-10" dirty="0">
                <a:latin typeface="Times New Roman"/>
                <a:cs typeface="Times New Roman"/>
              </a:rPr>
              <a:t>n</a:t>
            </a:r>
            <a:r>
              <a:rPr sz="2400" b="1" spc="5" dirty="0">
                <a:latin typeface="Times New Roman"/>
                <a:cs typeface="Times New Roman"/>
              </a:rPr>
              <a:t>k</a:t>
            </a:r>
            <a:r>
              <a:rPr sz="2400" b="1" dirty="0">
                <a:latin typeface="Times New Roman"/>
                <a:cs typeface="Times New Roman"/>
              </a:rPr>
              <a:t>s</a:t>
            </a:r>
            <a:r>
              <a:rPr sz="2400" b="1" spc="-10" dirty="0">
                <a:latin typeface="Times New Roman"/>
                <a:cs typeface="Times New Roman"/>
              </a:rPr>
              <a:t> </a:t>
            </a:r>
            <a:r>
              <a:rPr sz="2400" b="1" dirty="0">
                <a:latin typeface="Times New Roman"/>
                <a:cs typeface="Times New Roman"/>
              </a:rPr>
              <a:t>a</a:t>
            </a:r>
            <a:r>
              <a:rPr sz="2400" b="1" spc="-50" dirty="0">
                <a:latin typeface="Times New Roman"/>
                <a:cs typeface="Times New Roman"/>
              </a:rPr>
              <a:t>r</a:t>
            </a:r>
            <a:r>
              <a:rPr sz="2400" b="1" dirty="0">
                <a:latin typeface="Times New Roman"/>
                <a:cs typeface="Times New Roman"/>
              </a:rPr>
              <a:t>e p</a:t>
            </a:r>
            <a:r>
              <a:rPr sz="2400" b="1" spc="-50" dirty="0">
                <a:latin typeface="Times New Roman"/>
                <a:cs typeface="Times New Roman"/>
              </a:rPr>
              <a:t>r</a:t>
            </a:r>
            <a:r>
              <a:rPr sz="2400" b="1" dirty="0">
                <a:latin typeface="Times New Roman"/>
                <a:cs typeface="Times New Roman"/>
              </a:rPr>
              <a:t>of</a:t>
            </a:r>
            <a:r>
              <a:rPr sz="2400" b="1" spc="5" dirty="0">
                <a:latin typeface="Times New Roman"/>
                <a:cs typeface="Times New Roman"/>
              </a:rPr>
              <a:t>i</a:t>
            </a:r>
            <a:r>
              <a:rPr sz="2400" b="1" spc="10" dirty="0">
                <a:latin typeface="Times New Roman"/>
                <a:cs typeface="Times New Roman"/>
              </a:rPr>
              <a:t>t</a:t>
            </a:r>
            <a:r>
              <a:rPr sz="2400" b="1" dirty="0">
                <a:latin typeface="Times New Roman"/>
                <a:cs typeface="Times New Roman"/>
              </a:rPr>
              <a:t>-see</a:t>
            </a:r>
            <a:r>
              <a:rPr sz="2400" b="1" spc="5" dirty="0">
                <a:latin typeface="Times New Roman"/>
                <a:cs typeface="Times New Roman"/>
              </a:rPr>
              <a:t>k</a:t>
            </a:r>
            <a:r>
              <a:rPr sz="2400" b="1" dirty="0">
                <a:latin typeface="Times New Roman"/>
                <a:cs typeface="Times New Roman"/>
              </a:rPr>
              <a:t>ing</a:t>
            </a:r>
            <a:r>
              <a:rPr sz="2400" b="1" spc="-35" dirty="0">
                <a:latin typeface="Times New Roman"/>
                <a:cs typeface="Times New Roman"/>
              </a:rPr>
              <a:t> </a:t>
            </a:r>
            <a:r>
              <a:rPr sz="2400" b="1" dirty="0">
                <a:latin typeface="Times New Roman"/>
                <a:cs typeface="Times New Roman"/>
              </a:rPr>
              <a:t>ins</a:t>
            </a:r>
            <a:r>
              <a:rPr sz="2400" b="1" spc="5" dirty="0">
                <a:latin typeface="Times New Roman"/>
                <a:cs typeface="Times New Roman"/>
              </a:rPr>
              <a:t>t</a:t>
            </a:r>
            <a:r>
              <a:rPr sz="2400" b="1" dirty="0">
                <a:latin typeface="Times New Roman"/>
                <a:cs typeface="Times New Roman"/>
              </a:rPr>
              <a:t>i</a:t>
            </a:r>
            <a:r>
              <a:rPr sz="2400" b="1" spc="5" dirty="0">
                <a:latin typeface="Times New Roman"/>
                <a:cs typeface="Times New Roman"/>
              </a:rPr>
              <a:t>t</a:t>
            </a:r>
            <a:r>
              <a:rPr sz="2400" b="1" dirty="0">
                <a:latin typeface="Times New Roman"/>
                <a:cs typeface="Times New Roman"/>
              </a:rPr>
              <a:t>utions:</a:t>
            </a:r>
            <a:endParaRPr sz="2400">
              <a:latin typeface="Times New Roman"/>
              <a:cs typeface="Times New Roman"/>
            </a:endParaRPr>
          </a:p>
          <a:p>
            <a:pPr marL="756285" lvl="1" indent="-286385">
              <a:lnSpc>
                <a:spcPts val="2965"/>
              </a:lnSpc>
              <a:spcBef>
                <a:spcPts val="305"/>
              </a:spcBef>
              <a:buClr>
                <a:srgbClr val="2F2F2F"/>
              </a:buClr>
              <a:buFont typeface="Times New Roman"/>
              <a:buChar char="•"/>
              <a:tabLst>
                <a:tab pos="756920" algn="l"/>
              </a:tabLst>
            </a:pPr>
            <a:r>
              <a:rPr sz="2600" dirty="0">
                <a:latin typeface="Times New Roman"/>
                <a:cs typeface="Times New Roman"/>
              </a:rPr>
              <a:t>Ban</a:t>
            </a:r>
            <a:r>
              <a:rPr sz="2600" spc="5" dirty="0">
                <a:latin typeface="Times New Roman"/>
                <a:cs typeface="Times New Roman"/>
              </a:rPr>
              <a:t>k</a:t>
            </a:r>
            <a:r>
              <a:rPr sz="2600" dirty="0">
                <a:latin typeface="Times New Roman"/>
                <a:cs typeface="Times New Roman"/>
              </a:rPr>
              <a:t>s</a:t>
            </a:r>
            <a:r>
              <a:rPr sz="2600" spc="-35" dirty="0">
                <a:latin typeface="Times New Roman"/>
                <a:cs typeface="Times New Roman"/>
              </a:rPr>
              <a:t> </a:t>
            </a:r>
            <a:r>
              <a:rPr sz="2600" dirty="0">
                <a:latin typeface="Times New Roman"/>
                <a:cs typeface="Times New Roman"/>
              </a:rPr>
              <a:t>a</a:t>
            </a:r>
            <a:r>
              <a:rPr sz="2600" spc="-10" dirty="0">
                <a:latin typeface="Times New Roman"/>
                <a:cs typeface="Times New Roman"/>
              </a:rPr>
              <a:t>c</a:t>
            </a:r>
            <a:r>
              <a:rPr sz="2600" dirty="0">
                <a:latin typeface="Times New Roman"/>
                <a:cs typeface="Times New Roman"/>
              </a:rPr>
              <a:t>c</a:t>
            </a:r>
            <a:r>
              <a:rPr sz="2600" spc="-10" dirty="0">
                <a:latin typeface="Times New Roman"/>
                <a:cs typeface="Times New Roman"/>
              </a:rPr>
              <a:t>e</a:t>
            </a:r>
            <a:r>
              <a:rPr sz="2600" dirty="0">
                <a:latin typeface="Times New Roman"/>
                <a:cs typeface="Times New Roman"/>
              </a:rPr>
              <a:t>pt</a:t>
            </a:r>
            <a:r>
              <a:rPr sz="2600" spc="-15" dirty="0">
                <a:latin typeface="Times New Roman"/>
                <a:cs typeface="Times New Roman"/>
              </a:rPr>
              <a:t> </a:t>
            </a:r>
            <a:r>
              <a:rPr sz="2600" dirty="0">
                <a:latin typeface="Times New Roman"/>
                <a:cs typeface="Times New Roman"/>
              </a:rPr>
              <a:t>de</a:t>
            </a:r>
            <a:r>
              <a:rPr sz="2600" spc="5" dirty="0">
                <a:latin typeface="Times New Roman"/>
                <a:cs typeface="Times New Roman"/>
              </a:rPr>
              <a:t>p</a:t>
            </a:r>
            <a:r>
              <a:rPr sz="2600" dirty="0">
                <a:latin typeface="Times New Roman"/>
                <a:cs typeface="Times New Roman"/>
              </a:rPr>
              <a:t>osits</a:t>
            </a:r>
            <a:r>
              <a:rPr sz="2600" spc="-15" dirty="0">
                <a:latin typeface="Times New Roman"/>
                <a:cs typeface="Times New Roman"/>
              </a:rPr>
              <a:t> </a:t>
            </a:r>
            <a:r>
              <a:rPr sz="2600" dirty="0">
                <a:latin typeface="Times New Roman"/>
                <a:cs typeface="Times New Roman"/>
              </a:rPr>
              <a:t>and</a:t>
            </a:r>
            <a:r>
              <a:rPr sz="2600" spc="-25" dirty="0">
                <a:latin typeface="Times New Roman"/>
                <a:cs typeface="Times New Roman"/>
              </a:rPr>
              <a:t> </a:t>
            </a:r>
            <a:r>
              <a:rPr sz="2600" dirty="0">
                <a:latin typeface="Times New Roman"/>
                <a:cs typeface="Times New Roman"/>
              </a:rPr>
              <a:t>use part</a:t>
            </a:r>
            <a:r>
              <a:rPr sz="2600" spc="-10" dirty="0">
                <a:latin typeface="Times New Roman"/>
                <a:cs typeface="Times New Roman"/>
              </a:rPr>
              <a:t> </a:t>
            </a:r>
            <a:r>
              <a:rPr sz="2600" dirty="0">
                <a:latin typeface="Times New Roman"/>
                <a:cs typeface="Times New Roman"/>
              </a:rPr>
              <a:t>of</a:t>
            </a:r>
            <a:endParaRPr sz="2600">
              <a:latin typeface="Times New Roman"/>
              <a:cs typeface="Times New Roman"/>
            </a:endParaRPr>
          </a:p>
          <a:p>
            <a:pPr marL="756285" marR="5080">
              <a:lnSpc>
                <a:spcPct val="90000"/>
              </a:lnSpc>
              <a:spcBef>
                <a:spcPts val="155"/>
              </a:spcBef>
            </a:pPr>
            <a:r>
              <a:rPr sz="2600" dirty="0">
                <a:latin typeface="Times New Roman"/>
                <a:cs typeface="Times New Roman"/>
              </a:rPr>
              <a:t>them</a:t>
            </a:r>
            <a:r>
              <a:rPr sz="2600" spc="-30" dirty="0">
                <a:latin typeface="Times New Roman"/>
                <a:cs typeface="Times New Roman"/>
              </a:rPr>
              <a:t> </a:t>
            </a:r>
            <a:r>
              <a:rPr sz="2600" dirty="0">
                <a:latin typeface="Times New Roman"/>
                <a:cs typeface="Times New Roman"/>
              </a:rPr>
              <a:t>to extend</a:t>
            </a:r>
            <a:r>
              <a:rPr sz="2600" spc="-10" dirty="0">
                <a:latin typeface="Times New Roman"/>
                <a:cs typeface="Times New Roman"/>
              </a:rPr>
              <a:t> </a:t>
            </a:r>
            <a:r>
              <a:rPr sz="2600" dirty="0">
                <a:latin typeface="Times New Roman"/>
                <a:cs typeface="Times New Roman"/>
              </a:rPr>
              <a:t>loans</a:t>
            </a:r>
            <a:r>
              <a:rPr sz="2600" spc="-15" dirty="0">
                <a:latin typeface="Times New Roman"/>
                <a:cs typeface="Times New Roman"/>
              </a:rPr>
              <a:t> </a:t>
            </a:r>
            <a:r>
              <a:rPr sz="2600" dirty="0">
                <a:latin typeface="Times New Roman"/>
                <a:cs typeface="Times New Roman"/>
              </a:rPr>
              <a:t>and</a:t>
            </a:r>
            <a:r>
              <a:rPr sz="2600" spc="-10" dirty="0">
                <a:latin typeface="Times New Roman"/>
                <a:cs typeface="Times New Roman"/>
              </a:rPr>
              <a:t> </a:t>
            </a:r>
            <a:r>
              <a:rPr sz="2600" spc="-15" dirty="0">
                <a:latin typeface="Times New Roman"/>
                <a:cs typeface="Times New Roman"/>
              </a:rPr>
              <a:t>m</a:t>
            </a:r>
            <a:r>
              <a:rPr sz="2600" dirty="0">
                <a:latin typeface="Times New Roman"/>
                <a:cs typeface="Times New Roman"/>
              </a:rPr>
              <a:t>ake </a:t>
            </a:r>
            <a:r>
              <a:rPr sz="2600" spc="-15" dirty="0">
                <a:latin typeface="Times New Roman"/>
                <a:cs typeface="Times New Roman"/>
              </a:rPr>
              <a:t>i</a:t>
            </a:r>
            <a:r>
              <a:rPr sz="2600" dirty="0">
                <a:latin typeface="Times New Roman"/>
                <a:cs typeface="Times New Roman"/>
              </a:rPr>
              <a:t>n</a:t>
            </a:r>
            <a:r>
              <a:rPr sz="2600" spc="10" dirty="0">
                <a:latin typeface="Times New Roman"/>
                <a:cs typeface="Times New Roman"/>
              </a:rPr>
              <a:t>v</a:t>
            </a:r>
            <a:r>
              <a:rPr sz="2600" dirty="0">
                <a:latin typeface="Times New Roman"/>
                <a:cs typeface="Times New Roman"/>
              </a:rPr>
              <a:t>e</a:t>
            </a:r>
            <a:r>
              <a:rPr sz="2600" spc="-15" dirty="0">
                <a:latin typeface="Times New Roman"/>
                <a:cs typeface="Times New Roman"/>
              </a:rPr>
              <a:t>s</a:t>
            </a:r>
            <a:r>
              <a:rPr sz="2600" dirty="0">
                <a:latin typeface="Times New Roman"/>
                <a:cs typeface="Times New Roman"/>
              </a:rPr>
              <a:t>t</a:t>
            </a:r>
            <a:r>
              <a:rPr sz="2600" spc="-15" dirty="0">
                <a:latin typeface="Times New Roman"/>
                <a:cs typeface="Times New Roman"/>
              </a:rPr>
              <a:t>m</a:t>
            </a:r>
            <a:r>
              <a:rPr sz="2600" dirty="0">
                <a:latin typeface="Times New Roman"/>
                <a:cs typeface="Times New Roman"/>
              </a:rPr>
              <a:t>ents. Income</a:t>
            </a:r>
            <a:r>
              <a:rPr sz="2600" spc="-40" dirty="0">
                <a:latin typeface="Times New Roman"/>
                <a:cs typeface="Times New Roman"/>
              </a:rPr>
              <a:t> </a:t>
            </a:r>
            <a:r>
              <a:rPr sz="2600" dirty="0">
                <a:latin typeface="Times New Roman"/>
                <a:cs typeface="Times New Roman"/>
              </a:rPr>
              <a:t>from</a:t>
            </a:r>
            <a:r>
              <a:rPr sz="2600" spc="-10" dirty="0">
                <a:latin typeface="Times New Roman"/>
                <a:cs typeface="Times New Roman"/>
              </a:rPr>
              <a:t> </a:t>
            </a:r>
            <a:r>
              <a:rPr sz="2600" dirty="0">
                <a:latin typeface="Times New Roman"/>
                <a:cs typeface="Times New Roman"/>
              </a:rPr>
              <a:t>the</a:t>
            </a:r>
            <a:r>
              <a:rPr sz="2600" spc="-15" dirty="0">
                <a:latin typeface="Times New Roman"/>
                <a:cs typeface="Times New Roman"/>
              </a:rPr>
              <a:t>s</a:t>
            </a:r>
            <a:r>
              <a:rPr sz="2600" dirty="0">
                <a:latin typeface="Times New Roman"/>
                <a:cs typeface="Times New Roman"/>
              </a:rPr>
              <a:t>e </a:t>
            </a:r>
            <a:r>
              <a:rPr sz="2600" spc="-15" dirty="0">
                <a:latin typeface="Times New Roman"/>
                <a:cs typeface="Times New Roman"/>
              </a:rPr>
              <a:t>a</a:t>
            </a:r>
            <a:r>
              <a:rPr sz="2600" dirty="0">
                <a:latin typeface="Times New Roman"/>
                <a:cs typeface="Times New Roman"/>
              </a:rPr>
              <a:t>c</a:t>
            </a:r>
            <a:r>
              <a:rPr sz="2600" spc="-10" dirty="0">
                <a:latin typeface="Times New Roman"/>
                <a:cs typeface="Times New Roman"/>
              </a:rPr>
              <a:t>t</a:t>
            </a:r>
            <a:r>
              <a:rPr sz="2600" dirty="0">
                <a:latin typeface="Times New Roman"/>
                <a:cs typeface="Times New Roman"/>
              </a:rPr>
              <a:t>ivit</a:t>
            </a:r>
            <a:r>
              <a:rPr sz="2600" spc="-15" dirty="0">
                <a:latin typeface="Times New Roman"/>
                <a:cs typeface="Times New Roman"/>
              </a:rPr>
              <a:t>i</a:t>
            </a:r>
            <a:r>
              <a:rPr sz="2600" dirty="0">
                <a:latin typeface="Times New Roman"/>
                <a:cs typeface="Times New Roman"/>
              </a:rPr>
              <a:t>es</a:t>
            </a:r>
            <a:r>
              <a:rPr sz="2600" spc="5"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their</a:t>
            </a:r>
            <a:r>
              <a:rPr sz="2600" spc="-10" dirty="0">
                <a:latin typeface="Times New Roman"/>
                <a:cs typeface="Times New Roman"/>
              </a:rPr>
              <a:t> </a:t>
            </a:r>
            <a:r>
              <a:rPr sz="2600" spc="-15" dirty="0">
                <a:latin typeface="Times New Roman"/>
                <a:cs typeface="Times New Roman"/>
              </a:rPr>
              <a:t>m</a:t>
            </a:r>
            <a:r>
              <a:rPr sz="2600" dirty="0">
                <a:latin typeface="Times New Roman"/>
                <a:cs typeface="Times New Roman"/>
              </a:rPr>
              <a:t>a</a:t>
            </a:r>
            <a:r>
              <a:rPr sz="2600" spc="-10" dirty="0">
                <a:latin typeface="Times New Roman"/>
                <a:cs typeface="Times New Roman"/>
              </a:rPr>
              <a:t>j</a:t>
            </a:r>
            <a:r>
              <a:rPr sz="2600" dirty="0">
                <a:latin typeface="Times New Roman"/>
                <a:cs typeface="Times New Roman"/>
              </a:rPr>
              <a:t>or source</a:t>
            </a:r>
            <a:r>
              <a:rPr sz="2600" spc="-35" dirty="0">
                <a:latin typeface="Times New Roman"/>
                <a:cs typeface="Times New Roman"/>
              </a:rPr>
              <a:t> </a:t>
            </a:r>
            <a:r>
              <a:rPr sz="2600" dirty="0">
                <a:latin typeface="Times New Roman"/>
                <a:cs typeface="Times New Roman"/>
              </a:rPr>
              <a:t>of</a:t>
            </a:r>
            <a:r>
              <a:rPr sz="2600" spc="-15" dirty="0">
                <a:latin typeface="Times New Roman"/>
                <a:cs typeface="Times New Roman"/>
              </a:rPr>
              <a:t> </a:t>
            </a:r>
            <a:r>
              <a:rPr sz="2600" dirty="0">
                <a:latin typeface="Times New Roman"/>
                <a:cs typeface="Times New Roman"/>
              </a:rPr>
              <a:t>revenue.</a:t>
            </a:r>
            <a:endParaRPr sz="2600">
              <a:latin typeface="Times New Roman"/>
              <a:cs typeface="Times New Roman"/>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84785">
              <a:lnSpc>
                <a:spcPct val="100000"/>
              </a:lnSpc>
            </a:pPr>
            <a:r>
              <a:rPr sz="3800" dirty="0">
                <a:solidFill>
                  <a:srgbClr val="000000"/>
                </a:solidFill>
              </a:rPr>
              <a:t>The</a:t>
            </a:r>
            <a:r>
              <a:rPr sz="3800" spc="-25" dirty="0">
                <a:solidFill>
                  <a:srgbClr val="000000"/>
                </a:solidFill>
              </a:rPr>
              <a:t> </a:t>
            </a:r>
            <a:r>
              <a:rPr sz="3800" dirty="0">
                <a:solidFill>
                  <a:srgbClr val="000000"/>
                </a:solidFill>
              </a:rPr>
              <a:t>Bu</a:t>
            </a:r>
            <a:r>
              <a:rPr sz="3800" spc="-20" dirty="0">
                <a:solidFill>
                  <a:srgbClr val="000000"/>
                </a:solidFill>
              </a:rPr>
              <a:t>s</a:t>
            </a:r>
            <a:r>
              <a:rPr sz="3800" dirty="0">
                <a:solidFill>
                  <a:srgbClr val="000000"/>
                </a:solidFill>
              </a:rPr>
              <a:t>iness</a:t>
            </a:r>
            <a:r>
              <a:rPr sz="3800" spc="-15" dirty="0">
                <a:solidFill>
                  <a:srgbClr val="000000"/>
                </a:solidFill>
              </a:rPr>
              <a:t> </a:t>
            </a:r>
            <a:r>
              <a:rPr sz="3800" dirty="0">
                <a:solidFill>
                  <a:srgbClr val="000000"/>
                </a:solidFill>
              </a:rPr>
              <a:t>of </a:t>
            </a:r>
            <a:r>
              <a:rPr sz="3800" spc="-20" dirty="0">
                <a:solidFill>
                  <a:srgbClr val="000000"/>
                </a:solidFill>
              </a:rPr>
              <a:t>B</a:t>
            </a:r>
            <a:r>
              <a:rPr sz="3800" dirty="0">
                <a:solidFill>
                  <a:srgbClr val="000000"/>
                </a:solidFill>
              </a:rPr>
              <a:t>anking</a:t>
            </a:r>
            <a:endParaRPr sz="3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p:cNvSpPr txBox="1">
            <a:spLocks/>
          </p:cNvSpPr>
          <p:nvPr/>
        </p:nvSpPr>
        <p:spPr>
          <a:xfrm>
            <a:off x="1507234" y="375741"/>
            <a:ext cx="6129531" cy="972185"/>
          </a:xfrm>
          <a:prstGeom prst="rect">
            <a:avLst/>
          </a:prstGeom>
        </p:spPr>
        <p:txBody>
          <a:bodyPr vert="horz" wrap="square" lIns="0" tIns="0" rIns="0" bIns="0" rtlCol="0">
            <a:spAutoFit/>
          </a:bodyPr>
          <a:lstStyle>
            <a:lvl1pPr>
              <a:defRPr>
                <a:latin typeface="+mj-lt"/>
                <a:ea typeface="+mj-ea"/>
                <a:cs typeface="+mj-cs"/>
              </a:defRPr>
            </a:lvl1pPr>
          </a:lstStyle>
          <a:p>
            <a:pPr marL="1343025" marR="5080" indent="-648335">
              <a:lnSpc>
                <a:spcPts val="3650"/>
              </a:lnSpc>
            </a:pPr>
            <a:r>
              <a:rPr lang="en-US" sz="3800" b="1" dirty="0" smtClean="0">
                <a:solidFill>
                  <a:srgbClr val="000000"/>
                </a:solidFill>
                <a:latin typeface="Times New Roman" pitchFamily="18" charset="0"/>
                <a:cs typeface="Times New Roman" pitchFamily="18" charset="0"/>
              </a:rPr>
              <a:t>How</a:t>
            </a:r>
            <a:r>
              <a:rPr lang="en-US" sz="3800" b="1" spc="-30" dirty="0" smtClean="0">
                <a:solidFill>
                  <a:srgbClr val="000000"/>
                </a:solidFill>
                <a:latin typeface="Times New Roman" pitchFamily="18" charset="0"/>
                <a:cs typeface="Times New Roman" pitchFamily="18" charset="0"/>
              </a:rPr>
              <a:t> </a:t>
            </a:r>
            <a:r>
              <a:rPr lang="en-US" sz="3800" b="1" dirty="0" smtClean="0">
                <a:solidFill>
                  <a:srgbClr val="000000"/>
                </a:solidFill>
                <a:latin typeface="Times New Roman" pitchFamily="18" charset="0"/>
                <a:cs typeface="Times New Roman" pitchFamily="18" charset="0"/>
              </a:rPr>
              <a:t>Banks</a:t>
            </a:r>
            <a:r>
              <a:rPr lang="en-US" sz="3800" b="1" spc="-15" dirty="0" smtClean="0">
                <a:solidFill>
                  <a:srgbClr val="000000"/>
                </a:solidFill>
                <a:latin typeface="Times New Roman" pitchFamily="18" charset="0"/>
                <a:cs typeface="Times New Roman" pitchFamily="18" charset="0"/>
              </a:rPr>
              <a:t> </a:t>
            </a:r>
            <a:r>
              <a:rPr lang="en-US" sz="3800" b="1" dirty="0" smtClean="0">
                <a:solidFill>
                  <a:srgbClr val="000000"/>
                </a:solidFill>
                <a:latin typeface="Times New Roman" pitchFamily="18" charset="0"/>
                <a:cs typeface="Times New Roman" pitchFamily="18" charset="0"/>
              </a:rPr>
              <a:t>C</a:t>
            </a:r>
            <a:r>
              <a:rPr lang="en-US" sz="3800" b="1" spc="-70" dirty="0" smtClean="0">
                <a:solidFill>
                  <a:srgbClr val="000000"/>
                </a:solidFill>
                <a:latin typeface="Times New Roman" pitchFamily="18" charset="0"/>
                <a:cs typeface="Times New Roman" pitchFamily="18" charset="0"/>
              </a:rPr>
              <a:t>r</a:t>
            </a:r>
            <a:r>
              <a:rPr lang="en-US" sz="3800" b="1" dirty="0" smtClean="0">
                <a:solidFill>
                  <a:srgbClr val="000000"/>
                </a:solidFill>
                <a:latin typeface="Times New Roman" pitchFamily="18" charset="0"/>
                <a:cs typeface="Times New Roman" pitchFamily="18" charset="0"/>
              </a:rPr>
              <a:t>ea</a:t>
            </a:r>
            <a:r>
              <a:rPr lang="en-US" sz="3800" b="1" spc="10" dirty="0" smtClean="0">
                <a:solidFill>
                  <a:srgbClr val="000000"/>
                </a:solidFill>
                <a:latin typeface="Times New Roman" pitchFamily="18" charset="0"/>
                <a:cs typeface="Times New Roman" pitchFamily="18" charset="0"/>
              </a:rPr>
              <a:t>t</a:t>
            </a:r>
            <a:r>
              <a:rPr lang="en-US" sz="3800" b="1" dirty="0" smtClean="0">
                <a:solidFill>
                  <a:srgbClr val="000000"/>
                </a:solidFill>
                <a:latin typeface="Times New Roman" pitchFamily="18" charset="0"/>
                <a:cs typeface="Times New Roman" pitchFamily="18" charset="0"/>
              </a:rPr>
              <a:t>e</a:t>
            </a:r>
            <a:r>
              <a:rPr lang="en-US" sz="3800" b="1" spc="-15" dirty="0" smtClean="0">
                <a:solidFill>
                  <a:srgbClr val="000000"/>
                </a:solidFill>
                <a:latin typeface="Times New Roman" pitchFamily="18" charset="0"/>
                <a:cs typeface="Times New Roman" pitchFamily="18" charset="0"/>
              </a:rPr>
              <a:t> </a:t>
            </a:r>
            <a:r>
              <a:rPr lang="en-US" sz="3800" b="1" dirty="0" smtClean="0">
                <a:solidFill>
                  <a:srgbClr val="000000"/>
                </a:solidFill>
                <a:latin typeface="Times New Roman" pitchFamily="18" charset="0"/>
                <a:cs typeface="Times New Roman" pitchFamily="18" charset="0"/>
              </a:rPr>
              <a:t>Money by</a:t>
            </a:r>
            <a:r>
              <a:rPr lang="en-US" sz="3800" b="1" spc="-15" dirty="0" smtClean="0">
                <a:solidFill>
                  <a:srgbClr val="000000"/>
                </a:solidFill>
                <a:latin typeface="Times New Roman" pitchFamily="18" charset="0"/>
                <a:cs typeface="Times New Roman" pitchFamily="18" charset="0"/>
              </a:rPr>
              <a:t> </a:t>
            </a:r>
            <a:r>
              <a:rPr lang="en-US" sz="3800" b="1" dirty="0" smtClean="0">
                <a:solidFill>
                  <a:srgbClr val="000000"/>
                </a:solidFill>
                <a:latin typeface="Times New Roman" pitchFamily="18" charset="0"/>
                <a:cs typeface="Times New Roman" pitchFamily="18" charset="0"/>
              </a:rPr>
              <a:t>Extending</a:t>
            </a:r>
            <a:r>
              <a:rPr lang="en-US" sz="3800" b="1" spc="-35" dirty="0" smtClean="0">
                <a:solidFill>
                  <a:srgbClr val="000000"/>
                </a:solidFill>
                <a:latin typeface="Times New Roman" pitchFamily="18" charset="0"/>
                <a:cs typeface="Times New Roman" pitchFamily="18" charset="0"/>
              </a:rPr>
              <a:t> </a:t>
            </a:r>
            <a:r>
              <a:rPr lang="en-US" sz="3800" b="1" dirty="0" smtClean="0">
                <a:solidFill>
                  <a:srgbClr val="000000"/>
                </a:solidFill>
                <a:latin typeface="Times New Roman" pitchFamily="18" charset="0"/>
                <a:cs typeface="Times New Roman" pitchFamily="18" charset="0"/>
              </a:rPr>
              <a:t>Loans</a:t>
            </a:r>
            <a:endParaRPr lang="en-US" sz="3800" b="1" dirty="0">
              <a:latin typeface="Times New Roman" pitchFamily="18" charset="0"/>
              <a:cs typeface="Times New Roman" pitchFamily="18" charset="0"/>
            </a:endParaRPr>
          </a:p>
        </p:txBody>
      </p:sp>
      <p:sp>
        <p:nvSpPr>
          <p:cNvPr id="4" name="TextBox 3"/>
          <p:cNvSpPr txBox="1"/>
          <p:nvPr/>
        </p:nvSpPr>
        <p:spPr>
          <a:xfrm>
            <a:off x="533400" y="1495485"/>
            <a:ext cx="8305800" cy="4524315"/>
          </a:xfrm>
          <a:prstGeom prst="rect">
            <a:avLst/>
          </a:prstGeom>
          <a:noFill/>
        </p:spPr>
        <p:txBody>
          <a:bodyPr wrap="square" rtlCol="0">
            <a:spAutoFit/>
          </a:bodyPr>
          <a:lstStyle/>
          <a:p>
            <a:pPr marL="342900" indent="-342900">
              <a:buClr>
                <a:srgbClr val="FFC000"/>
              </a:buClr>
              <a:buFont typeface="Wingdings" pitchFamily="2" charset="2"/>
              <a:buChar char="§"/>
            </a:pPr>
            <a:r>
              <a:rPr lang="en-US" sz="2400" dirty="0" smtClean="0"/>
              <a:t>More than </a:t>
            </a:r>
            <a:r>
              <a:rPr lang="en-US" sz="2400" b="1" dirty="0" smtClean="0"/>
              <a:t>97%</a:t>
            </a:r>
            <a:r>
              <a:rPr lang="en-US" sz="2400" dirty="0" smtClean="0"/>
              <a:t> of all the money in the Economy exists as bank </a:t>
            </a:r>
            <a:r>
              <a:rPr lang="en-US" sz="2400" b="1" dirty="0"/>
              <a:t>D</a:t>
            </a:r>
            <a:r>
              <a:rPr lang="en-US" sz="2400" b="1" dirty="0" smtClean="0"/>
              <a:t>eposits</a:t>
            </a:r>
            <a:r>
              <a:rPr lang="en-US" sz="2400" dirty="0" smtClean="0"/>
              <a:t> and bank create these deposits simply by making </a:t>
            </a:r>
            <a:r>
              <a:rPr lang="en-US" sz="2400" b="1" dirty="0"/>
              <a:t>L</a:t>
            </a:r>
            <a:r>
              <a:rPr lang="en-US" sz="2400" b="1" dirty="0" smtClean="0"/>
              <a:t>oans</a:t>
            </a:r>
            <a:r>
              <a:rPr lang="en-US" sz="2400" dirty="0" smtClean="0"/>
              <a:t>.</a:t>
            </a:r>
          </a:p>
          <a:p>
            <a:pPr marL="342900" indent="-342900">
              <a:buClr>
                <a:srgbClr val="FFC000"/>
              </a:buClr>
              <a:buFont typeface="Wingdings" pitchFamily="2" charset="2"/>
              <a:buChar char="§"/>
            </a:pPr>
            <a:endParaRPr lang="en-US" sz="2400" dirty="0" smtClean="0"/>
          </a:p>
          <a:p>
            <a:pPr marL="342900" indent="-342900">
              <a:buClr>
                <a:srgbClr val="FFC000"/>
              </a:buClr>
              <a:buFont typeface="Wingdings" pitchFamily="2" charset="2"/>
              <a:buChar char="§"/>
            </a:pPr>
            <a:r>
              <a:rPr lang="en-US" sz="2400" dirty="0" smtClean="0"/>
              <a:t>Every time someone takes out a loan, new money is created so most the money in our economy is made up of bank deposits.</a:t>
            </a:r>
          </a:p>
          <a:p>
            <a:pPr marL="342900" indent="-342900">
              <a:buClr>
                <a:srgbClr val="FFC000"/>
              </a:buClr>
              <a:buFont typeface="Wingdings" pitchFamily="2" charset="2"/>
              <a:buChar char="§"/>
            </a:pPr>
            <a:endParaRPr lang="en-US" sz="2400" dirty="0" smtClean="0"/>
          </a:p>
          <a:p>
            <a:pPr marL="342900" indent="-342900">
              <a:buClr>
                <a:srgbClr val="FFC000"/>
              </a:buClr>
              <a:buFont typeface="Wingdings" pitchFamily="2" charset="2"/>
              <a:buChar char="§"/>
            </a:pPr>
            <a:r>
              <a:rPr lang="en-US" sz="2400" dirty="0" smtClean="0"/>
              <a:t>The reserve requirement arises with the creation of the deposit (the bank’s liability) while the capital requirement arises with the creation of the loan (the bank’s asset) so loan create capital requirement, deposit create reserve requirements.</a:t>
            </a:r>
            <a:endParaRPr lang="en-US" sz="2400" dirty="0"/>
          </a:p>
        </p:txBody>
      </p:sp>
    </p:spTree>
    <p:extLst>
      <p:ext uri="{BB962C8B-B14F-4D97-AF65-F5344CB8AC3E}">
        <p14:creationId xmlns:p14="http://schemas.microsoft.com/office/powerpoint/2010/main" val="375716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1526795" y="845798"/>
            <a:ext cx="4364990" cy="685800"/>
          </a:xfrm>
          <a:prstGeom prst="rect">
            <a:avLst/>
          </a:prstGeom>
        </p:spPr>
        <p:txBody>
          <a:bodyPr vert="horz" wrap="square" lIns="0" tIns="0" rIns="0" bIns="0" rtlCol="0">
            <a:spAutoFit/>
          </a:bodyPr>
          <a:lstStyle/>
          <a:p>
            <a:pPr marL="12700">
              <a:lnSpc>
                <a:spcPts val="6335"/>
              </a:lnSpc>
            </a:pPr>
            <a:r>
              <a:rPr sz="5400" spc="90" dirty="0">
                <a:solidFill>
                  <a:srgbClr val="252525"/>
                </a:solidFill>
                <a:latin typeface="Impact"/>
                <a:cs typeface="Impact"/>
              </a:rPr>
              <a:t>T</a:t>
            </a:r>
            <a:r>
              <a:rPr sz="5400" spc="-30" dirty="0">
                <a:solidFill>
                  <a:srgbClr val="252525"/>
                </a:solidFill>
                <a:latin typeface="Impact"/>
                <a:cs typeface="Impact"/>
              </a:rPr>
              <a:t>YPES</a:t>
            </a:r>
            <a:r>
              <a:rPr sz="5400" spc="-395" dirty="0">
                <a:solidFill>
                  <a:srgbClr val="252525"/>
                </a:solidFill>
                <a:latin typeface="Times New Roman"/>
                <a:cs typeface="Times New Roman"/>
              </a:rPr>
              <a:t> </a:t>
            </a:r>
            <a:r>
              <a:rPr sz="5400" spc="-5" dirty="0">
                <a:solidFill>
                  <a:srgbClr val="252525"/>
                </a:solidFill>
                <a:latin typeface="Impact"/>
                <a:cs typeface="Impact"/>
              </a:rPr>
              <a:t>O</a:t>
            </a:r>
            <a:r>
              <a:rPr sz="5400" dirty="0">
                <a:solidFill>
                  <a:srgbClr val="252525"/>
                </a:solidFill>
                <a:latin typeface="Impact"/>
                <a:cs typeface="Impact"/>
              </a:rPr>
              <a:t>F</a:t>
            </a:r>
            <a:r>
              <a:rPr sz="5400" spc="-400" dirty="0">
                <a:solidFill>
                  <a:srgbClr val="252525"/>
                </a:solidFill>
                <a:latin typeface="Times New Roman"/>
                <a:cs typeface="Times New Roman"/>
              </a:rPr>
              <a:t> </a:t>
            </a:r>
            <a:r>
              <a:rPr sz="5400" spc="-35" dirty="0">
                <a:solidFill>
                  <a:srgbClr val="252525"/>
                </a:solidFill>
                <a:latin typeface="Impact"/>
                <a:cs typeface="Impact"/>
              </a:rPr>
              <a:t>BAN</a:t>
            </a:r>
            <a:r>
              <a:rPr sz="5400" spc="-110" dirty="0">
                <a:solidFill>
                  <a:srgbClr val="252525"/>
                </a:solidFill>
                <a:latin typeface="Impact"/>
                <a:cs typeface="Impact"/>
              </a:rPr>
              <a:t>K</a:t>
            </a:r>
            <a:r>
              <a:rPr sz="5400" dirty="0">
                <a:solidFill>
                  <a:srgbClr val="252525"/>
                </a:solidFill>
                <a:latin typeface="Impact"/>
                <a:cs typeface="Impact"/>
              </a:rPr>
              <a:t>S</a:t>
            </a:r>
            <a:endParaRPr sz="5400" dirty="0">
              <a:latin typeface="Impact"/>
              <a:cs typeface="Impact"/>
            </a:endParaRPr>
          </a:p>
        </p:txBody>
      </p:sp>
      <p:sp>
        <p:nvSpPr>
          <p:cNvPr id="5" name="object 5"/>
          <p:cNvSpPr txBox="1"/>
          <p:nvPr/>
        </p:nvSpPr>
        <p:spPr>
          <a:xfrm>
            <a:off x="1526795" y="2167124"/>
            <a:ext cx="3328670" cy="3350895"/>
          </a:xfrm>
          <a:prstGeom prst="rect">
            <a:avLst/>
          </a:prstGeom>
        </p:spPr>
        <p:txBody>
          <a:bodyPr vert="horz" wrap="square" lIns="0" tIns="0" rIns="0" bIns="0" rtlCol="0">
            <a:spAutoFit/>
          </a:bodyPr>
          <a:lstStyle/>
          <a:p>
            <a:pPr marL="12700">
              <a:lnSpc>
                <a:spcPct val="100000"/>
              </a:lnSpc>
            </a:pPr>
            <a:r>
              <a:rPr sz="3200" spc="-20" dirty="0">
                <a:latin typeface="Wingdings"/>
                <a:cs typeface="Wingdings"/>
              </a:rPr>
              <a:t></a:t>
            </a:r>
            <a:r>
              <a:rPr sz="3200" dirty="0">
                <a:latin typeface="Times New Roman"/>
                <a:cs typeface="Times New Roman"/>
              </a:rPr>
              <a:t>Commer</a:t>
            </a:r>
            <a:r>
              <a:rPr sz="3200" spc="5" dirty="0">
                <a:latin typeface="Times New Roman"/>
                <a:cs typeface="Times New Roman"/>
              </a:rPr>
              <a:t>c</a:t>
            </a:r>
            <a:r>
              <a:rPr sz="3200" dirty="0">
                <a:latin typeface="Times New Roman"/>
                <a:cs typeface="Times New Roman"/>
              </a:rPr>
              <a:t>ial</a:t>
            </a:r>
            <a:r>
              <a:rPr sz="3200" spc="-60" dirty="0">
                <a:latin typeface="Times New Roman"/>
                <a:cs typeface="Times New Roman"/>
              </a:rPr>
              <a:t> </a:t>
            </a:r>
            <a:r>
              <a:rPr sz="3200" dirty="0">
                <a:latin typeface="Times New Roman"/>
                <a:cs typeface="Times New Roman"/>
              </a:rPr>
              <a:t>ba</a:t>
            </a:r>
            <a:r>
              <a:rPr sz="3200" spc="5" dirty="0">
                <a:latin typeface="Times New Roman"/>
                <a:cs typeface="Times New Roman"/>
              </a:rPr>
              <a:t>n</a:t>
            </a:r>
            <a:r>
              <a:rPr sz="3200" dirty="0">
                <a:latin typeface="Times New Roman"/>
                <a:cs typeface="Times New Roman"/>
              </a:rPr>
              <a:t>k</a:t>
            </a:r>
            <a:endParaRPr sz="3200">
              <a:latin typeface="Times New Roman"/>
              <a:cs typeface="Times New Roman"/>
            </a:endParaRPr>
          </a:p>
          <a:p>
            <a:pPr marL="12700">
              <a:lnSpc>
                <a:spcPct val="100000"/>
              </a:lnSpc>
            </a:pPr>
            <a:r>
              <a:rPr sz="3200" spc="-15" dirty="0">
                <a:latin typeface="Wingdings"/>
                <a:cs typeface="Wingdings"/>
              </a:rPr>
              <a:t></a:t>
            </a:r>
            <a:r>
              <a:rPr sz="3200" dirty="0">
                <a:latin typeface="Times New Roman"/>
                <a:cs typeface="Times New Roman"/>
              </a:rPr>
              <a:t>Go</a:t>
            </a:r>
            <a:r>
              <a:rPr sz="3200" spc="10" dirty="0">
                <a:latin typeface="Times New Roman"/>
                <a:cs typeface="Times New Roman"/>
              </a:rPr>
              <a:t>v</a:t>
            </a:r>
            <a:r>
              <a:rPr sz="3200" dirty="0">
                <a:latin typeface="Times New Roman"/>
                <a:cs typeface="Times New Roman"/>
              </a:rPr>
              <a:t>er</a:t>
            </a:r>
            <a:r>
              <a:rPr sz="3200" spc="5" dirty="0">
                <a:latin typeface="Times New Roman"/>
                <a:cs typeface="Times New Roman"/>
              </a:rPr>
              <a:t>n</a:t>
            </a:r>
            <a:r>
              <a:rPr sz="3200" dirty="0">
                <a:latin typeface="Times New Roman"/>
                <a:cs typeface="Times New Roman"/>
              </a:rPr>
              <a:t>ment</a:t>
            </a:r>
            <a:r>
              <a:rPr sz="3200" spc="-60" dirty="0">
                <a:latin typeface="Times New Roman"/>
                <a:cs typeface="Times New Roman"/>
              </a:rPr>
              <a:t> </a:t>
            </a:r>
            <a:r>
              <a:rPr sz="3200" dirty="0">
                <a:latin typeface="Times New Roman"/>
                <a:cs typeface="Times New Roman"/>
              </a:rPr>
              <a:t>b</a:t>
            </a:r>
            <a:r>
              <a:rPr sz="3200" spc="5" dirty="0">
                <a:latin typeface="Times New Roman"/>
                <a:cs typeface="Times New Roman"/>
              </a:rPr>
              <a:t>a</a:t>
            </a:r>
            <a:r>
              <a:rPr sz="3200" dirty="0">
                <a:latin typeface="Times New Roman"/>
                <a:cs typeface="Times New Roman"/>
              </a:rPr>
              <a:t>nk</a:t>
            </a:r>
            <a:endParaRPr sz="3200">
              <a:latin typeface="Times New Roman"/>
              <a:cs typeface="Times New Roman"/>
            </a:endParaRPr>
          </a:p>
          <a:p>
            <a:pPr marL="12700">
              <a:lnSpc>
                <a:spcPct val="100000"/>
              </a:lnSpc>
            </a:pPr>
            <a:r>
              <a:rPr sz="3200" spc="-15" dirty="0">
                <a:latin typeface="Wingdings"/>
                <a:cs typeface="Wingdings"/>
              </a:rPr>
              <a:t></a:t>
            </a:r>
            <a:r>
              <a:rPr sz="3200" dirty="0">
                <a:latin typeface="Times New Roman"/>
                <a:cs typeface="Times New Roman"/>
              </a:rPr>
              <a:t>Private</a:t>
            </a:r>
            <a:r>
              <a:rPr sz="3200" spc="-25" dirty="0">
                <a:latin typeface="Times New Roman"/>
                <a:cs typeface="Times New Roman"/>
              </a:rPr>
              <a:t> </a:t>
            </a:r>
            <a:r>
              <a:rPr sz="3200" dirty="0">
                <a:latin typeface="Times New Roman"/>
                <a:cs typeface="Times New Roman"/>
              </a:rPr>
              <a:t>b</a:t>
            </a:r>
            <a:r>
              <a:rPr sz="3200" spc="5" dirty="0">
                <a:latin typeface="Times New Roman"/>
                <a:cs typeface="Times New Roman"/>
              </a:rPr>
              <a:t>a</a:t>
            </a:r>
            <a:r>
              <a:rPr sz="3200" dirty="0">
                <a:latin typeface="Times New Roman"/>
                <a:cs typeface="Times New Roman"/>
              </a:rPr>
              <a:t>nk</a:t>
            </a:r>
            <a:endParaRPr sz="3200">
              <a:latin typeface="Times New Roman"/>
              <a:cs typeface="Times New Roman"/>
            </a:endParaRPr>
          </a:p>
          <a:p>
            <a:pPr marL="12700">
              <a:lnSpc>
                <a:spcPct val="100000"/>
              </a:lnSpc>
            </a:pPr>
            <a:r>
              <a:rPr sz="3200" spc="-20" dirty="0">
                <a:latin typeface="Wingdings"/>
                <a:cs typeface="Wingdings"/>
              </a:rPr>
              <a:t></a:t>
            </a:r>
            <a:r>
              <a:rPr sz="3200" dirty="0">
                <a:latin typeface="Times New Roman"/>
                <a:cs typeface="Times New Roman"/>
              </a:rPr>
              <a:t>Saving</a:t>
            </a:r>
            <a:r>
              <a:rPr sz="3200" spc="-40" dirty="0">
                <a:latin typeface="Times New Roman"/>
                <a:cs typeface="Times New Roman"/>
              </a:rPr>
              <a:t> </a:t>
            </a:r>
            <a:r>
              <a:rPr sz="3200" dirty="0">
                <a:latin typeface="Times New Roman"/>
                <a:cs typeface="Times New Roman"/>
              </a:rPr>
              <a:t>ba</a:t>
            </a:r>
            <a:r>
              <a:rPr sz="3200" spc="5" dirty="0">
                <a:latin typeface="Times New Roman"/>
                <a:cs typeface="Times New Roman"/>
              </a:rPr>
              <a:t>n</a:t>
            </a:r>
            <a:r>
              <a:rPr sz="3200" dirty="0">
                <a:latin typeface="Times New Roman"/>
                <a:cs typeface="Times New Roman"/>
              </a:rPr>
              <a:t>k</a:t>
            </a:r>
            <a:endParaRPr sz="3200">
              <a:latin typeface="Times New Roman"/>
              <a:cs typeface="Times New Roman"/>
            </a:endParaRPr>
          </a:p>
          <a:p>
            <a:pPr marL="12700">
              <a:lnSpc>
                <a:spcPct val="100000"/>
              </a:lnSpc>
              <a:tabLst>
                <a:tab pos="2522855" algn="l"/>
              </a:tabLst>
            </a:pPr>
            <a:r>
              <a:rPr sz="3200" spc="-15" dirty="0">
                <a:latin typeface="Wingdings"/>
                <a:cs typeface="Wingdings"/>
              </a:rPr>
              <a:t></a:t>
            </a:r>
            <a:r>
              <a:rPr sz="3200" dirty="0">
                <a:latin typeface="Times New Roman"/>
                <a:cs typeface="Times New Roman"/>
              </a:rPr>
              <a:t>Co</a:t>
            </a:r>
            <a:r>
              <a:rPr sz="3200" spc="5" dirty="0">
                <a:latin typeface="Times New Roman"/>
                <a:cs typeface="Times New Roman"/>
              </a:rPr>
              <a:t>o</a:t>
            </a:r>
            <a:r>
              <a:rPr sz="3200" dirty="0">
                <a:latin typeface="Times New Roman"/>
                <a:cs typeface="Times New Roman"/>
              </a:rPr>
              <a:t>p</a:t>
            </a:r>
            <a:r>
              <a:rPr sz="3200" spc="5" dirty="0">
                <a:latin typeface="Times New Roman"/>
                <a:cs typeface="Times New Roman"/>
              </a:rPr>
              <a:t>e</a:t>
            </a:r>
            <a:r>
              <a:rPr sz="3200" dirty="0">
                <a:latin typeface="Times New Roman"/>
                <a:cs typeface="Times New Roman"/>
              </a:rPr>
              <a:t>rative	b</a:t>
            </a:r>
            <a:r>
              <a:rPr sz="3200" spc="10" dirty="0">
                <a:latin typeface="Times New Roman"/>
                <a:cs typeface="Times New Roman"/>
              </a:rPr>
              <a:t>a</a:t>
            </a:r>
            <a:r>
              <a:rPr sz="3200" dirty="0">
                <a:latin typeface="Times New Roman"/>
                <a:cs typeface="Times New Roman"/>
              </a:rPr>
              <a:t>nk</a:t>
            </a:r>
            <a:endParaRPr sz="3200">
              <a:latin typeface="Times New Roman"/>
              <a:cs typeface="Times New Roman"/>
            </a:endParaRPr>
          </a:p>
          <a:p>
            <a:pPr marL="12700">
              <a:lnSpc>
                <a:spcPct val="100000"/>
              </a:lnSpc>
            </a:pPr>
            <a:r>
              <a:rPr sz="3200" spc="-15" dirty="0">
                <a:latin typeface="Wingdings"/>
                <a:cs typeface="Wingdings"/>
              </a:rPr>
              <a:t></a:t>
            </a:r>
            <a:r>
              <a:rPr sz="3200" dirty="0">
                <a:latin typeface="Times New Roman"/>
                <a:cs typeface="Times New Roman"/>
              </a:rPr>
              <a:t>In</a:t>
            </a:r>
            <a:r>
              <a:rPr sz="3200" spc="5" dirty="0">
                <a:latin typeface="Times New Roman"/>
                <a:cs typeface="Times New Roman"/>
              </a:rPr>
              <a:t>v</a:t>
            </a:r>
            <a:r>
              <a:rPr sz="3200" dirty="0">
                <a:latin typeface="Times New Roman"/>
                <a:cs typeface="Times New Roman"/>
              </a:rPr>
              <a:t>estm</a:t>
            </a:r>
            <a:r>
              <a:rPr sz="3200" spc="5" dirty="0">
                <a:latin typeface="Times New Roman"/>
                <a:cs typeface="Times New Roman"/>
              </a:rPr>
              <a:t>e</a:t>
            </a:r>
            <a:r>
              <a:rPr sz="3200" dirty="0">
                <a:latin typeface="Times New Roman"/>
                <a:cs typeface="Times New Roman"/>
              </a:rPr>
              <a:t>nt</a:t>
            </a:r>
            <a:r>
              <a:rPr sz="3200" spc="-55" dirty="0">
                <a:latin typeface="Times New Roman"/>
                <a:cs typeface="Times New Roman"/>
              </a:rPr>
              <a:t> </a:t>
            </a:r>
            <a:r>
              <a:rPr sz="3200" dirty="0">
                <a:latin typeface="Times New Roman"/>
                <a:cs typeface="Times New Roman"/>
              </a:rPr>
              <a:t>b</a:t>
            </a:r>
            <a:r>
              <a:rPr sz="3200" spc="5" dirty="0">
                <a:latin typeface="Times New Roman"/>
                <a:cs typeface="Times New Roman"/>
              </a:rPr>
              <a:t>a</a:t>
            </a:r>
            <a:r>
              <a:rPr sz="3200" dirty="0">
                <a:latin typeface="Times New Roman"/>
                <a:cs typeface="Times New Roman"/>
              </a:rPr>
              <a:t>nk</a:t>
            </a:r>
            <a:endParaRPr sz="3200">
              <a:latin typeface="Times New Roman"/>
              <a:cs typeface="Times New Roman"/>
            </a:endParaRPr>
          </a:p>
          <a:p>
            <a:pPr marL="12700">
              <a:lnSpc>
                <a:spcPct val="100000"/>
              </a:lnSpc>
            </a:pPr>
            <a:r>
              <a:rPr sz="3200" spc="-20" dirty="0">
                <a:latin typeface="Wingdings"/>
                <a:cs typeface="Wingdings"/>
              </a:rPr>
              <a:t></a:t>
            </a:r>
            <a:r>
              <a:rPr sz="3200" dirty="0">
                <a:latin typeface="Times New Roman"/>
                <a:cs typeface="Times New Roman"/>
              </a:rPr>
              <a:t>Specializ</a:t>
            </a:r>
            <a:r>
              <a:rPr sz="3200" spc="5" dirty="0">
                <a:latin typeface="Times New Roman"/>
                <a:cs typeface="Times New Roman"/>
              </a:rPr>
              <a:t>e</a:t>
            </a:r>
            <a:r>
              <a:rPr sz="3200" dirty="0">
                <a:latin typeface="Times New Roman"/>
                <a:cs typeface="Times New Roman"/>
              </a:rPr>
              <a:t>d</a:t>
            </a:r>
            <a:r>
              <a:rPr sz="3200" spc="-40" dirty="0">
                <a:latin typeface="Times New Roman"/>
                <a:cs typeface="Times New Roman"/>
              </a:rPr>
              <a:t> </a:t>
            </a:r>
            <a:r>
              <a:rPr sz="3200" dirty="0">
                <a:latin typeface="Times New Roman"/>
                <a:cs typeface="Times New Roman"/>
              </a:rPr>
              <a:t>ba</a:t>
            </a:r>
            <a:r>
              <a:rPr sz="3200" spc="5" dirty="0">
                <a:latin typeface="Times New Roman"/>
                <a:cs typeface="Times New Roman"/>
              </a:rPr>
              <a:t>n</a:t>
            </a:r>
            <a:r>
              <a:rPr sz="3200" dirty="0">
                <a:latin typeface="Times New Roman"/>
                <a:cs typeface="Times New Roman"/>
              </a:rPr>
              <a:t>k</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2168399" y="1105325"/>
            <a:ext cx="4806950" cy="635635"/>
          </a:xfrm>
          <a:prstGeom prst="rect">
            <a:avLst/>
          </a:prstGeom>
        </p:spPr>
        <p:txBody>
          <a:bodyPr vert="horz" wrap="square" lIns="0" tIns="0" rIns="0" bIns="0" rtlCol="0">
            <a:spAutoFit/>
          </a:bodyPr>
          <a:lstStyle/>
          <a:p>
            <a:pPr marL="12700">
              <a:lnSpc>
                <a:spcPts val="5865"/>
              </a:lnSpc>
            </a:pPr>
            <a:r>
              <a:rPr sz="5000" dirty="0">
                <a:solidFill>
                  <a:srgbClr val="2F2F2F"/>
                </a:solidFill>
                <a:latin typeface="Impact"/>
                <a:cs typeface="Impact"/>
              </a:rPr>
              <a:t>COMMERCIAL</a:t>
            </a:r>
            <a:r>
              <a:rPr sz="5000" spc="-430" dirty="0">
                <a:solidFill>
                  <a:srgbClr val="2F2F2F"/>
                </a:solidFill>
                <a:latin typeface="Times New Roman"/>
                <a:cs typeface="Times New Roman"/>
              </a:rPr>
              <a:t> </a:t>
            </a:r>
            <a:r>
              <a:rPr sz="5000" spc="-5" dirty="0">
                <a:solidFill>
                  <a:srgbClr val="2F2F2F"/>
                </a:solidFill>
                <a:latin typeface="Impact"/>
                <a:cs typeface="Impact"/>
              </a:rPr>
              <a:t>BANK</a:t>
            </a:r>
            <a:endParaRPr sz="5000">
              <a:latin typeface="Impact"/>
              <a:cs typeface="Impact"/>
            </a:endParaRPr>
          </a:p>
        </p:txBody>
      </p:sp>
      <p:sp>
        <p:nvSpPr>
          <p:cNvPr id="5" name="object 5"/>
          <p:cNvSpPr txBox="1"/>
          <p:nvPr/>
        </p:nvSpPr>
        <p:spPr>
          <a:xfrm>
            <a:off x="764540" y="2274295"/>
            <a:ext cx="7720965" cy="3662541"/>
          </a:xfrm>
          <a:prstGeom prst="rect">
            <a:avLst/>
          </a:prstGeom>
        </p:spPr>
        <p:txBody>
          <a:bodyPr vert="horz" wrap="square" lIns="0" tIns="0" rIns="0" bIns="0" rtlCol="0">
            <a:spAutoFit/>
          </a:bodyPr>
          <a:lstStyle/>
          <a:p>
            <a:pPr marL="287020" indent="-274320">
              <a:lnSpc>
                <a:spcPct val="100000"/>
              </a:lnSpc>
              <a:buClr>
                <a:srgbClr val="AC946D"/>
              </a:buClr>
              <a:buSzPct val="94230"/>
              <a:buFont typeface="Wingdings 2"/>
              <a:buChar char=""/>
              <a:tabLst>
                <a:tab pos="287655" algn="l"/>
              </a:tabLst>
            </a:pPr>
            <a:r>
              <a:rPr sz="2600" dirty="0">
                <a:latin typeface="Times New Roman"/>
                <a:cs typeface="Times New Roman"/>
              </a:rPr>
              <a:t>It</a:t>
            </a:r>
            <a:r>
              <a:rPr sz="2600" spc="-25" dirty="0">
                <a:latin typeface="Times New Roman"/>
                <a:cs typeface="Times New Roman"/>
              </a:rPr>
              <a:t> </a:t>
            </a:r>
            <a:r>
              <a:rPr sz="2600" dirty="0">
                <a:latin typeface="Times New Roman"/>
                <a:cs typeface="Times New Roman"/>
              </a:rPr>
              <a:t>helps</a:t>
            </a:r>
            <a:r>
              <a:rPr sz="2600" spc="-10" dirty="0">
                <a:latin typeface="Times New Roman"/>
                <a:cs typeface="Times New Roman"/>
              </a:rPr>
              <a:t> </a:t>
            </a:r>
            <a:r>
              <a:rPr sz="2600" dirty="0">
                <a:latin typeface="Times New Roman"/>
                <a:cs typeface="Times New Roman"/>
              </a:rPr>
              <a:t>to </a:t>
            </a:r>
            <a:r>
              <a:rPr sz="2600" spc="-20" dirty="0">
                <a:latin typeface="Times New Roman"/>
                <a:cs typeface="Times New Roman"/>
              </a:rPr>
              <a:t>m</a:t>
            </a:r>
            <a:r>
              <a:rPr sz="2600" dirty="0">
                <a:latin typeface="Times New Roman"/>
                <a:cs typeface="Times New Roman"/>
              </a:rPr>
              <a:t>o</a:t>
            </a:r>
            <a:r>
              <a:rPr sz="2600" spc="5" dirty="0">
                <a:latin typeface="Times New Roman"/>
                <a:cs typeface="Times New Roman"/>
              </a:rPr>
              <a:t>b</a:t>
            </a:r>
            <a:r>
              <a:rPr sz="2600" dirty="0">
                <a:latin typeface="Times New Roman"/>
                <a:cs typeface="Times New Roman"/>
              </a:rPr>
              <a:t>i</a:t>
            </a:r>
            <a:r>
              <a:rPr sz="2600" spc="-15" dirty="0">
                <a:latin typeface="Times New Roman"/>
                <a:cs typeface="Times New Roman"/>
              </a:rPr>
              <a:t>l</a:t>
            </a:r>
            <a:r>
              <a:rPr sz="2600" dirty="0">
                <a:latin typeface="Times New Roman"/>
                <a:cs typeface="Times New Roman"/>
              </a:rPr>
              <a:t>i</a:t>
            </a:r>
            <a:r>
              <a:rPr sz="2600" spc="-15" dirty="0">
                <a:latin typeface="Times New Roman"/>
                <a:cs typeface="Times New Roman"/>
              </a:rPr>
              <a:t>z</a:t>
            </a:r>
            <a:r>
              <a:rPr sz="2600" dirty="0">
                <a:latin typeface="Times New Roman"/>
                <a:cs typeface="Times New Roman"/>
              </a:rPr>
              <a:t>e</a:t>
            </a:r>
            <a:r>
              <a:rPr sz="2600" spc="-10" dirty="0">
                <a:latin typeface="Times New Roman"/>
                <a:cs typeface="Times New Roman"/>
              </a:rPr>
              <a:t> </a:t>
            </a:r>
            <a:r>
              <a:rPr sz="2600" dirty="0">
                <a:latin typeface="Times New Roman"/>
                <a:cs typeface="Times New Roman"/>
              </a:rPr>
              <a:t>the</a:t>
            </a:r>
            <a:r>
              <a:rPr sz="2600" spc="-10" dirty="0">
                <a:latin typeface="Times New Roman"/>
                <a:cs typeface="Times New Roman"/>
              </a:rPr>
              <a:t> </a:t>
            </a:r>
            <a:r>
              <a:rPr sz="2600" dirty="0">
                <a:latin typeface="Times New Roman"/>
                <a:cs typeface="Times New Roman"/>
              </a:rPr>
              <a:t>s</a:t>
            </a:r>
            <a:r>
              <a:rPr sz="2600" spc="-15" dirty="0">
                <a:latin typeface="Times New Roman"/>
                <a:cs typeface="Times New Roman"/>
              </a:rPr>
              <a:t>a</a:t>
            </a:r>
            <a:r>
              <a:rPr sz="2600" dirty="0">
                <a:latin typeface="Times New Roman"/>
                <a:cs typeface="Times New Roman"/>
              </a:rPr>
              <a:t>ving</a:t>
            </a:r>
            <a:r>
              <a:rPr sz="2600" spc="-10" dirty="0">
                <a:latin typeface="Times New Roman"/>
                <a:cs typeface="Times New Roman"/>
              </a:rPr>
              <a:t> </a:t>
            </a:r>
            <a:r>
              <a:rPr sz="2600" dirty="0">
                <a:latin typeface="Times New Roman"/>
                <a:cs typeface="Times New Roman"/>
              </a:rPr>
              <a:t>of</a:t>
            </a:r>
            <a:r>
              <a:rPr sz="2600" spc="-15" dirty="0">
                <a:latin typeface="Times New Roman"/>
                <a:cs typeface="Times New Roman"/>
              </a:rPr>
              <a:t> </a:t>
            </a:r>
            <a:r>
              <a:rPr sz="2600" dirty="0">
                <a:latin typeface="Times New Roman"/>
                <a:cs typeface="Times New Roman"/>
              </a:rPr>
              <a:t>the</a:t>
            </a:r>
            <a:r>
              <a:rPr sz="2600" spc="-10" dirty="0">
                <a:latin typeface="Times New Roman"/>
                <a:cs typeface="Times New Roman"/>
              </a:rPr>
              <a:t> </a:t>
            </a:r>
            <a:r>
              <a:rPr sz="2600" dirty="0" smtClean="0">
                <a:latin typeface="Times New Roman"/>
                <a:cs typeface="Times New Roman"/>
              </a:rPr>
              <a:t>co</a:t>
            </a:r>
            <a:r>
              <a:rPr sz="2600" spc="-15" dirty="0" smtClean="0">
                <a:latin typeface="Times New Roman"/>
                <a:cs typeface="Times New Roman"/>
              </a:rPr>
              <a:t>mm</a:t>
            </a:r>
            <a:r>
              <a:rPr sz="2600" dirty="0" smtClean="0">
                <a:latin typeface="Times New Roman"/>
                <a:cs typeface="Times New Roman"/>
              </a:rPr>
              <a:t>u</a:t>
            </a:r>
            <a:r>
              <a:rPr sz="2600" spc="5" dirty="0" smtClean="0">
                <a:latin typeface="Times New Roman"/>
                <a:cs typeface="Times New Roman"/>
              </a:rPr>
              <a:t>n</a:t>
            </a:r>
            <a:r>
              <a:rPr sz="2600" dirty="0" smtClean="0">
                <a:latin typeface="Times New Roman"/>
                <a:cs typeface="Times New Roman"/>
              </a:rPr>
              <a:t>i</a:t>
            </a:r>
            <a:r>
              <a:rPr sz="2600" spc="-15" dirty="0" smtClean="0">
                <a:latin typeface="Times New Roman"/>
                <a:cs typeface="Times New Roman"/>
              </a:rPr>
              <a:t>t</a:t>
            </a:r>
            <a:r>
              <a:rPr sz="2600" dirty="0" smtClean="0">
                <a:latin typeface="Times New Roman"/>
                <a:cs typeface="Times New Roman"/>
              </a:rPr>
              <a:t>y</a:t>
            </a:r>
            <a:r>
              <a:rPr lang="en-US" sz="2600" dirty="0" smtClean="0">
                <a:latin typeface="Times New Roman"/>
                <a:cs typeface="Times New Roman"/>
              </a:rPr>
              <a:t>.</a:t>
            </a: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655" algn="l"/>
              </a:tabLst>
            </a:pPr>
            <a:endParaRPr lang="en-US" sz="2600" spc="-175" dirty="0" smtClean="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655" algn="l"/>
              </a:tabLst>
            </a:pPr>
            <a:r>
              <a:rPr sz="2600" spc="-175" dirty="0" smtClean="0">
                <a:latin typeface="Times New Roman"/>
                <a:cs typeface="Times New Roman"/>
              </a:rPr>
              <a:t>T</a:t>
            </a:r>
            <a:r>
              <a:rPr sz="2600" dirty="0" smtClean="0">
                <a:latin typeface="Times New Roman"/>
                <a:cs typeface="Times New Roman"/>
              </a:rPr>
              <a:t>o</a:t>
            </a:r>
            <a:r>
              <a:rPr sz="2600" spc="-20" dirty="0" smtClean="0">
                <a:latin typeface="Times New Roman"/>
                <a:cs typeface="Times New Roman"/>
              </a:rPr>
              <a:t> </a:t>
            </a:r>
            <a:r>
              <a:rPr sz="2600" spc="-15" dirty="0">
                <a:latin typeface="Times New Roman"/>
                <a:cs typeface="Times New Roman"/>
              </a:rPr>
              <a:t>m</a:t>
            </a:r>
            <a:r>
              <a:rPr sz="2600" dirty="0">
                <a:latin typeface="Times New Roman"/>
                <a:cs typeface="Times New Roman"/>
              </a:rPr>
              <a:t>ake </a:t>
            </a:r>
            <a:r>
              <a:rPr sz="2600" spc="-15" dirty="0">
                <a:latin typeface="Times New Roman"/>
                <a:cs typeface="Times New Roman"/>
              </a:rPr>
              <a:t>t</a:t>
            </a:r>
            <a:r>
              <a:rPr sz="2600" dirty="0">
                <a:latin typeface="Times New Roman"/>
                <a:cs typeface="Times New Roman"/>
              </a:rPr>
              <a:t>hem</a:t>
            </a:r>
            <a:r>
              <a:rPr sz="2600" spc="-10" dirty="0">
                <a:latin typeface="Times New Roman"/>
                <a:cs typeface="Times New Roman"/>
              </a:rPr>
              <a:t> </a:t>
            </a:r>
            <a:r>
              <a:rPr sz="2600" dirty="0">
                <a:latin typeface="Times New Roman"/>
                <a:cs typeface="Times New Roman"/>
              </a:rPr>
              <a:t>ava</a:t>
            </a:r>
            <a:r>
              <a:rPr sz="2600" spc="-15" dirty="0">
                <a:latin typeface="Times New Roman"/>
                <a:cs typeface="Times New Roman"/>
              </a:rPr>
              <a:t>i</a:t>
            </a:r>
            <a:r>
              <a:rPr sz="2600" dirty="0">
                <a:latin typeface="Times New Roman"/>
                <a:cs typeface="Times New Roman"/>
              </a:rPr>
              <a:t>l</a:t>
            </a:r>
            <a:r>
              <a:rPr sz="2600" spc="-10" dirty="0">
                <a:latin typeface="Times New Roman"/>
                <a:cs typeface="Times New Roman"/>
              </a:rPr>
              <a:t>a</a:t>
            </a:r>
            <a:r>
              <a:rPr sz="2600" dirty="0">
                <a:latin typeface="Times New Roman"/>
                <a:cs typeface="Times New Roman"/>
              </a:rPr>
              <a:t>ble </a:t>
            </a:r>
            <a:r>
              <a:rPr sz="2600" spc="-10" dirty="0">
                <a:latin typeface="Times New Roman"/>
                <a:cs typeface="Times New Roman"/>
              </a:rPr>
              <a:t>t</a:t>
            </a:r>
            <a:r>
              <a:rPr sz="2600" dirty="0">
                <a:latin typeface="Times New Roman"/>
                <a:cs typeface="Times New Roman"/>
              </a:rPr>
              <a:t>o</a:t>
            </a:r>
            <a:r>
              <a:rPr sz="2600" spc="-10" dirty="0">
                <a:latin typeface="Times New Roman"/>
                <a:cs typeface="Times New Roman"/>
              </a:rPr>
              <a:t> </a:t>
            </a:r>
            <a:r>
              <a:rPr sz="2600" dirty="0">
                <a:latin typeface="Times New Roman"/>
                <a:cs typeface="Times New Roman"/>
              </a:rPr>
              <a:t>the </a:t>
            </a:r>
            <a:r>
              <a:rPr sz="2600" spc="-15" dirty="0" smtClean="0">
                <a:latin typeface="Times New Roman"/>
                <a:cs typeface="Times New Roman"/>
              </a:rPr>
              <a:t>e</a:t>
            </a:r>
            <a:r>
              <a:rPr sz="2600" dirty="0" smtClean="0">
                <a:latin typeface="Times New Roman"/>
                <a:cs typeface="Times New Roman"/>
              </a:rPr>
              <a:t>ntrepreneurs</a:t>
            </a:r>
            <a:r>
              <a:rPr lang="en-US" sz="2600" dirty="0" smtClean="0">
                <a:latin typeface="Times New Roman"/>
                <a:cs typeface="Times New Roman"/>
              </a:rPr>
              <a:t>.</a:t>
            </a: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655" algn="l"/>
              </a:tabLst>
            </a:pPr>
            <a:endParaRPr lang="en-US" sz="2600" spc="-175" dirty="0" smtClean="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655" algn="l"/>
              </a:tabLst>
            </a:pPr>
            <a:r>
              <a:rPr sz="2600" spc="-175" dirty="0" smtClean="0">
                <a:latin typeface="Times New Roman"/>
                <a:cs typeface="Times New Roman"/>
              </a:rPr>
              <a:t>T</a:t>
            </a:r>
            <a:r>
              <a:rPr sz="2600" dirty="0" smtClean="0">
                <a:latin typeface="Times New Roman"/>
                <a:cs typeface="Times New Roman"/>
              </a:rPr>
              <a:t>o</a:t>
            </a:r>
            <a:r>
              <a:rPr sz="2600" spc="-20" dirty="0" smtClean="0">
                <a:latin typeface="Times New Roman"/>
                <a:cs typeface="Times New Roman"/>
              </a:rPr>
              <a:t> </a:t>
            </a:r>
            <a:r>
              <a:rPr sz="2600" dirty="0">
                <a:latin typeface="Times New Roman"/>
                <a:cs typeface="Times New Roman"/>
              </a:rPr>
              <a:t>ensure</a:t>
            </a:r>
            <a:r>
              <a:rPr sz="2600" spc="-35" dirty="0">
                <a:latin typeface="Times New Roman"/>
                <a:cs typeface="Times New Roman"/>
              </a:rPr>
              <a:t> </a:t>
            </a:r>
            <a:r>
              <a:rPr sz="2600" dirty="0">
                <a:latin typeface="Times New Roman"/>
                <a:cs typeface="Times New Roman"/>
              </a:rPr>
              <a:t>s</a:t>
            </a:r>
            <a:r>
              <a:rPr sz="2600" spc="-15" dirty="0">
                <a:latin typeface="Times New Roman"/>
                <a:cs typeface="Times New Roman"/>
              </a:rPr>
              <a:t>a</a:t>
            </a:r>
            <a:r>
              <a:rPr sz="2600" dirty="0">
                <a:latin typeface="Times New Roman"/>
                <a:cs typeface="Times New Roman"/>
              </a:rPr>
              <a:t>fe</a:t>
            </a:r>
            <a:r>
              <a:rPr sz="2600" spc="-15" dirty="0">
                <a:latin typeface="Times New Roman"/>
                <a:cs typeface="Times New Roman"/>
              </a:rPr>
              <a:t>t</a:t>
            </a:r>
            <a:r>
              <a:rPr sz="2600" dirty="0">
                <a:latin typeface="Times New Roman"/>
                <a:cs typeface="Times New Roman"/>
              </a:rPr>
              <a:t>y with </a:t>
            </a:r>
            <a:r>
              <a:rPr sz="2600" dirty="0" smtClean="0">
                <a:latin typeface="Times New Roman"/>
                <a:cs typeface="Times New Roman"/>
              </a:rPr>
              <a:t>liqui</a:t>
            </a:r>
            <a:r>
              <a:rPr sz="2600" spc="5" dirty="0" smtClean="0">
                <a:latin typeface="Times New Roman"/>
                <a:cs typeface="Times New Roman"/>
              </a:rPr>
              <a:t>d</a:t>
            </a:r>
            <a:r>
              <a:rPr sz="2600" dirty="0" smtClean="0">
                <a:latin typeface="Times New Roman"/>
                <a:cs typeface="Times New Roman"/>
              </a:rPr>
              <a:t>i</a:t>
            </a:r>
            <a:r>
              <a:rPr sz="2600" spc="-10" dirty="0" smtClean="0">
                <a:latin typeface="Times New Roman"/>
                <a:cs typeface="Times New Roman"/>
              </a:rPr>
              <a:t>t</a:t>
            </a:r>
            <a:r>
              <a:rPr sz="2600" dirty="0" smtClean="0">
                <a:latin typeface="Times New Roman"/>
                <a:cs typeface="Times New Roman"/>
              </a:rPr>
              <a:t>y</a:t>
            </a:r>
            <a:r>
              <a:rPr lang="en-US" sz="2600" dirty="0" smtClean="0">
                <a:latin typeface="Times New Roman"/>
                <a:cs typeface="Times New Roman"/>
              </a:rPr>
              <a:t>.</a:t>
            </a:r>
            <a:endParaRPr sz="2600" dirty="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655" algn="l"/>
                <a:tab pos="4437380" algn="l"/>
              </a:tabLst>
            </a:pPr>
            <a:endParaRPr lang="en-US" sz="2600" dirty="0" smtClean="0">
              <a:latin typeface="Times New Roman"/>
              <a:cs typeface="Times New Roman"/>
            </a:endParaRPr>
          </a:p>
          <a:p>
            <a:pPr marL="287020" indent="-274320">
              <a:lnSpc>
                <a:spcPct val="100000"/>
              </a:lnSpc>
              <a:spcBef>
                <a:spcPts val="625"/>
              </a:spcBef>
              <a:buClr>
                <a:srgbClr val="AC946D"/>
              </a:buClr>
              <a:buSzPct val="94230"/>
              <a:buFont typeface="Wingdings 2"/>
              <a:buChar char=""/>
              <a:tabLst>
                <a:tab pos="287655" algn="l"/>
                <a:tab pos="4437380" algn="l"/>
              </a:tabLst>
            </a:pPr>
            <a:r>
              <a:rPr sz="2600" dirty="0" smtClean="0">
                <a:latin typeface="Times New Roman"/>
                <a:cs typeface="Times New Roman"/>
              </a:rPr>
              <a:t>Bank</a:t>
            </a:r>
            <a:r>
              <a:rPr sz="2600" spc="-35" dirty="0" smtClean="0">
                <a:latin typeface="Times New Roman"/>
                <a:cs typeface="Times New Roman"/>
              </a:rPr>
              <a:t> </a:t>
            </a:r>
            <a:r>
              <a:rPr sz="2600" dirty="0">
                <a:latin typeface="Times New Roman"/>
                <a:cs typeface="Times New Roman"/>
              </a:rPr>
              <a:t>a</a:t>
            </a:r>
            <a:r>
              <a:rPr sz="2600" spc="-15" dirty="0">
                <a:latin typeface="Times New Roman"/>
                <a:cs typeface="Times New Roman"/>
              </a:rPr>
              <a:t>s</a:t>
            </a:r>
            <a:r>
              <a:rPr sz="2600" dirty="0">
                <a:latin typeface="Times New Roman"/>
                <a:cs typeface="Times New Roman"/>
              </a:rPr>
              <a:t>sur</a:t>
            </a:r>
            <a:r>
              <a:rPr sz="2600" spc="-15" dirty="0">
                <a:latin typeface="Times New Roman"/>
                <a:cs typeface="Times New Roman"/>
              </a:rPr>
              <a:t>e</a:t>
            </a:r>
            <a:r>
              <a:rPr sz="2600" dirty="0">
                <a:latin typeface="Times New Roman"/>
                <a:cs typeface="Times New Roman"/>
              </a:rPr>
              <a:t>s all</a:t>
            </a:r>
            <a:r>
              <a:rPr sz="2600" spc="-15" dirty="0">
                <a:latin typeface="Times New Roman"/>
                <a:cs typeface="Times New Roman"/>
              </a:rPr>
              <a:t> </a:t>
            </a:r>
            <a:r>
              <a:rPr sz="2600" spc="-10" dirty="0">
                <a:latin typeface="Times New Roman"/>
                <a:cs typeface="Times New Roman"/>
              </a:rPr>
              <a:t>t</a:t>
            </a:r>
            <a:r>
              <a:rPr sz="2600" dirty="0">
                <a:latin typeface="Times New Roman"/>
                <a:cs typeface="Times New Roman"/>
              </a:rPr>
              <a:t>he </a:t>
            </a:r>
            <a:r>
              <a:rPr sz="2600" spc="-10" dirty="0">
                <a:latin typeface="Times New Roman"/>
                <a:cs typeface="Times New Roman"/>
              </a:rPr>
              <a:t>f</a:t>
            </a:r>
            <a:r>
              <a:rPr sz="2600" dirty="0">
                <a:latin typeface="Times New Roman"/>
                <a:cs typeface="Times New Roman"/>
              </a:rPr>
              <a:t>u</a:t>
            </a:r>
            <a:r>
              <a:rPr sz="2600" spc="5" dirty="0">
                <a:latin typeface="Times New Roman"/>
                <a:cs typeface="Times New Roman"/>
              </a:rPr>
              <a:t>n</a:t>
            </a:r>
            <a:r>
              <a:rPr sz="2600" dirty="0">
                <a:latin typeface="Times New Roman"/>
                <a:cs typeface="Times New Roman"/>
              </a:rPr>
              <a:t>ds</a:t>
            </a:r>
            <a:r>
              <a:rPr sz="2600" spc="-15" dirty="0">
                <a:latin typeface="Times New Roman"/>
                <a:cs typeface="Times New Roman"/>
              </a:rPr>
              <a:t> </a:t>
            </a:r>
            <a:r>
              <a:rPr sz="2600" dirty="0">
                <a:latin typeface="Times New Roman"/>
                <a:cs typeface="Times New Roman"/>
              </a:rPr>
              <a:t>c</a:t>
            </a:r>
            <a:r>
              <a:rPr sz="2600" spc="-15" dirty="0">
                <a:latin typeface="Times New Roman"/>
                <a:cs typeface="Times New Roman"/>
              </a:rPr>
              <a:t>a</a:t>
            </a:r>
            <a:r>
              <a:rPr sz="2600" dirty="0">
                <a:latin typeface="Times New Roman"/>
                <a:cs typeface="Times New Roman"/>
              </a:rPr>
              <a:t>n	be</a:t>
            </a:r>
            <a:r>
              <a:rPr sz="2600" spc="-20" dirty="0">
                <a:latin typeface="Times New Roman"/>
                <a:cs typeface="Times New Roman"/>
              </a:rPr>
              <a:t> </a:t>
            </a:r>
            <a:r>
              <a:rPr sz="2600" dirty="0">
                <a:latin typeface="Times New Roman"/>
                <a:cs typeface="Times New Roman"/>
              </a:rPr>
              <a:t>drawn</a:t>
            </a:r>
            <a:r>
              <a:rPr sz="2600" spc="-25" dirty="0">
                <a:latin typeface="Times New Roman"/>
                <a:cs typeface="Times New Roman"/>
              </a:rPr>
              <a:t> </a:t>
            </a:r>
            <a:r>
              <a:rPr sz="2600" dirty="0">
                <a:latin typeface="Times New Roman"/>
                <a:cs typeface="Times New Roman"/>
              </a:rPr>
              <a:t>back</a:t>
            </a:r>
            <a:r>
              <a:rPr sz="2600" spc="-15" dirty="0">
                <a:latin typeface="Times New Roman"/>
                <a:cs typeface="Times New Roman"/>
              </a:rPr>
              <a:t> </a:t>
            </a:r>
            <a:r>
              <a:rPr sz="2600" dirty="0">
                <a:latin typeface="Times New Roman"/>
                <a:cs typeface="Times New Roman"/>
              </a:rPr>
              <a:t>in </a:t>
            </a:r>
            <a:r>
              <a:rPr sz="2600" spc="-10" dirty="0">
                <a:latin typeface="Times New Roman"/>
                <a:cs typeface="Times New Roman"/>
              </a:rPr>
              <a:t>c</a:t>
            </a:r>
            <a:r>
              <a:rPr sz="2600" dirty="0">
                <a:latin typeface="Times New Roman"/>
                <a:cs typeface="Times New Roman"/>
              </a:rPr>
              <a:t>a</a:t>
            </a:r>
            <a:r>
              <a:rPr sz="2600" spc="-15" dirty="0">
                <a:latin typeface="Times New Roman"/>
                <a:cs typeface="Times New Roman"/>
              </a:rPr>
              <a:t>s</a:t>
            </a:r>
            <a:r>
              <a:rPr sz="2600" dirty="0">
                <a:latin typeface="Times New Roman"/>
                <a:cs typeface="Times New Roman"/>
              </a:rPr>
              <a:t>e</a:t>
            </a:r>
            <a:r>
              <a:rPr sz="2600" spc="-10" dirty="0">
                <a:latin typeface="Times New Roman"/>
                <a:cs typeface="Times New Roman"/>
              </a:rPr>
              <a:t> </a:t>
            </a:r>
            <a:r>
              <a:rPr sz="2600" dirty="0">
                <a:latin typeface="Times New Roman"/>
                <a:cs typeface="Times New Roman"/>
              </a:rPr>
              <a:t>of</a:t>
            </a:r>
          </a:p>
          <a:p>
            <a:pPr marL="287020">
              <a:lnSpc>
                <a:spcPct val="100000"/>
              </a:lnSpc>
            </a:pPr>
            <a:r>
              <a:rPr lang="en-US" sz="2600" dirty="0" smtClean="0">
                <a:latin typeface="Times New Roman"/>
                <a:cs typeface="Times New Roman"/>
              </a:rPr>
              <a:t>N</a:t>
            </a:r>
            <a:r>
              <a:rPr sz="2600" dirty="0" smtClean="0">
                <a:latin typeface="Times New Roman"/>
                <a:cs typeface="Times New Roman"/>
              </a:rPr>
              <a:t>eed</a:t>
            </a:r>
            <a:r>
              <a:rPr lang="en-US" sz="2600" dirty="0" smtClean="0">
                <a:latin typeface="Times New Roman"/>
                <a:cs typeface="Times New Roman"/>
              </a:rPr>
              <a:t>.</a:t>
            </a:r>
            <a:endParaRPr sz="2600" dirty="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9" y="0"/>
            <a:ext cx="7543800" cy="381000"/>
          </a:xfrm>
          <a:custGeom>
            <a:avLst/>
            <a:gdLst/>
            <a:ahLst/>
            <a:cxnLst/>
            <a:rect l="l" t="t" r="r" b="b"/>
            <a:pathLst>
              <a:path w="7543800" h="381000">
                <a:moveTo>
                  <a:pt x="0" y="380999"/>
                </a:moveTo>
                <a:lnTo>
                  <a:pt x="7543799" y="380999"/>
                </a:lnTo>
                <a:lnTo>
                  <a:pt x="7543799" y="0"/>
                </a:lnTo>
                <a:lnTo>
                  <a:pt x="0" y="0"/>
                </a:lnTo>
                <a:lnTo>
                  <a:pt x="0" y="380999"/>
                </a:lnTo>
                <a:close/>
              </a:path>
            </a:pathLst>
          </a:custGeom>
          <a:solidFill>
            <a:srgbClr val="AC0000"/>
          </a:solidFill>
        </p:spPr>
        <p:txBody>
          <a:bodyPr wrap="square" lIns="0" tIns="0" rIns="0" bIns="0" rtlCol="0"/>
          <a:lstStyle/>
          <a:p>
            <a:endParaRPr/>
          </a:p>
        </p:txBody>
      </p:sp>
      <p:sp>
        <p:nvSpPr>
          <p:cNvPr id="3" name="object 3"/>
          <p:cNvSpPr/>
          <p:nvPr/>
        </p:nvSpPr>
        <p:spPr>
          <a:xfrm>
            <a:off x="777239" y="6185915"/>
            <a:ext cx="7543800" cy="0"/>
          </a:xfrm>
          <a:custGeom>
            <a:avLst/>
            <a:gdLst/>
            <a:ahLst/>
            <a:cxnLst/>
            <a:rect l="l" t="t" r="r" b="b"/>
            <a:pathLst>
              <a:path w="7543800">
                <a:moveTo>
                  <a:pt x="0" y="0"/>
                </a:moveTo>
                <a:lnTo>
                  <a:pt x="7543799" y="0"/>
                </a:lnTo>
              </a:path>
            </a:pathLst>
          </a:custGeom>
          <a:ln w="28701">
            <a:solidFill>
              <a:srgbClr val="AC0000"/>
            </a:solidFill>
          </a:ln>
        </p:spPr>
        <p:txBody>
          <a:bodyPr wrap="square" lIns="0" tIns="0" rIns="0" bIns="0" rtlCol="0"/>
          <a:lstStyle/>
          <a:p>
            <a:endParaRPr/>
          </a:p>
        </p:txBody>
      </p:sp>
      <p:sp>
        <p:nvSpPr>
          <p:cNvPr id="4" name="object 4"/>
          <p:cNvSpPr txBox="1"/>
          <p:nvPr/>
        </p:nvSpPr>
        <p:spPr>
          <a:xfrm>
            <a:off x="2362200" y="673956"/>
            <a:ext cx="4425950" cy="972819"/>
          </a:xfrm>
          <a:prstGeom prst="rect">
            <a:avLst/>
          </a:prstGeom>
        </p:spPr>
        <p:txBody>
          <a:bodyPr vert="horz" wrap="square" lIns="0" tIns="0" rIns="0" bIns="0" rtlCol="0">
            <a:spAutoFit/>
          </a:bodyPr>
          <a:lstStyle/>
          <a:p>
            <a:pPr marL="117475" algn="ctr">
              <a:lnSpc>
                <a:spcPts val="4105"/>
              </a:lnSpc>
            </a:pPr>
            <a:r>
              <a:rPr sz="3800" b="1" dirty="0">
                <a:latin typeface="Times New Roman"/>
                <a:cs typeface="Times New Roman"/>
              </a:rPr>
              <a:t>Functions</a:t>
            </a:r>
            <a:r>
              <a:rPr sz="3800" b="1" spc="-35" dirty="0">
                <a:latin typeface="Times New Roman"/>
                <a:cs typeface="Times New Roman"/>
              </a:rPr>
              <a:t> </a:t>
            </a:r>
            <a:r>
              <a:rPr sz="3800" b="1" dirty="0">
                <a:latin typeface="Times New Roman"/>
                <a:cs typeface="Times New Roman"/>
              </a:rPr>
              <a:t>of</a:t>
            </a:r>
            <a:endParaRPr sz="3800" dirty="0">
              <a:latin typeface="Times New Roman"/>
              <a:cs typeface="Times New Roman"/>
            </a:endParaRPr>
          </a:p>
          <a:p>
            <a:pPr algn="ctr">
              <a:lnSpc>
                <a:spcPts val="4105"/>
              </a:lnSpc>
            </a:pPr>
            <a:r>
              <a:rPr sz="3800" b="1" dirty="0">
                <a:latin typeface="Times New Roman"/>
                <a:cs typeface="Times New Roman"/>
              </a:rPr>
              <a:t>Comme</a:t>
            </a:r>
            <a:r>
              <a:rPr sz="3800" b="1" spc="-65" dirty="0">
                <a:latin typeface="Times New Roman"/>
                <a:cs typeface="Times New Roman"/>
              </a:rPr>
              <a:t>r</a:t>
            </a:r>
            <a:r>
              <a:rPr sz="3800" b="1" dirty="0">
                <a:latin typeface="Times New Roman"/>
                <a:cs typeface="Times New Roman"/>
              </a:rPr>
              <a:t>cial</a:t>
            </a:r>
            <a:r>
              <a:rPr sz="3800" b="1" spc="-60" dirty="0">
                <a:latin typeface="Times New Roman"/>
                <a:cs typeface="Times New Roman"/>
              </a:rPr>
              <a:t> </a:t>
            </a:r>
            <a:r>
              <a:rPr sz="3800" b="1" dirty="0">
                <a:latin typeface="Times New Roman"/>
                <a:cs typeface="Times New Roman"/>
              </a:rPr>
              <a:t>Banking</a:t>
            </a:r>
            <a:endParaRPr sz="3800" dirty="0">
              <a:latin typeface="Times New Roman"/>
              <a:cs typeface="Times New Roman"/>
            </a:endParaRPr>
          </a:p>
        </p:txBody>
      </p:sp>
      <p:sp>
        <p:nvSpPr>
          <p:cNvPr id="5" name="object 5"/>
          <p:cNvSpPr txBox="1"/>
          <p:nvPr/>
        </p:nvSpPr>
        <p:spPr>
          <a:xfrm>
            <a:off x="1146457" y="2255996"/>
            <a:ext cx="7196455" cy="3257302"/>
          </a:xfrm>
          <a:prstGeom prst="rect">
            <a:avLst/>
          </a:prstGeom>
        </p:spPr>
        <p:txBody>
          <a:bodyPr vert="horz" wrap="square" lIns="0" tIns="0" rIns="0" bIns="0" rtlCol="0">
            <a:spAutoFit/>
          </a:bodyPr>
          <a:lstStyle/>
          <a:p>
            <a:pPr marL="354965" marR="5080" indent="-342265">
              <a:lnSpc>
                <a:spcPts val="2590"/>
              </a:lnSpc>
              <a:buClr>
                <a:srgbClr val="D26900"/>
              </a:buClr>
              <a:buFont typeface="Times New Roman"/>
              <a:buChar char="•"/>
              <a:tabLst>
                <a:tab pos="355600" algn="l"/>
                <a:tab pos="1315085" algn="l"/>
                <a:tab pos="2443480" algn="l"/>
                <a:tab pos="3621404" algn="l"/>
                <a:tab pos="4260215" algn="l"/>
                <a:tab pos="4895850" algn="l"/>
                <a:tab pos="5988685" algn="l"/>
                <a:tab pos="6423025" algn="l"/>
              </a:tabLst>
            </a:pPr>
            <a:r>
              <a:rPr sz="2400" dirty="0">
                <a:latin typeface="Times New Roman"/>
                <a:cs typeface="Times New Roman"/>
              </a:rPr>
              <a:t>Banks	provide	se</a:t>
            </a:r>
            <a:r>
              <a:rPr sz="2400" spc="5" dirty="0">
                <a:latin typeface="Times New Roman"/>
                <a:cs typeface="Times New Roman"/>
              </a:rPr>
              <a:t>r</a:t>
            </a:r>
            <a:r>
              <a:rPr sz="2400" spc="-15" dirty="0">
                <a:latin typeface="Times New Roman"/>
                <a:cs typeface="Times New Roman"/>
              </a:rPr>
              <a:t>v</a:t>
            </a:r>
            <a:r>
              <a:rPr sz="2400" dirty="0">
                <a:latin typeface="Times New Roman"/>
                <a:cs typeface="Times New Roman"/>
              </a:rPr>
              <a:t>ices	and	</a:t>
            </a:r>
            <a:r>
              <a:rPr sz="2400" spc="-15" dirty="0">
                <a:latin typeface="Times New Roman"/>
                <a:cs typeface="Times New Roman"/>
              </a:rPr>
              <a:t>p</a:t>
            </a:r>
            <a:r>
              <a:rPr sz="2400" dirty="0">
                <a:latin typeface="Times New Roman"/>
                <a:cs typeface="Times New Roman"/>
              </a:rPr>
              <a:t>ay	i</a:t>
            </a:r>
            <a:r>
              <a:rPr sz="2400" spc="-10" dirty="0">
                <a:latin typeface="Times New Roman"/>
                <a:cs typeface="Times New Roman"/>
              </a:rPr>
              <a:t>n</a:t>
            </a:r>
            <a:r>
              <a:rPr sz="2400" dirty="0">
                <a:latin typeface="Times New Roman"/>
                <a:cs typeface="Times New Roman"/>
              </a:rPr>
              <a:t>terest	to	attra</a:t>
            </a:r>
            <a:r>
              <a:rPr sz="2400" spc="-15" dirty="0">
                <a:latin typeface="Times New Roman"/>
                <a:cs typeface="Times New Roman"/>
              </a:rPr>
              <a:t>c</a:t>
            </a:r>
            <a:r>
              <a:rPr sz="2400" dirty="0">
                <a:latin typeface="Times New Roman"/>
                <a:cs typeface="Times New Roman"/>
              </a:rPr>
              <a:t>t checking,</a:t>
            </a:r>
            <a:r>
              <a:rPr sz="2400" spc="-30" dirty="0">
                <a:latin typeface="Times New Roman"/>
                <a:cs typeface="Times New Roman"/>
              </a:rPr>
              <a:t> </a:t>
            </a:r>
            <a:r>
              <a:rPr sz="2400" dirty="0">
                <a:latin typeface="Times New Roman"/>
                <a:cs typeface="Times New Roman"/>
              </a:rPr>
              <a:t>sav</a:t>
            </a:r>
            <a:r>
              <a:rPr sz="2400" spc="5" dirty="0">
                <a:latin typeface="Times New Roman"/>
                <a:cs typeface="Times New Roman"/>
              </a:rPr>
              <a:t>i</a:t>
            </a:r>
            <a:r>
              <a:rPr sz="2400" dirty="0">
                <a:latin typeface="Times New Roman"/>
                <a:cs typeface="Times New Roman"/>
              </a:rPr>
              <a:t>ngs,</a:t>
            </a:r>
            <a:r>
              <a:rPr sz="2400" spc="-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t</a:t>
            </a:r>
            <a:r>
              <a:rPr sz="2400" spc="5" dirty="0">
                <a:latin typeface="Times New Roman"/>
                <a:cs typeface="Times New Roman"/>
              </a:rPr>
              <a:t>i</a:t>
            </a:r>
            <a:r>
              <a:rPr sz="2400" spc="-20" dirty="0">
                <a:latin typeface="Times New Roman"/>
                <a:cs typeface="Times New Roman"/>
              </a:rPr>
              <a:t>m</a:t>
            </a:r>
            <a:r>
              <a:rPr sz="2400" dirty="0">
                <a:latin typeface="Times New Roman"/>
                <a:cs typeface="Times New Roman"/>
              </a:rPr>
              <a:t>e depos</a:t>
            </a:r>
            <a:r>
              <a:rPr sz="2400" spc="5" dirty="0">
                <a:latin typeface="Times New Roman"/>
                <a:cs typeface="Times New Roman"/>
              </a:rPr>
              <a:t>i</a:t>
            </a:r>
            <a:r>
              <a:rPr sz="2400" dirty="0">
                <a:latin typeface="Times New Roman"/>
                <a:cs typeface="Times New Roman"/>
              </a:rPr>
              <a:t>ts</a:t>
            </a:r>
            <a:r>
              <a:rPr sz="2400" spc="-15" dirty="0">
                <a:latin typeface="Times New Roman"/>
                <a:cs typeface="Times New Roman"/>
              </a:rPr>
              <a:t> </a:t>
            </a:r>
            <a:r>
              <a:rPr sz="2400" i="1" dirty="0">
                <a:latin typeface="Times New Roman"/>
                <a:cs typeface="Times New Roman"/>
              </a:rPr>
              <a:t>(liabil</a:t>
            </a:r>
            <a:r>
              <a:rPr sz="2400" i="1" spc="5" dirty="0">
                <a:latin typeface="Times New Roman"/>
                <a:cs typeface="Times New Roman"/>
              </a:rPr>
              <a:t>i</a:t>
            </a:r>
            <a:r>
              <a:rPr sz="2400" i="1" dirty="0">
                <a:latin typeface="Times New Roman"/>
                <a:cs typeface="Times New Roman"/>
              </a:rPr>
              <a:t>ti</a:t>
            </a:r>
            <a:r>
              <a:rPr sz="2400" i="1" spc="-15" dirty="0">
                <a:latin typeface="Times New Roman"/>
                <a:cs typeface="Times New Roman"/>
              </a:rPr>
              <a:t>e</a:t>
            </a:r>
            <a:r>
              <a:rPr sz="2400" i="1" dirty="0">
                <a:latin typeface="Times New Roman"/>
                <a:cs typeface="Times New Roman"/>
              </a:rPr>
              <a:t>s</a:t>
            </a:r>
            <a:r>
              <a:rPr sz="2400" i="1" spc="-10" dirty="0">
                <a:latin typeface="Times New Roman"/>
                <a:cs typeface="Times New Roman"/>
              </a:rPr>
              <a:t>)</a:t>
            </a:r>
            <a:r>
              <a:rPr sz="2400" dirty="0">
                <a:latin typeface="Times New Roman"/>
                <a:cs typeface="Times New Roman"/>
              </a:rPr>
              <a:t>.</a:t>
            </a:r>
          </a:p>
          <a:p>
            <a:pPr marL="354965" marR="5080" indent="-342265">
              <a:lnSpc>
                <a:spcPts val="2590"/>
              </a:lnSpc>
              <a:spcBef>
                <a:spcPts val="575"/>
              </a:spcBef>
              <a:buClr>
                <a:srgbClr val="D26900"/>
              </a:buClr>
              <a:buFont typeface="Times New Roman"/>
              <a:buChar char="•"/>
              <a:tabLst>
                <a:tab pos="355600" algn="l"/>
                <a:tab pos="1135380" algn="l"/>
                <a:tab pos="1541145" algn="l"/>
                <a:tab pos="2320290" algn="l"/>
                <a:tab pos="3470910" algn="l"/>
                <a:tab pos="3995420" algn="l"/>
                <a:tab pos="5161280" algn="l"/>
                <a:tab pos="5753735" algn="l"/>
                <a:tab pos="6717030" algn="l"/>
              </a:tabLst>
            </a:pPr>
            <a:endParaRPr lang="en-US" sz="2400" dirty="0" smtClean="0">
              <a:latin typeface="Times New Roman"/>
              <a:cs typeface="Times New Roman"/>
            </a:endParaRPr>
          </a:p>
          <a:p>
            <a:pPr marL="354965" marR="5080" indent="-342265">
              <a:lnSpc>
                <a:spcPts val="2590"/>
              </a:lnSpc>
              <a:spcBef>
                <a:spcPts val="575"/>
              </a:spcBef>
              <a:buClr>
                <a:srgbClr val="D26900"/>
              </a:buClr>
              <a:buFont typeface="Times New Roman"/>
              <a:buChar char="•"/>
              <a:tabLst>
                <a:tab pos="355600" algn="l"/>
                <a:tab pos="1135380" algn="l"/>
                <a:tab pos="1541145" algn="l"/>
                <a:tab pos="2320290" algn="l"/>
                <a:tab pos="3470910" algn="l"/>
                <a:tab pos="3995420" algn="l"/>
                <a:tab pos="5161280" algn="l"/>
                <a:tab pos="5753735" algn="l"/>
                <a:tab pos="6717030" algn="l"/>
              </a:tabLst>
            </a:pPr>
            <a:r>
              <a:rPr sz="2400" dirty="0" smtClean="0">
                <a:latin typeface="Times New Roman"/>
                <a:cs typeface="Times New Roman"/>
              </a:rPr>
              <a:t>Most</a:t>
            </a:r>
            <a:r>
              <a:rPr sz="2400" dirty="0">
                <a:latin typeface="Times New Roman"/>
                <a:cs typeface="Times New Roman"/>
              </a:rPr>
              <a:t>	of	these	deposits	are	in</a:t>
            </a:r>
            <a:r>
              <a:rPr sz="2400" spc="-10" dirty="0">
                <a:latin typeface="Times New Roman"/>
                <a:cs typeface="Times New Roman"/>
              </a:rPr>
              <a:t>v</a:t>
            </a:r>
            <a:r>
              <a:rPr sz="2400" dirty="0">
                <a:latin typeface="Times New Roman"/>
                <a:cs typeface="Times New Roman"/>
              </a:rPr>
              <a:t>ested	and	l</a:t>
            </a:r>
            <a:r>
              <a:rPr sz="2400" spc="-10" dirty="0">
                <a:latin typeface="Times New Roman"/>
                <a:cs typeface="Times New Roman"/>
              </a:rPr>
              <a:t>o</a:t>
            </a:r>
            <a:r>
              <a:rPr sz="2400" dirty="0">
                <a:latin typeface="Times New Roman"/>
                <a:cs typeface="Times New Roman"/>
              </a:rPr>
              <a:t>aned	out, prov</a:t>
            </a:r>
            <a:r>
              <a:rPr sz="2400" spc="5" dirty="0">
                <a:latin typeface="Times New Roman"/>
                <a:cs typeface="Times New Roman"/>
              </a:rPr>
              <a:t>i</a:t>
            </a:r>
            <a:r>
              <a:rPr sz="2400" dirty="0">
                <a:latin typeface="Times New Roman"/>
                <a:cs typeface="Times New Roman"/>
              </a:rPr>
              <a:t>ding</a:t>
            </a:r>
            <a:r>
              <a:rPr sz="2400" spc="-30" dirty="0">
                <a:latin typeface="Times New Roman"/>
                <a:cs typeface="Times New Roman"/>
              </a:rPr>
              <a:t> </a:t>
            </a:r>
            <a:r>
              <a:rPr sz="2400" dirty="0">
                <a:latin typeface="Times New Roman"/>
                <a:cs typeface="Times New Roman"/>
              </a:rPr>
              <a:t>in</a:t>
            </a:r>
            <a:r>
              <a:rPr sz="2400" spc="5" dirty="0">
                <a:latin typeface="Times New Roman"/>
                <a:cs typeface="Times New Roman"/>
              </a:rPr>
              <a:t>t</a:t>
            </a:r>
            <a:r>
              <a:rPr sz="2400" dirty="0">
                <a:latin typeface="Times New Roman"/>
                <a:cs typeface="Times New Roman"/>
              </a:rPr>
              <a:t>erest</a:t>
            </a:r>
            <a:r>
              <a:rPr sz="2400" spc="-20" dirty="0">
                <a:latin typeface="Times New Roman"/>
                <a:cs typeface="Times New Roman"/>
              </a:rPr>
              <a:t> </a:t>
            </a:r>
            <a:r>
              <a:rPr sz="2400" dirty="0">
                <a:latin typeface="Times New Roman"/>
                <a:cs typeface="Times New Roman"/>
              </a:rPr>
              <a:t>inco</a:t>
            </a:r>
            <a:r>
              <a:rPr sz="2400" spc="-20" dirty="0">
                <a:latin typeface="Times New Roman"/>
                <a:cs typeface="Times New Roman"/>
              </a:rPr>
              <a:t>m</a:t>
            </a:r>
            <a:r>
              <a:rPr sz="2400" dirty="0">
                <a:latin typeface="Times New Roman"/>
                <a:cs typeface="Times New Roman"/>
              </a:rPr>
              <a:t>e</a:t>
            </a:r>
            <a:r>
              <a:rPr sz="2400" spc="-10"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bank.</a:t>
            </a:r>
          </a:p>
          <a:p>
            <a:pPr marL="354965" indent="-342265">
              <a:lnSpc>
                <a:spcPts val="2735"/>
              </a:lnSpc>
              <a:spcBef>
                <a:spcPts val="250"/>
              </a:spcBef>
              <a:buClr>
                <a:srgbClr val="D26900"/>
              </a:buClr>
              <a:buFont typeface="Times New Roman"/>
              <a:buChar char="•"/>
              <a:tabLst>
                <a:tab pos="355600" algn="l"/>
              </a:tabLst>
            </a:pPr>
            <a:endParaRPr lang="en-US" sz="2400" dirty="0" smtClean="0">
              <a:latin typeface="Times New Roman"/>
              <a:cs typeface="Times New Roman"/>
            </a:endParaRPr>
          </a:p>
          <a:p>
            <a:pPr marL="354965" indent="-342265">
              <a:lnSpc>
                <a:spcPts val="2735"/>
              </a:lnSpc>
              <a:spcBef>
                <a:spcPts val="250"/>
              </a:spcBef>
              <a:buClr>
                <a:srgbClr val="D26900"/>
              </a:buClr>
              <a:buFont typeface="Times New Roman"/>
              <a:buChar char="•"/>
              <a:tabLst>
                <a:tab pos="355600" algn="l"/>
              </a:tabLst>
            </a:pPr>
            <a:r>
              <a:rPr sz="2400" dirty="0" smtClean="0">
                <a:latin typeface="Times New Roman"/>
                <a:cs typeface="Times New Roman"/>
              </a:rPr>
              <a:t>Ban</a:t>
            </a:r>
            <a:r>
              <a:rPr sz="2400" spc="-10" dirty="0" smtClean="0">
                <a:latin typeface="Times New Roman"/>
                <a:cs typeface="Times New Roman"/>
              </a:rPr>
              <a:t>k</a:t>
            </a:r>
            <a:r>
              <a:rPr sz="2400" dirty="0" smtClean="0">
                <a:latin typeface="Times New Roman"/>
                <a:cs typeface="Times New Roman"/>
              </a:rPr>
              <a:t>s</a:t>
            </a:r>
            <a:r>
              <a:rPr sz="2400" spc="204" dirty="0" smtClean="0">
                <a:latin typeface="Times New Roman"/>
                <a:cs typeface="Times New Roman"/>
              </a:rPr>
              <a:t> </a:t>
            </a:r>
            <a:r>
              <a:rPr sz="2400" dirty="0">
                <a:latin typeface="Times New Roman"/>
                <a:cs typeface="Times New Roman"/>
              </a:rPr>
              <a:t>hold</a:t>
            </a:r>
            <a:r>
              <a:rPr sz="2400" spc="204" dirty="0">
                <a:latin typeface="Times New Roman"/>
                <a:cs typeface="Times New Roman"/>
              </a:rPr>
              <a:t> </a:t>
            </a:r>
            <a:r>
              <a:rPr sz="2400" dirty="0">
                <a:latin typeface="Times New Roman"/>
                <a:cs typeface="Times New Roman"/>
              </a:rPr>
              <a:t>a</a:t>
            </a:r>
            <a:r>
              <a:rPr sz="2400" spc="204" dirty="0">
                <a:latin typeface="Times New Roman"/>
                <a:cs typeface="Times New Roman"/>
              </a:rPr>
              <a:t> </a:t>
            </a:r>
            <a:r>
              <a:rPr sz="2400" dirty="0">
                <a:latin typeface="Times New Roman"/>
                <a:cs typeface="Times New Roman"/>
              </a:rPr>
              <a:t>portion</a:t>
            </a:r>
            <a:r>
              <a:rPr sz="2400" spc="195" dirty="0">
                <a:latin typeface="Times New Roman"/>
                <a:cs typeface="Times New Roman"/>
              </a:rPr>
              <a:t> </a:t>
            </a:r>
            <a:r>
              <a:rPr sz="2400" spc="-5" dirty="0">
                <a:latin typeface="Times New Roman"/>
                <a:cs typeface="Times New Roman"/>
              </a:rPr>
              <a:t>o</a:t>
            </a:r>
            <a:r>
              <a:rPr sz="2400" dirty="0">
                <a:latin typeface="Times New Roman"/>
                <a:cs typeface="Times New Roman"/>
              </a:rPr>
              <a:t>f</a:t>
            </a:r>
            <a:r>
              <a:rPr sz="2400" spc="195" dirty="0">
                <a:latin typeface="Times New Roman"/>
                <a:cs typeface="Times New Roman"/>
              </a:rPr>
              <a:t> </a:t>
            </a:r>
            <a:r>
              <a:rPr sz="2400" dirty="0">
                <a:latin typeface="Times New Roman"/>
                <a:cs typeface="Times New Roman"/>
              </a:rPr>
              <a:t>th</a:t>
            </a:r>
            <a:r>
              <a:rPr sz="2400" spc="-10" dirty="0">
                <a:latin typeface="Times New Roman"/>
                <a:cs typeface="Times New Roman"/>
              </a:rPr>
              <a:t>e</a:t>
            </a:r>
            <a:r>
              <a:rPr sz="2400" dirty="0">
                <a:latin typeface="Times New Roman"/>
                <a:cs typeface="Times New Roman"/>
              </a:rPr>
              <a:t>ir</a:t>
            </a:r>
            <a:r>
              <a:rPr sz="2400" spc="210" dirty="0">
                <a:latin typeface="Times New Roman"/>
                <a:cs typeface="Times New Roman"/>
              </a:rPr>
              <a:t> </a:t>
            </a:r>
            <a:r>
              <a:rPr sz="2400" dirty="0">
                <a:latin typeface="Times New Roman"/>
                <a:cs typeface="Times New Roman"/>
              </a:rPr>
              <a:t>as</a:t>
            </a:r>
            <a:r>
              <a:rPr sz="2400" spc="-10" dirty="0">
                <a:latin typeface="Times New Roman"/>
                <a:cs typeface="Times New Roman"/>
              </a:rPr>
              <a:t>s</a:t>
            </a:r>
            <a:r>
              <a:rPr sz="2400" dirty="0">
                <a:latin typeface="Times New Roman"/>
                <a:cs typeface="Times New Roman"/>
              </a:rPr>
              <a:t>ets</a:t>
            </a:r>
            <a:r>
              <a:rPr sz="2400" spc="195" dirty="0">
                <a:latin typeface="Times New Roman"/>
                <a:cs typeface="Times New Roman"/>
              </a:rPr>
              <a:t> </a:t>
            </a:r>
            <a:r>
              <a:rPr sz="2400" dirty="0">
                <a:latin typeface="Times New Roman"/>
                <a:cs typeface="Times New Roman"/>
              </a:rPr>
              <a:t>as</a:t>
            </a:r>
            <a:r>
              <a:rPr sz="2400" spc="204" dirty="0">
                <a:latin typeface="Times New Roman"/>
                <a:cs typeface="Times New Roman"/>
              </a:rPr>
              <a:t> </a:t>
            </a:r>
            <a:r>
              <a:rPr sz="2400" dirty="0">
                <a:latin typeface="Times New Roman"/>
                <a:cs typeface="Times New Roman"/>
              </a:rPr>
              <a:t>reser</a:t>
            </a:r>
            <a:r>
              <a:rPr sz="2400" spc="-10" dirty="0">
                <a:latin typeface="Times New Roman"/>
                <a:cs typeface="Times New Roman"/>
              </a:rPr>
              <a:t>v</a:t>
            </a:r>
            <a:r>
              <a:rPr sz="2400" dirty="0">
                <a:latin typeface="Times New Roman"/>
                <a:cs typeface="Times New Roman"/>
              </a:rPr>
              <a:t>es</a:t>
            </a:r>
            <a:r>
              <a:rPr sz="2400" spc="200" dirty="0">
                <a:latin typeface="Times New Roman"/>
                <a:cs typeface="Times New Roman"/>
              </a:rPr>
              <a:t> </a:t>
            </a:r>
            <a:r>
              <a:rPr sz="2400" i="1" spc="-10" dirty="0">
                <a:latin typeface="Times New Roman"/>
                <a:cs typeface="Times New Roman"/>
              </a:rPr>
              <a:t>(</a:t>
            </a:r>
            <a:r>
              <a:rPr sz="2400" i="1" dirty="0" smtClean="0">
                <a:latin typeface="Times New Roman"/>
                <a:cs typeface="Times New Roman"/>
              </a:rPr>
              <a:t>ei</a:t>
            </a:r>
            <a:r>
              <a:rPr sz="2400" i="1" spc="5" dirty="0" smtClean="0">
                <a:latin typeface="Times New Roman"/>
                <a:cs typeface="Times New Roman"/>
              </a:rPr>
              <a:t>t</a:t>
            </a:r>
            <a:r>
              <a:rPr sz="2400" i="1" spc="-15" dirty="0" smtClean="0">
                <a:latin typeface="Times New Roman"/>
                <a:cs typeface="Times New Roman"/>
              </a:rPr>
              <a:t>h</a:t>
            </a:r>
            <a:r>
              <a:rPr sz="2400" i="1" dirty="0" smtClean="0">
                <a:latin typeface="Times New Roman"/>
                <a:cs typeface="Times New Roman"/>
              </a:rPr>
              <a:t>er</a:t>
            </a:r>
            <a:endParaRPr sz="2400" dirty="0" smtClean="0">
              <a:latin typeface="Times New Roman"/>
              <a:cs typeface="Times New Roman"/>
            </a:endParaRPr>
          </a:p>
          <a:p>
            <a:pPr marL="354965">
              <a:lnSpc>
                <a:spcPts val="2590"/>
              </a:lnSpc>
              <a:tabLst>
                <a:tab pos="6623050" algn="l"/>
              </a:tabLst>
            </a:pPr>
            <a:r>
              <a:rPr lang="en-US" sz="2400" i="1" dirty="0" smtClean="0">
                <a:latin typeface="Times New Roman"/>
                <a:cs typeface="Times New Roman"/>
              </a:rPr>
              <a:t>A</a:t>
            </a:r>
            <a:r>
              <a:rPr sz="2400" i="1" dirty="0" smtClean="0">
                <a:latin typeface="Times New Roman"/>
                <a:cs typeface="Times New Roman"/>
              </a:rPr>
              <a:t>s</a:t>
            </a:r>
            <a:r>
              <a:rPr lang="en-US" sz="2400" i="1" dirty="0" smtClean="0">
                <a:latin typeface="Times New Roman"/>
                <a:cs typeface="Times New Roman"/>
              </a:rPr>
              <a:t> </a:t>
            </a:r>
            <a:r>
              <a:rPr sz="2400" i="1" dirty="0" smtClean="0">
                <a:latin typeface="Times New Roman"/>
                <a:cs typeface="Times New Roman"/>
              </a:rPr>
              <a:t>cash</a:t>
            </a:r>
            <a:r>
              <a:rPr lang="en-US" sz="2400" dirty="0">
                <a:latin typeface="Times New Roman"/>
                <a:cs typeface="Times New Roman"/>
              </a:rPr>
              <a:t> </a:t>
            </a:r>
            <a:r>
              <a:rPr sz="2400" i="1" dirty="0" smtClean="0">
                <a:latin typeface="Times New Roman"/>
                <a:cs typeface="Times New Roman"/>
              </a:rPr>
              <a:t>or</a:t>
            </a:r>
            <a:r>
              <a:rPr sz="2400" i="1" spc="50" dirty="0" smtClean="0">
                <a:latin typeface="Times New Roman"/>
                <a:cs typeface="Times New Roman"/>
              </a:rPr>
              <a:t> </a:t>
            </a:r>
            <a:r>
              <a:rPr sz="2400" i="1" dirty="0">
                <a:latin typeface="Times New Roman"/>
                <a:cs typeface="Times New Roman"/>
              </a:rPr>
              <a:t>deposits</a:t>
            </a:r>
            <a:r>
              <a:rPr sz="2400" i="1" spc="40" dirty="0">
                <a:latin typeface="Times New Roman"/>
                <a:cs typeface="Times New Roman"/>
              </a:rPr>
              <a:t> </a:t>
            </a:r>
            <a:r>
              <a:rPr sz="2400" i="1" dirty="0">
                <a:latin typeface="Times New Roman"/>
                <a:cs typeface="Times New Roman"/>
              </a:rPr>
              <a:t>with</a:t>
            </a:r>
            <a:r>
              <a:rPr sz="2400" i="1" spc="40" dirty="0">
                <a:latin typeface="Times New Roman"/>
                <a:cs typeface="Times New Roman"/>
              </a:rPr>
              <a:t> </a:t>
            </a:r>
            <a:r>
              <a:rPr sz="2400" i="1" dirty="0">
                <a:latin typeface="Times New Roman"/>
                <a:cs typeface="Times New Roman"/>
              </a:rPr>
              <a:t>the</a:t>
            </a:r>
            <a:r>
              <a:rPr sz="2400" i="1" spc="40" dirty="0">
                <a:latin typeface="Times New Roman"/>
                <a:cs typeface="Times New Roman"/>
              </a:rPr>
              <a:t> </a:t>
            </a:r>
            <a:r>
              <a:rPr sz="2400" i="1" dirty="0">
                <a:latin typeface="Times New Roman"/>
                <a:cs typeface="Times New Roman"/>
              </a:rPr>
              <a:t>Fe</a:t>
            </a:r>
            <a:r>
              <a:rPr sz="2400" i="1" spc="-15" dirty="0">
                <a:latin typeface="Times New Roman"/>
                <a:cs typeface="Times New Roman"/>
              </a:rPr>
              <a:t>d</a:t>
            </a:r>
            <a:r>
              <a:rPr sz="2400" i="1" dirty="0">
                <a:latin typeface="Times New Roman"/>
                <a:cs typeface="Times New Roman"/>
              </a:rPr>
              <a:t>)</a:t>
            </a:r>
            <a:r>
              <a:rPr sz="2400" i="1" spc="40" dirty="0">
                <a:latin typeface="Times New Roman"/>
                <a:cs typeface="Times New Roman"/>
              </a:rPr>
              <a:t> </a:t>
            </a:r>
            <a:r>
              <a:rPr sz="2400" dirty="0">
                <a:latin typeface="Times New Roman"/>
                <a:cs typeface="Times New Roman"/>
              </a:rPr>
              <a:t>to</a:t>
            </a:r>
            <a:r>
              <a:rPr sz="2400" spc="45" dirty="0">
                <a:latin typeface="Times New Roman"/>
                <a:cs typeface="Times New Roman"/>
              </a:rPr>
              <a:t> </a:t>
            </a:r>
            <a:r>
              <a:rPr sz="2400" spc="-20" dirty="0">
                <a:latin typeface="Times New Roman"/>
                <a:cs typeface="Times New Roman"/>
              </a:rPr>
              <a:t>m</a:t>
            </a:r>
            <a:r>
              <a:rPr sz="2400" dirty="0">
                <a:latin typeface="Times New Roman"/>
                <a:cs typeface="Times New Roman"/>
              </a:rPr>
              <a:t>eet</a:t>
            </a:r>
            <a:r>
              <a:rPr sz="2400" spc="55" dirty="0">
                <a:latin typeface="Times New Roman"/>
                <a:cs typeface="Times New Roman"/>
              </a:rPr>
              <a:t> </a:t>
            </a:r>
            <a:r>
              <a:rPr sz="2400" dirty="0">
                <a:latin typeface="Times New Roman"/>
                <a:cs typeface="Times New Roman"/>
              </a:rPr>
              <a:t>t</a:t>
            </a:r>
            <a:r>
              <a:rPr sz="2400" spc="-10" dirty="0">
                <a:latin typeface="Times New Roman"/>
                <a:cs typeface="Times New Roman"/>
              </a:rPr>
              <a:t>he</a:t>
            </a:r>
            <a:r>
              <a:rPr sz="2400" dirty="0">
                <a:latin typeface="Times New Roman"/>
                <a:cs typeface="Times New Roman"/>
              </a:rPr>
              <a:t>ir</a:t>
            </a:r>
            <a:r>
              <a:rPr sz="2400" spc="55" dirty="0">
                <a:latin typeface="Times New Roman"/>
                <a:cs typeface="Times New Roman"/>
              </a:rPr>
              <a:t> </a:t>
            </a:r>
            <a:r>
              <a:rPr sz="2400" spc="-15" dirty="0">
                <a:latin typeface="Times New Roman"/>
                <a:cs typeface="Times New Roman"/>
              </a:rPr>
              <a:t>d</a:t>
            </a:r>
            <a:r>
              <a:rPr sz="2400" dirty="0">
                <a:latin typeface="Times New Roman"/>
                <a:cs typeface="Times New Roman"/>
              </a:rPr>
              <a:t>aily</a:t>
            </a:r>
            <a:r>
              <a:rPr sz="2400" spc="45" dirty="0">
                <a:latin typeface="Times New Roman"/>
                <a:cs typeface="Times New Roman"/>
              </a:rPr>
              <a:t> </a:t>
            </a:r>
            <a:r>
              <a:rPr sz="2400" dirty="0">
                <a:latin typeface="Times New Roman"/>
                <a:cs typeface="Times New Roman"/>
              </a:rPr>
              <a:t>o</a:t>
            </a:r>
            <a:r>
              <a:rPr sz="2400" spc="-15" dirty="0">
                <a:latin typeface="Times New Roman"/>
                <a:cs typeface="Times New Roman"/>
              </a:rPr>
              <a:t>b</a:t>
            </a:r>
            <a:r>
              <a:rPr sz="2400" dirty="0">
                <a:latin typeface="Times New Roman"/>
                <a:cs typeface="Times New Roman"/>
              </a:rPr>
              <a:t>l</a:t>
            </a:r>
            <a:r>
              <a:rPr sz="2400" spc="-15" dirty="0">
                <a:latin typeface="Times New Roman"/>
                <a:cs typeface="Times New Roman"/>
              </a:rPr>
              <a:t>i</a:t>
            </a:r>
            <a:r>
              <a:rPr sz="2400" dirty="0">
                <a:latin typeface="Times New Roman"/>
                <a:cs typeface="Times New Roman"/>
              </a:rPr>
              <a:t>gations toward</a:t>
            </a:r>
            <a:r>
              <a:rPr sz="2400" spc="-25" dirty="0">
                <a:latin typeface="Times New Roman"/>
                <a:cs typeface="Times New Roman"/>
              </a:rPr>
              <a:t> </a:t>
            </a:r>
            <a:r>
              <a:rPr sz="2400" dirty="0">
                <a:latin typeface="Times New Roman"/>
                <a:cs typeface="Times New Roman"/>
              </a:rPr>
              <a:t>their</a:t>
            </a:r>
            <a:r>
              <a:rPr sz="2400" spc="-10" dirty="0">
                <a:latin typeface="Times New Roman"/>
                <a:cs typeface="Times New Roman"/>
              </a:rPr>
              <a:t> </a:t>
            </a:r>
            <a:r>
              <a:rPr sz="2400" dirty="0">
                <a:latin typeface="Times New Roman"/>
                <a:cs typeface="Times New Roman"/>
              </a:rPr>
              <a:t>depos</a:t>
            </a:r>
            <a:r>
              <a:rPr sz="2400" spc="5" dirty="0">
                <a:latin typeface="Times New Roman"/>
                <a:cs typeface="Times New Roman"/>
              </a:rPr>
              <a:t>i</a:t>
            </a:r>
            <a:r>
              <a:rPr sz="2400" dirty="0">
                <a:latin typeface="Times New Roman"/>
                <a:cs typeface="Times New Roman"/>
              </a:rPr>
              <a:t>to</a:t>
            </a:r>
            <a:r>
              <a:rPr sz="2400" spc="5" dirty="0">
                <a:latin typeface="Times New Roman"/>
                <a:cs typeface="Times New Roman"/>
              </a:rPr>
              <a:t>rs</a:t>
            </a:r>
            <a:r>
              <a:rPr sz="2400" dirty="0">
                <a:latin typeface="Times New Roman"/>
                <a:cs typeface="Times New Roman"/>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TotalTime>
  <Words>707</Words>
  <Application>Microsoft Office PowerPoint</Application>
  <PresentationFormat>On-screen Show (4:3)</PresentationFormat>
  <Paragraphs>190</Paragraphs>
  <Slides>30</Slides>
  <Notes>17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DEFINATION</vt:lpstr>
      <vt:lpstr>PowerPoint Presentation</vt:lpstr>
      <vt:lpstr>The Business of Banking</vt:lpstr>
      <vt:lpstr>PowerPoint Presentation</vt:lpstr>
      <vt:lpstr>PowerPoint Presentation</vt:lpstr>
      <vt:lpstr>PowerPoint Presentation</vt:lpstr>
      <vt:lpstr>PowerPoint Presentation</vt:lpstr>
      <vt:lpstr>PowerPoint Presentation</vt:lpstr>
      <vt:lpstr>PowerPoint Presentation</vt:lpstr>
      <vt:lpstr>Government bank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Bhadja</cp:lastModifiedBy>
  <cp:revision>28</cp:revision>
  <dcterms:created xsi:type="dcterms:W3CDTF">2017-10-04T19:24:51Z</dcterms:created>
  <dcterms:modified xsi:type="dcterms:W3CDTF">2017-10-08T19:26:50Z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2017-10-04T00:00:00Z</vt:filetime>
  </property>
  <property fmtid="{D5CDD505-2E9C-101B-9397-08002B2CF9AE}" pid="3" name="LastSaved">
    <vt:filetime>2017-10-04T00:00:00Z</vt:filetime>
  </property>
</Properties>
</file>