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74" d="100"/>
          <a:sy n="74" d="100"/>
        </p:scale>
        <p:origin x="3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F1119E3-1290-450F-802A-F2112990857B}" type="datetimeFigureOut">
              <a:rPr lang="en-IN" smtClean="0"/>
              <a:t>05-10-2017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0DFBCE-F285-44EC-88DD-100F9CF0EF4E}" type="slidenum">
              <a:rPr lang="en-IN" smtClean="0"/>
              <a:t>‹#›</a:t>
            </a:fld>
            <a:endParaRPr lang="en-IN"/>
          </a:p>
        </p:txBody>
      </p:sp>
    </p:spTree>
    <p:extLst>
      <p:ext uri="{BB962C8B-B14F-4D97-AF65-F5344CB8AC3E}">
        <p14:creationId xmlns:p14="http://schemas.microsoft.com/office/powerpoint/2010/main" val="2694514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F1119E3-1290-450F-802A-F2112990857B}" type="datetimeFigureOut">
              <a:rPr lang="en-IN" smtClean="0"/>
              <a:t>05-10-2017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0DFBCE-F285-44EC-88DD-100F9CF0EF4E}" type="slidenum">
              <a:rPr lang="en-IN" smtClean="0"/>
              <a:t>‹#›</a:t>
            </a:fld>
            <a:endParaRPr lang="en-IN"/>
          </a:p>
        </p:txBody>
      </p:sp>
    </p:spTree>
    <p:extLst>
      <p:ext uri="{BB962C8B-B14F-4D97-AF65-F5344CB8AC3E}">
        <p14:creationId xmlns:p14="http://schemas.microsoft.com/office/powerpoint/2010/main" val="1679226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F1119E3-1290-450F-802A-F2112990857B}" type="datetimeFigureOut">
              <a:rPr lang="en-IN" smtClean="0"/>
              <a:t>05-10-2017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0DFBCE-F285-44EC-88DD-100F9CF0EF4E}" type="slidenum">
              <a:rPr lang="en-IN" smtClean="0"/>
              <a:t>‹#›</a:t>
            </a:fld>
            <a:endParaRPr lang="en-IN"/>
          </a:p>
        </p:txBody>
      </p:sp>
    </p:spTree>
    <p:extLst>
      <p:ext uri="{BB962C8B-B14F-4D97-AF65-F5344CB8AC3E}">
        <p14:creationId xmlns:p14="http://schemas.microsoft.com/office/powerpoint/2010/main" val="3509492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F1119E3-1290-450F-802A-F2112990857B}" type="datetimeFigureOut">
              <a:rPr lang="en-IN" smtClean="0"/>
              <a:t>05-10-2017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0DFBCE-F285-44EC-88DD-100F9CF0EF4E}" type="slidenum">
              <a:rPr lang="en-IN" smtClean="0"/>
              <a:t>‹#›</a:t>
            </a:fld>
            <a:endParaRPr lang="en-IN"/>
          </a:p>
        </p:txBody>
      </p:sp>
    </p:spTree>
    <p:extLst>
      <p:ext uri="{BB962C8B-B14F-4D97-AF65-F5344CB8AC3E}">
        <p14:creationId xmlns:p14="http://schemas.microsoft.com/office/powerpoint/2010/main" val="682932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1119E3-1290-450F-802A-F2112990857B}" type="datetimeFigureOut">
              <a:rPr lang="en-IN" smtClean="0"/>
              <a:t>05-10-2017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0DFBCE-F285-44EC-88DD-100F9CF0EF4E}" type="slidenum">
              <a:rPr lang="en-IN" smtClean="0"/>
              <a:t>‹#›</a:t>
            </a:fld>
            <a:endParaRPr lang="en-IN"/>
          </a:p>
        </p:txBody>
      </p:sp>
    </p:spTree>
    <p:extLst>
      <p:ext uri="{BB962C8B-B14F-4D97-AF65-F5344CB8AC3E}">
        <p14:creationId xmlns:p14="http://schemas.microsoft.com/office/powerpoint/2010/main" val="198510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F1119E3-1290-450F-802A-F2112990857B}" type="datetimeFigureOut">
              <a:rPr lang="en-IN" smtClean="0"/>
              <a:t>05-10-2017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0DFBCE-F285-44EC-88DD-100F9CF0EF4E}" type="slidenum">
              <a:rPr lang="en-IN" smtClean="0"/>
              <a:t>‹#›</a:t>
            </a:fld>
            <a:endParaRPr lang="en-IN"/>
          </a:p>
        </p:txBody>
      </p:sp>
    </p:spTree>
    <p:extLst>
      <p:ext uri="{BB962C8B-B14F-4D97-AF65-F5344CB8AC3E}">
        <p14:creationId xmlns:p14="http://schemas.microsoft.com/office/powerpoint/2010/main" val="3287532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F1119E3-1290-450F-802A-F2112990857B}" type="datetimeFigureOut">
              <a:rPr lang="en-IN" smtClean="0"/>
              <a:t>05-10-2017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0DFBCE-F285-44EC-88DD-100F9CF0EF4E}" type="slidenum">
              <a:rPr lang="en-IN" smtClean="0"/>
              <a:t>‹#›</a:t>
            </a:fld>
            <a:endParaRPr lang="en-IN"/>
          </a:p>
        </p:txBody>
      </p:sp>
    </p:spTree>
    <p:extLst>
      <p:ext uri="{BB962C8B-B14F-4D97-AF65-F5344CB8AC3E}">
        <p14:creationId xmlns:p14="http://schemas.microsoft.com/office/powerpoint/2010/main" val="3960040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F1119E3-1290-450F-802A-F2112990857B}" type="datetimeFigureOut">
              <a:rPr lang="en-IN" smtClean="0"/>
              <a:t>05-10-2017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0DFBCE-F285-44EC-88DD-100F9CF0EF4E}" type="slidenum">
              <a:rPr lang="en-IN" smtClean="0"/>
              <a:t>‹#›</a:t>
            </a:fld>
            <a:endParaRPr lang="en-IN"/>
          </a:p>
        </p:txBody>
      </p:sp>
    </p:spTree>
    <p:extLst>
      <p:ext uri="{BB962C8B-B14F-4D97-AF65-F5344CB8AC3E}">
        <p14:creationId xmlns:p14="http://schemas.microsoft.com/office/powerpoint/2010/main" val="2397427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119E3-1290-450F-802A-F2112990857B}" type="datetimeFigureOut">
              <a:rPr lang="en-IN" smtClean="0"/>
              <a:t>05-10-2017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0DFBCE-F285-44EC-88DD-100F9CF0EF4E}" type="slidenum">
              <a:rPr lang="en-IN" smtClean="0"/>
              <a:t>‹#›</a:t>
            </a:fld>
            <a:endParaRPr lang="en-IN"/>
          </a:p>
        </p:txBody>
      </p:sp>
    </p:spTree>
    <p:extLst>
      <p:ext uri="{BB962C8B-B14F-4D97-AF65-F5344CB8AC3E}">
        <p14:creationId xmlns:p14="http://schemas.microsoft.com/office/powerpoint/2010/main" val="2014110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1119E3-1290-450F-802A-F2112990857B}" type="datetimeFigureOut">
              <a:rPr lang="en-IN" smtClean="0"/>
              <a:t>05-10-2017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0DFBCE-F285-44EC-88DD-100F9CF0EF4E}" type="slidenum">
              <a:rPr lang="en-IN" smtClean="0"/>
              <a:t>‹#›</a:t>
            </a:fld>
            <a:endParaRPr lang="en-IN"/>
          </a:p>
        </p:txBody>
      </p:sp>
    </p:spTree>
    <p:extLst>
      <p:ext uri="{BB962C8B-B14F-4D97-AF65-F5344CB8AC3E}">
        <p14:creationId xmlns:p14="http://schemas.microsoft.com/office/powerpoint/2010/main" val="2822673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1119E3-1290-450F-802A-F2112990857B}" type="datetimeFigureOut">
              <a:rPr lang="en-IN" smtClean="0"/>
              <a:t>05-10-2017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0DFBCE-F285-44EC-88DD-100F9CF0EF4E}" type="slidenum">
              <a:rPr lang="en-IN" smtClean="0"/>
              <a:t>‹#›</a:t>
            </a:fld>
            <a:endParaRPr lang="en-IN"/>
          </a:p>
        </p:txBody>
      </p:sp>
    </p:spTree>
    <p:extLst>
      <p:ext uri="{BB962C8B-B14F-4D97-AF65-F5344CB8AC3E}">
        <p14:creationId xmlns:p14="http://schemas.microsoft.com/office/powerpoint/2010/main" val="542345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1119E3-1290-450F-802A-F2112990857B}" type="datetimeFigureOut">
              <a:rPr lang="en-IN" smtClean="0"/>
              <a:t>05-10-2017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DFBCE-F285-44EC-88DD-100F9CF0EF4E}" type="slidenum">
              <a:rPr lang="en-IN" smtClean="0"/>
              <a:t>‹#›</a:t>
            </a:fld>
            <a:endParaRPr lang="en-IN"/>
          </a:p>
        </p:txBody>
      </p:sp>
    </p:spTree>
    <p:extLst>
      <p:ext uri="{BB962C8B-B14F-4D97-AF65-F5344CB8AC3E}">
        <p14:creationId xmlns:p14="http://schemas.microsoft.com/office/powerpoint/2010/main" val="2507673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Organisation structure</a:t>
            </a:r>
            <a:endParaRPr lang="en-IN" dirty="0"/>
          </a:p>
        </p:txBody>
      </p:sp>
      <p:sp>
        <p:nvSpPr>
          <p:cNvPr id="3" name="Subtitle 2"/>
          <p:cNvSpPr>
            <a:spLocks noGrp="1"/>
          </p:cNvSpPr>
          <p:nvPr>
            <p:ph type="subTitle" idx="1"/>
          </p:nvPr>
        </p:nvSpPr>
        <p:spPr/>
        <p:txBody>
          <a:bodyPr/>
          <a:lstStyle/>
          <a:p>
            <a:r>
              <a:rPr lang="en-IN" dirty="0" smtClean="0"/>
              <a:t>Name :-</a:t>
            </a:r>
            <a:r>
              <a:rPr lang="en-IN" dirty="0" err="1" smtClean="0"/>
              <a:t>Dhruvik</a:t>
            </a:r>
            <a:r>
              <a:rPr lang="en-IN" dirty="0" smtClean="0"/>
              <a:t> Bhatt</a:t>
            </a:r>
          </a:p>
          <a:p>
            <a:r>
              <a:rPr lang="en-IN" dirty="0" err="1" smtClean="0"/>
              <a:t>Enroll</a:t>
            </a:r>
            <a:r>
              <a:rPr lang="en-IN" dirty="0" smtClean="0"/>
              <a:t>:-160410116015</a:t>
            </a:r>
          </a:p>
          <a:p>
            <a:r>
              <a:rPr lang="en-IN" dirty="0" err="1" smtClean="0"/>
              <a:t>Sy</a:t>
            </a:r>
            <a:r>
              <a:rPr lang="en-IN" dirty="0" smtClean="0"/>
              <a:t> It-1</a:t>
            </a:r>
            <a:endParaRPr lang="en-IN" dirty="0"/>
          </a:p>
        </p:txBody>
      </p:sp>
    </p:spTree>
    <p:extLst>
      <p:ext uri="{BB962C8B-B14F-4D97-AF65-F5344CB8AC3E}">
        <p14:creationId xmlns:p14="http://schemas.microsoft.com/office/powerpoint/2010/main" val="41958707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Hybrid structure</a:t>
            </a:r>
            <a:endParaRPr lang="en-IN" dirty="0"/>
          </a:p>
        </p:txBody>
      </p:sp>
      <p:sp>
        <p:nvSpPr>
          <p:cNvPr id="3" name="Content Placeholder 2"/>
          <p:cNvSpPr>
            <a:spLocks noGrp="1"/>
          </p:cNvSpPr>
          <p:nvPr>
            <p:ph idx="1"/>
          </p:nvPr>
        </p:nvSpPr>
        <p:spPr/>
        <p:txBody>
          <a:bodyPr/>
          <a:lstStyle/>
          <a:p>
            <a:r>
              <a:rPr lang="en-IN" dirty="0"/>
              <a:t>A </a:t>
            </a:r>
            <a:r>
              <a:rPr lang="en-IN" b="1" dirty="0"/>
              <a:t>hybrid organization</a:t>
            </a:r>
            <a:r>
              <a:rPr lang="en-IN" dirty="0"/>
              <a:t> is an </a:t>
            </a:r>
            <a:r>
              <a:rPr lang="en-IN" b="1" dirty="0"/>
              <a:t>organization</a:t>
            </a:r>
            <a:r>
              <a:rPr lang="en-IN" dirty="0"/>
              <a:t> that mixes elements, value systems and action logics (e.g. social impact and profit generation) of various sectors of society, i.e. the public sector, the private sector and the voluntary </a:t>
            </a:r>
            <a:r>
              <a:rPr lang="en-IN" dirty="0" smtClean="0"/>
              <a:t>sector.</a:t>
            </a:r>
          </a:p>
          <a:p>
            <a:endParaRPr lang="en-IN" dirty="0"/>
          </a:p>
        </p:txBody>
      </p:sp>
    </p:spTree>
    <p:extLst>
      <p:ext uri="{BB962C8B-B14F-4D97-AF65-F5344CB8AC3E}">
        <p14:creationId xmlns:p14="http://schemas.microsoft.com/office/powerpoint/2010/main" val="15843457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hybrid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3947" y="1184856"/>
            <a:ext cx="7946265" cy="4752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523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Case study on Starbucks </a:t>
            </a:r>
            <a:endParaRPr lang="en-IN" dirty="0"/>
          </a:p>
        </p:txBody>
      </p:sp>
      <p:sp>
        <p:nvSpPr>
          <p:cNvPr id="3" name="Content Placeholder 2"/>
          <p:cNvSpPr>
            <a:spLocks noGrp="1"/>
          </p:cNvSpPr>
          <p:nvPr>
            <p:ph idx="1"/>
          </p:nvPr>
        </p:nvSpPr>
        <p:spPr/>
        <p:txBody>
          <a:bodyPr>
            <a:normAutofit lnSpcReduction="10000"/>
          </a:bodyPr>
          <a:lstStyle/>
          <a:p>
            <a:r>
              <a:rPr lang="en-IN" dirty="0"/>
              <a:t>Starbucks Coffee Company is the largest coffeehouse chain in the world. The firm’s industry leadership is partly attributed to the appropriateness of its organizational structure. A company’s organizational structure influences management and leadership, communication, change, and other variables critical to business success. Starbucks has evolved to have an organizational structure that matches current business needs. This organizational structure is unique to Starbucks, although it can be characterized based on a conventional typology of organizational structures. Starbucks succeeds because its organizational structure grows with the business, enabling the company to optimize processes and the quality of its goods and services.</a:t>
            </a:r>
          </a:p>
        </p:txBody>
      </p:sp>
    </p:spTree>
    <p:extLst>
      <p:ext uri="{BB962C8B-B14F-4D97-AF65-F5344CB8AC3E}">
        <p14:creationId xmlns:p14="http://schemas.microsoft.com/office/powerpoint/2010/main" val="20101083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Features of Starbucks Coffee’s Organizational Structure</a:t>
            </a:r>
            <a:br>
              <a:rPr lang="en-IN" b="1" dirty="0"/>
            </a:br>
            <a:endParaRPr lang="en-IN" dirty="0"/>
          </a:p>
        </p:txBody>
      </p:sp>
      <p:sp>
        <p:nvSpPr>
          <p:cNvPr id="3" name="Content Placeholder 2"/>
          <p:cNvSpPr>
            <a:spLocks noGrp="1"/>
          </p:cNvSpPr>
          <p:nvPr>
            <p:ph idx="1"/>
          </p:nvPr>
        </p:nvSpPr>
        <p:spPr/>
        <p:txBody>
          <a:bodyPr>
            <a:normAutofit/>
          </a:bodyPr>
          <a:lstStyle/>
          <a:p>
            <a:pPr marL="0" indent="0" fontAlgn="base">
              <a:buNone/>
            </a:pPr>
            <a:endParaRPr lang="en-IN" b="1" dirty="0"/>
          </a:p>
          <a:p>
            <a:pPr fontAlgn="base"/>
            <a:r>
              <a:rPr lang="en-IN" dirty="0"/>
              <a:t>Starbucks has a matrix organizational structure, which is a hybrid mixture of different features from the basic types of organizational structure. The following are the main features of Starbucks Coffee’s organizational structure:</a:t>
            </a:r>
          </a:p>
          <a:p>
            <a:pPr fontAlgn="base">
              <a:buFont typeface="Wingdings" panose="05000000000000000000" pitchFamily="2" charset="2"/>
              <a:buChar char="Ø"/>
            </a:pPr>
            <a:r>
              <a:rPr lang="en-IN" dirty="0"/>
              <a:t>Functional structure</a:t>
            </a:r>
          </a:p>
          <a:p>
            <a:pPr fontAlgn="base">
              <a:buFont typeface="Wingdings" panose="05000000000000000000" pitchFamily="2" charset="2"/>
              <a:buChar char="Ø"/>
            </a:pPr>
            <a:r>
              <a:rPr lang="en-IN" dirty="0" smtClean="0"/>
              <a:t> Geographic </a:t>
            </a:r>
            <a:r>
              <a:rPr lang="en-IN" dirty="0"/>
              <a:t>divisions</a:t>
            </a:r>
          </a:p>
          <a:p>
            <a:pPr fontAlgn="base">
              <a:buFont typeface="Wingdings" panose="05000000000000000000" pitchFamily="2" charset="2"/>
              <a:buChar char="Ø"/>
            </a:pPr>
            <a:r>
              <a:rPr lang="en-IN" dirty="0"/>
              <a:t>Product-based divisions</a:t>
            </a:r>
          </a:p>
          <a:p>
            <a:pPr fontAlgn="base">
              <a:buFont typeface="Wingdings" panose="05000000000000000000" pitchFamily="2" charset="2"/>
              <a:buChar char="Ø"/>
            </a:pPr>
            <a:r>
              <a:rPr lang="en-IN" dirty="0"/>
              <a:t>Teams</a:t>
            </a:r>
          </a:p>
          <a:p>
            <a:endParaRPr lang="en-IN" dirty="0"/>
          </a:p>
        </p:txBody>
      </p:sp>
    </p:spTree>
    <p:extLst>
      <p:ext uri="{BB962C8B-B14F-4D97-AF65-F5344CB8AC3E}">
        <p14:creationId xmlns:p14="http://schemas.microsoft.com/office/powerpoint/2010/main" val="1819456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Functional Structure</a:t>
            </a:r>
            <a:endParaRPr lang="en-IN" dirty="0"/>
          </a:p>
        </p:txBody>
      </p:sp>
      <p:sp>
        <p:nvSpPr>
          <p:cNvPr id="3" name="Content Placeholder 2"/>
          <p:cNvSpPr>
            <a:spLocks noGrp="1"/>
          </p:cNvSpPr>
          <p:nvPr>
            <p:ph idx="1"/>
          </p:nvPr>
        </p:nvSpPr>
        <p:spPr/>
        <p:txBody>
          <a:bodyPr/>
          <a:lstStyle/>
          <a:p>
            <a:r>
              <a:rPr lang="en-IN" dirty="0"/>
              <a:t>The functional structure feature of Starbucks Coffee’s organizational structure refers to grouping based on business function. For example, the company has an HR department, a finance department and a marketing department. These departments are most pronounced at the top levels of Starbucks Coffee’s organizational structure, such as at the corporate headquarters. This feature relates with hierarchy in the organizational structure of Starbucks. For instance, the corporate HR department implements policies applicable to all Starbucks cafés. The functional structure feature of the firm’s organizational structure facilitates top-down monitoring and control, with the CEO at the top.</a:t>
            </a:r>
          </a:p>
        </p:txBody>
      </p:sp>
    </p:spTree>
    <p:extLst>
      <p:ext uri="{BB962C8B-B14F-4D97-AF65-F5344CB8AC3E}">
        <p14:creationId xmlns:p14="http://schemas.microsoft.com/office/powerpoint/2010/main" val="1259728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Geographic Divisions</a:t>
            </a:r>
            <a:endParaRPr lang="en-IN" dirty="0"/>
          </a:p>
        </p:txBody>
      </p:sp>
      <p:sp>
        <p:nvSpPr>
          <p:cNvPr id="3" name="Content Placeholder 2"/>
          <p:cNvSpPr>
            <a:spLocks noGrp="1"/>
          </p:cNvSpPr>
          <p:nvPr>
            <p:ph idx="1"/>
          </p:nvPr>
        </p:nvSpPr>
        <p:spPr/>
        <p:txBody>
          <a:bodyPr>
            <a:normAutofit fontScale="92500" lnSpcReduction="20000"/>
          </a:bodyPr>
          <a:lstStyle/>
          <a:p>
            <a:pPr fontAlgn="base"/>
            <a:r>
              <a:rPr lang="en-IN" dirty="0"/>
              <a:t>Starbucks Coffee’s organizational structure also involves geographic divisions. At present, the company has three regional divisions for the global market: (a) China and Asia-Pacific, (b) Americas, and (c) Europe, Middle East, Russia and Africa. Also, in the U.S. market, Starbucks Coffee’s organizational structure involves further geographic divisions: (a) Western, (b) Northwest, (c) Southeast, and (d) Northeast. Each geographic division has a senior vice president. In this way, each Starbucks manager reports to two superiors: the geographic head (e.g. President of U.S. Operations) and the functional head (e.g. Corporate HR Manager). This feature of Starbucks Coffee’s organizational structure supports closer managerial support for geographic needs. Each division head is given a high degree of flexibility in adjusting strategies and policies to suit specific market conditions.</a:t>
            </a:r>
          </a:p>
          <a:p>
            <a:pPr marL="0" indent="0">
              <a:buNone/>
            </a:pPr>
            <a:r>
              <a:rPr lang="en-IN" dirty="0"/>
              <a:t/>
            </a:r>
            <a:br>
              <a:rPr lang="en-IN" dirty="0"/>
            </a:br>
            <a:endParaRPr lang="en-IN" dirty="0"/>
          </a:p>
        </p:txBody>
      </p:sp>
    </p:spTree>
    <p:extLst>
      <p:ext uri="{BB962C8B-B14F-4D97-AF65-F5344CB8AC3E}">
        <p14:creationId xmlns:p14="http://schemas.microsoft.com/office/powerpoint/2010/main" val="4115325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Product-based Divisions</a:t>
            </a:r>
            <a:endParaRPr lang="en-IN" dirty="0"/>
          </a:p>
        </p:txBody>
      </p:sp>
      <p:sp>
        <p:nvSpPr>
          <p:cNvPr id="3" name="Content Placeholder 2"/>
          <p:cNvSpPr>
            <a:spLocks noGrp="1"/>
          </p:cNvSpPr>
          <p:nvPr>
            <p:ph idx="1"/>
          </p:nvPr>
        </p:nvSpPr>
        <p:spPr/>
        <p:txBody>
          <a:bodyPr/>
          <a:lstStyle/>
          <a:p>
            <a:r>
              <a:rPr lang="en-IN" dirty="0"/>
              <a:t>Starbucks also uses product-based divisions in its organizational structure. These divisions address product lines. For example, Starbucks has a division for coffee and related products, another division for baked goods, and another division for merchandise like mugs. This feature of the firm’s organizational structure enables focus on certain product lines. In this way, Starbucks effectively develops and innovates its products with support from its organizational structure.</a:t>
            </a:r>
          </a:p>
        </p:txBody>
      </p:sp>
    </p:spTree>
    <p:extLst>
      <p:ext uri="{BB962C8B-B14F-4D97-AF65-F5344CB8AC3E}">
        <p14:creationId xmlns:p14="http://schemas.microsoft.com/office/powerpoint/2010/main" val="2377899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Teams</a:t>
            </a:r>
            <a:endParaRPr lang="en-IN" dirty="0"/>
          </a:p>
        </p:txBody>
      </p:sp>
      <p:sp>
        <p:nvSpPr>
          <p:cNvPr id="3" name="Content Placeholder 2"/>
          <p:cNvSpPr>
            <a:spLocks noGrp="1"/>
          </p:cNvSpPr>
          <p:nvPr>
            <p:ph idx="1"/>
          </p:nvPr>
        </p:nvSpPr>
        <p:spPr/>
        <p:txBody>
          <a:bodyPr/>
          <a:lstStyle/>
          <a:p>
            <a:r>
              <a:rPr lang="en-IN" dirty="0"/>
              <a:t> Teams are used in different parts of Starbucks Coffee’s organizational structure. However, teams are most notable at the lowest organizational levels, particularly the Starbucks cafés. In each café, the firm has teams organized to deliver goods and service to customers. This feature of Starbucks Coffee’s organizational structure enables the company to provide effective and efficient service to consumers.</a:t>
            </a:r>
          </a:p>
        </p:txBody>
      </p:sp>
    </p:spTree>
    <p:extLst>
      <p:ext uri="{BB962C8B-B14F-4D97-AF65-F5344CB8AC3E}">
        <p14:creationId xmlns:p14="http://schemas.microsoft.com/office/powerpoint/2010/main" val="1639509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93204" y="2561753"/>
            <a:ext cx="4599529" cy="1323439"/>
          </a:xfrm>
          <a:prstGeom prst="rect">
            <a:avLst/>
          </a:prstGeom>
        </p:spPr>
        <p:txBody>
          <a:bodyPr wrap="none">
            <a:spAutoFit/>
          </a:bodyPr>
          <a:lstStyle/>
          <a:p>
            <a:pPr algn="ctr"/>
            <a:r>
              <a:rPr lang="en-IN" sz="8000" b="1" dirty="0">
                <a:ln w="9525">
                  <a:solidFill>
                    <a:schemeClr val="bg1"/>
                  </a:solidFill>
                  <a:prstDash val="solid"/>
                </a:ln>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2218788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nature of organisation structure</a:t>
            </a:r>
            <a:endParaRPr lang="en-IN" dirty="0"/>
          </a:p>
        </p:txBody>
      </p:sp>
      <p:sp>
        <p:nvSpPr>
          <p:cNvPr id="3" name="Content Placeholder 2"/>
          <p:cNvSpPr>
            <a:spLocks noGrp="1"/>
          </p:cNvSpPr>
          <p:nvPr>
            <p:ph idx="1"/>
          </p:nvPr>
        </p:nvSpPr>
        <p:spPr>
          <a:xfrm>
            <a:off x="838200" y="1690688"/>
            <a:ext cx="10515600" cy="4351338"/>
          </a:xfrm>
        </p:spPr>
        <p:txBody>
          <a:bodyPr/>
          <a:lstStyle/>
          <a:p>
            <a:pPr marL="0" indent="0">
              <a:buNone/>
            </a:pPr>
            <a:r>
              <a:rPr lang="en-IN" dirty="0" smtClean="0"/>
              <a:t>The formal pattern of interactions and coordination designed  by management to link the tasks of individuals and groups in achieving organisational goals.</a:t>
            </a:r>
          </a:p>
          <a:p>
            <a:pPr marL="0" indent="0">
              <a:buNone/>
            </a:pPr>
            <a:endParaRPr lang="en-IN" dirty="0"/>
          </a:p>
          <a:p>
            <a:pPr marL="0" indent="0">
              <a:buNone/>
            </a:pPr>
            <a:r>
              <a:rPr lang="en-IN" b="1" dirty="0"/>
              <a:t>Organisation</a:t>
            </a:r>
            <a:r>
              <a:rPr lang="en-IN" dirty="0"/>
              <a:t> charts are diagrams that show the internal </a:t>
            </a:r>
            <a:r>
              <a:rPr lang="en-IN" b="1" dirty="0"/>
              <a:t>structure</a:t>
            </a:r>
            <a:r>
              <a:rPr lang="en-IN" dirty="0"/>
              <a:t> of the </a:t>
            </a:r>
            <a:r>
              <a:rPr lang="en-IN" b="1" dirty="0"/>
              <a:t>business</a:t>
            </a:r>
            <a:r>
              <a:rPr lang="en-IN" dirty="0"/>
              <a:t>. They make it easy to identify the specific roles and responsibilities of staff. They also show how different roles relate to one another and the </a:t>
            </a:r>
            <a:r>
              <a:rPr lang="en-IN" b="1" dirty="0"/>
              <a:t>structure</a:t>
            </a:r>
            <a:r>
              <a:rPr lang="en-IN" dirty="0"/>
              <a:t> of departments within the whole </a:t>
            </a:r>
            <a:r>
              <a:rPr lang="en-IN" b="1" dirty="0"/>
              <a:t>company</a:t>
            </a:r>
            <a:r>
              <a:rPr lang="en-IN" dirty="0"/>
              <a:t>.</a:t>
            </a:r>
            <a:endParaRPr lang="en-IN" dirty="0" smtClean="0"/>
          </a:p>
        </p:txBody>
      </p:sp>
    </p:spTree>
    <p:extLst>
      <p:ext uri="{BB962C8B-B14F-4D97-AF65-F5344CB8AC3E}">
        <p14:creationId xmlns:p14="http://schemas.microsoft.com/office/powerpoint/2010/main" val="37475016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Organisation chart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7436" y="1957589"/>
            <a:ext cx="8036417" cy="4211391"/>
          </a:xfrm>
        </p:spPr>
      </p:pic>
    </p:spTree>
    <p:extLst>
      <p:ext uri="{BB962C8B-B14F-4D97-AF65-F5344CB8AC3E}">
        <p14:creationId xmlns:p14="http://schemas.microsoft.com/office/powerpoint/2010/main" val="3583102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Departmentalisation</a:t>
            </a:r>
            <a:endParaRPr lang="en-IN" dirty="0"/>
          </a:p>
        </p:txBody>
      </p:sp>
      <p:sp>
        <p:nvSpPr>
          <p:cNvPr id="3" name="Content Placeholder 2"/>
          <p:cNvSpPr>
            <a:spLocks noGrp="1"/>
          </p:cNvSpPr>
          <p:nvPr>
            <p:ph idx="1"/>
          </p:nvPr>
        </p:nvSpPr>
        <p:spPr/>
        <p:txBody>
          <a:bodyPr/>
          <a:lstStyle/>
          <a:p>
            <a:r>
              <a:rPr lang="en-IN" dirty="0" smtClean="0"/>
              <a:t>Clustering individuals into units, and units into departments and larger units, to achieve organisational goals.</a:t>
            </a:r>
            <a:endParaRPr lang="en-IN" dirty="0"/>
          </a:p>
        </p:txBody>
      </p:sp>
    </p:spTree>
    <p:extLst>
      <p:ext uri="{BB962C8B-B14F-4D97-AF65-F5344CB8AC3E}">
        <p14:creationId xmlns:p14="http://schemas.microsoft.com/office/powerpoint/2010/main" val="11325716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departmentalisation</a:t>
            </a:r>
            <a:endParaRPr lang="en-IN" dirty="0"/>
          </a:p>
        </p:txBody>
      </p:sp>
      <p:sp>
        <p:nvSpPr>
          <p:cNvPr id="3" name="Content Placeholder 2"/>
          <p:cNvSpPr>
            <a:spLocks noGrp="1"/>
          </p:cNvSpPr>
          <p:nvPr>
            <p:ph idx="1"/>
          </p:nvPr>
        </p:nvSpPr>
        <p:spPr>
          <a:xfrm>
            <a:off x="709412" y="1825625"/>
            <a:ext cx="10515600" cy="4351338"/>
          </a:xfrm>
        </p:spPr>
        <p:txBody>
          <a:bodyPr>
            <a:normAutofit/>
          </a:bodyPr>
          <a:lstStyle/>
          <a:p>
            <a:r>
              <a:rPr lang="en-IN" sz="4000" dirty="0" smtClean="0"/>
              <a:t> Functional structure </a:t>
            </a:r>
          </a:p>
          <a:p>
            <a:r>
              <a:rPr lang="en-IN" sz="4000" dirty="0" smtClean="0"/>
              <a:t> Divisional structure </a:t>
            </a:r>
          </a:p>
          <a:p>
            <a:r>
              <a:rPr lang="en-IN" sz="4000" dirty="0" smtClean="0"/>
              <a:t> Matrix structure </a:t>
            </a:r>
          </a:p>
          <a:p>
            <a:r>
              <a:rPr lang="en-IN" sz="4000" dirty="0" smtClean="0"/>
              <a:t> Hybrid structure </a:t>
            </a:r>
          </a:p>
        </p:txBody>
      </p:sp>
    </p:spTree>
    <p:extLst>
      <p:ext uri="{BB962C8B-B14F-4D97-AF65-F5344CB8AC3E}">
        <p14:creationId xmlns:p14="http://schemas.microsoft.com/office/powerpoint/2010/main" val="10671989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Functional structure</a:t>
            </a:r>
            <a:endParaRPr lang="en-IN" dirty="0"/>
          </a:p>
        </p:txBody>
      </p:sp>
      <p:sp>
        <p:nvSpPr>
          <p:cNvPr id="3" name="Content Placeholder 2"/>
          <p:cNvSpPr>
            <a:spLocks noGrp="1"/>
          </p:cNvSpPr>
          <p:nvPr>
            <p:ph idx="1"/>
          </p:nvPr>
        </p:nvSpPr>
        <p:spPr/>
        <p:txBody>
          <a:bodyPr>
            <a:normAutofit/>
          </a:bodyPr>
          <a:lstStyle/>
          <a:p>
            <a:r>
              <a:rPr lang="en-IN" sz="3200" dirty="0" smtClean="0"/>
              <a:t>A structure in which positions are grouped according to their main functional (or specialised) area.</a:t>
            </a:r>
            <a:endParaRPr lang="en-IN" sz="3200" dirty="0"/>
          </a:p>
        </p:txBody>
      </p:sp>
      <p:sp>
        <p:nvSpPr>
          <p:cNvPr id="4" name="Rectangle 3"/>
          <p:cNvSpPr/>
          <p:nvPr/>
        </p:nvSpPr>
        <p:spPr>
          <a:xfrm>
            <a:off x="3966693" y="3155324"/>
            <a:ext cx="2949262" cy="862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CEO</a:t>
            </a:r>
            <a:endParaRPr lang="en-IN" dirty="0"/>
          </a:p>
        </p:txBody>
      </p:sp>
      <p:sp>
        <p:nvSpPr>
          <p:cNvPr id="5" name="Rectangle 4"/>
          <p:cNvSpPr/>
          <p:nvPr/>
        </p:nvSpPr>
        <p:spPr>
          <a:xfrm>
            <a:off x="1068946" y="5666704"/>
            <a:ext cx="2781837" cy="1030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MANAGER MANUFACTURING UNIT</a:t>
            </a:r>
            <a:endParaRPr lang="en-IN" dirty="0"/>
          </a:p>
        </p:txBody>
      </p:sp>
      <p:sp>
        <p:nvSpPr>
          <p:cNvPr id="6" name="Rectangle 5"/>
          <p:cNvSpPr/>
          <p:nvPr/>
        </p:nvSpPr>
        <p:spPr>
          <a:xfrm>
            <a:off x="4765183" y="5679583"/>
            <a:ext cx="2820473" cy="1030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MANAGER DISTRIBUTION UNIT</a:t>
            </a:r>
            <a:endParaRPr lang="en-IN" dirty="0"/>
          </a:p>
        </p:txBody>
      </p:sp>
      <p:sp>
        <p:nvSpPr>
          <p:cNvPr id="7" name="Rectangle 6"/>
          <p:cNvSpPr/>
          <p:nvPr/>
        </p:nvSpPr>
        <p:spPr>
          <a:xfrm>
            <a:off x="8409904" y="5666704"/>
            <a:ext cx="2756079" cy="1030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MANAGER ADMINSITRATION </a:t>
            </a:r>
            <a:endParaRPr lang="en-IN" dirty="0"/>
          </a:p>
        </p:txBody>
      </p:sp>
      <p:cxnSp>
        <p:nvCxnSpPr>
          <p:cNvPr id="9" name="Straight Connector 8"/>
          <p:cNvCxnSpPr>
            <a:stCxn id="4" idx="2"/>
          </p:cNvCxnSpPr>
          <p:nvPr/>
        </p:nvCxnSpPr>
        <p:spPr>
          <a:xfrm>
            <a:off x="5441324" y="4018208"/>
            <a:ext cx="0" cy="1648496"/>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a:stCxn id="4" idx="2"/>
            <a:endCxn id="5" idx="0"/>
          </p:cNvCxnSpPr>
          <p:nvPr/>
        </p:nvCxnSpPr>
        <p:spPr>
          <a:xfrm flipH="1">
            <a:off x="2459865" y="4018208"/>
            <a:ext cx="2981459" cy="1648496"/>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a:stCxn id="4" idx="2"/>
            <a:endCxn id="7" idx="0"/>
          </p:cNvCxnSpPr>
          <p:nvPr/>
        </p:nvCxnSpPr>
        <p:spPr>
          <a:xfrm>
            <a:off x="5441324" y="4018208"/>
            <a:ext cx="4346620" cy="1648496"/>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690710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Divisional structure</a:t>
            </a:r>
            <a:endParaRPr lang="en-IN" dirty="0"/>
          </a:p>
        </p:txBody>
      </p:sp>
      <p:sp>
        <p:nvSpPr>
          <p:cNvPr id="3" name="Content Placeholder 2"/>
          <p:cNvSpPr>
            <a:spLocks noGrp="1"/>
          </p:cNvSpPr>
          <p:nvPr>
            <p:ph idx="1"/>
          </p:nvPr>
        </p:nvSpPr>
        <p:spPr>
          <a:xfrm>
            <a:off x="503350" y="1606684"/>
            <a:ext cx="10515600" cy="4351338"/>
          </a:xfrm>
        </p:spPr>
        <p:txBody>
          <a:bodyPr>
            <a:normAutofit/>
          </a:bodyPr>
          <a:lstStyle/>
          <a:p>
            <a:r>
              <a:rPr lang="en-IN" dirty="0" smtClean="0"/>
              <a:t>A structure in which positions are grouped according to similarity of products, services or market</a:t>
            </a:r>
          </a:p>
          <a:p>
            <a:endParaRPr lang="en-IN" dirty="0" smtClean="0"/>
          </a:p>
          <a:p>
            <a:endParaRPr lang="en-IN" dirty="0"/>
          </a:p>
        </p:txBody>
      </p:sp>
      <p:pic>
        <p:nvPicPr>
          <p:cNvPr id="1028" name="Picture 4" descr="Image result for divisional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364" y="2627291"/>
            <a:ext cx="8551572" cy="4108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6835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Matrix structure</a:t>
            </a:r>
          </a:p>
        </p:txBody>
      </p:sp>
      <p:sp>
        <p:nvSpPr>
          <p:cNvPr id="3" name="Content Placeholder 2"/>
          <p:cNvSpPr>
            <a:spLocks noGrp="1"/>
          </p:cNvSpPr>
          <p:nvPr>
            <p:ph idx="1"/>
          </p:nvPr>
        </p:nvSpPr>
        <p:spPr/>
        <p:txBody>
          <a:bodyPr/>
          <a:lstStyle/>
          <a:p>
            <a:r>
              <a:rPr lang="en-IN" dirty="0"/>
              <a:t>Matrix structure is the realisation of two-dimensional structure which emanates directly from two dimensions of authority</a:t>
            </a:r>
            <a:r>
              <a:rPr lang="en-IN" dirty="0" smtClean="0"/>
              <a:t>.</a:t>
            </a:r>
          </a:p>
          <a:p>
            <a:endParaRPr lang="en-IN" dirty="0"/>
          </a:p>
          <a:p>
            <a:r>
              <a:rPr lang="en-IN" dirty="0"/>
              <a:t>Two complementary structures-Pure project structure &amp; functional structure –are merged together two create matrix structure</a:t>
            </a:r>
            <a:r>
              <a:rPr lang="en-IN" dirty="0" smtClean="0"/>
              <a:t>.</a:t>
            </a:r>
          </a:p>
          <a:p>
            <a:endParaRPr lang="en-IN" dirty="0"/>
          </a:p>
        </p:txBody>
      </p:sp>
    </p:spTree>
    <p:extLst>
      <p:ext uri="{BB962C8B-B14F-4D97-AF65-F5344CB8AC3E}">
        <p14:creationId xmlns:p14="http://schemas.microsoft.com/office/powerpoint/2010/main" val="23999814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atrix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578" y="280437"/>
            <a:ext cx="11809927" cy="6577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2287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681</Words>
  <Application>Microsoft Office PowerPoint</Application>
  <PresentationFormat>Widescreen</PresentationFormat>
  <Paragraphs>49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Organisation structure</vt:lpstr>
      <vt:lpstr>The nature of organisation structure</vt:lpstr>
      <vt:lpstr>Organisation chart</vt:lpstr>
      <vt:lpstr>Departmentalisation</vt:lpstr>
      <vt:lpstr>Types of departmentalisation</vt:lpstr>
      <vt:lpstr>Functional structure</vt:lpstr>
      <vt:lpstr>Divisional structure</vt:lpstr>
      <vt:lpstr>Matrix structure</vt:lpstr>
      <vt:lpstr>PowerPoint Presentation</vt:lpstr>
      <vt:lpstr>Hybrid structure</vt:lpstr>
      <vt:lpstr>PowerPoint Presentation</vt:lpstr>
      <vt:lpstr>Case study on Starbucks </vt:lpstr>
      <vt:lpstr>Features of Starbucks Coffee’s Organizational Structure </vt:lpstr>
      <vt:lpstr>Functional Structure</vt:lpstr>
      <vt:lpstr>Geographic Divisions</vt:lpstr>
      <vt:lpstr>Product-based Divisions</vt:lpstr>
      <vt:lpstr>Teams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Organisation structure</dc:title>
  <dc:creator>bhoomik bhatt</dc:creator>
  <cp:lastModifiedBy>bhoomik bhatt</cp:lastModifiedBy>
  <cp:revision>6</cp:revision>
  <dcterms:created xsi:type="dcterms:W3CDTF">2017-10-01T13:00:02Z</dcterms:created>
  <dcterms:modified xsi:type="dcterms:W3CDTF">2017-10-04T20:54:38Z</dcterms:modified>
</cp:coreProperties>
</file>