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68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37" name=""/>
        <p:cNvGrpSpPr/>
        <p:nvPr/>
      </p:nvGrpSpPr>
      <p:grpSpPr>
        <a:xfrm>
          <a:off x="0" y="0"/>
          <a:ext cx="0" cy="0"/>
          <a:chOff x="0" y="0"/>
          <a:chExt cx="0" cy="0"/>
        </a:xfrm>
      </p:grpSpPr>
      <p:sp>
        <p:nvSpPr>
          <p:cNvPr id="1048592" name="Title 8"/>
          <p:cNvSpPr>
            <a:spLocks noGrp="1"/>
          </p:cNvSpPr>
          <p:nvPr>
            <p:ph type="ctrTitle"/>
          </p:nvPr>
        </p:nvSpPr>
        <p:spPr>
          <a:xfrm>
            <a:off x="533400" y="1371600"/>
            <a:ext cx="7851648"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93"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94" name="Date Placeholder 29"/>
          <p:cNvSpPr>
            <a:spLocks noGrp="1"/>
          </p:cNvSpPr>
          <p:nvPr>
            <p:ph type="dt" sz="half" idx="10"/>
          </p:nvPr>
        </p:nvSpPr>
        <p:spPr/>
        <p:txBody>
          <a:bodyPr/>
          <a:p>
            <a:fld id="{AB581640-763E-483F-BEAD-DD25A1EBEC46}" type="datetimeFigureOut">
              <a:rPr lang="en-US" smtClean="0"/>
            </a:fld>
            <a:endParaRPr lang="en-US"/>
          </a:p>
        </p:txBody>
      </p:sp>
      <p:sp>
        <p:nvSpPr>
          <p:cNvPr id="1048595" name="Footer Placeholder 18"/>
          <p:cNvSpPr>
            <a:spLocks noGrp="1"/>
          </p:cNvSpPr>
          <p:nvPr>
            <p:ph type="ftr" sz="quarter" idx="11"/>
          </p:nvPr>
        </p:nvSpPr>
        <p:spPr/>
        <p:txBody>
          <a:bodyPr/>
          <a:p>
            <a:endParaRPr lang="en-US"/>
          </a:p>
        </p:txBody>
      </p:sp>
      <p:sp>
        <p:nvSpPr>
          <p:cNvPr id="1048596" name="Slide Number Placeholder 26"/>
          <p:cNvSpPr>
            <a:spLocks noGrp="1"/>
          </p:cNvSpPr>
          <p:nvPr>
            <p:ph type="sldNum" sz="quarter" idx="12"/>
          </p:nvPr>
        </p:nvSpPr>
        <p:spPr/>
        <p:txBody>
          <a:bodyPr/>
          <a:p>
            <a:fld id="{1D59DBB5-192E-4286-AD63-8836D2ECC5E9}" type="slidenum">
              <a:rPr lang="en-US" smtClean="0"/>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sp>
        <p:nvSpPr>
          <p:cNvPr id="1048678" name="Title 1"/>
          <p:cNvSpPr>
            <a:spLocks noGrp="1"/>
          </p:cNvSpPr>
          <p:nvPr>
            <p:ph type="title"/>
          </p:nvPr>
        </p:nvSpPr>
        <p:spPr/>
        <p:txBody>
          <a:bodyPr/>
          <a:p>
            <a:r>
              <a:rPr kumimoji="0" lang="en-US" smtClean="0"/>
              <a:t>Click to edit Master title style</a:t>
            </a:r>
            <a:endParaRPr kumimoji="0" lang="en-US"/>
          </a:p>
        </p:txBody>
      </p:sp>
      <p:sp>
        <p:nvSpPr>
          <p:cNvPr id="1048679"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0" name="Date Placeholder 3"/>
          <p:cNvSpPr>
            <a:spLocks noGrp="1"/>
          </p:cNvSpPr>
          <p:nvPr>
            <p:ph type="dt" sz="half" idx="10"/>
          </p:nvPr>
        </p:nvSpPr>
        <p:spPr/>
        <p:txBody>
          <a:bodyPr/>
          <a:p>
            <a:fld id="{AB581640-763E-483F-BEAD-DD25A1EBEC46}" type="datetimeFigureOut">
              <a:rPr lang="en-US" smtClean="0"/>
            </a:fld>
            <a:endParaRPr lang="en-US"/>
          </a:p>
        </p:txBody>
      </p:sp>
      <p:sp>
        <p:nvSpPr>
          <p:cNvPr id="1048681" name="Footer Placeholder 4"/>
          <p:cNvSpPr>
            <a:spLocks noGrp="1"/>
          </p:cNvSpPr>
          <p:nvPr>
            <p:ph type="ftr" sz="quarter" idx="11"/>
          </p:nvPr>
        </p:nvSpPr>
        <p:spPr/>
        <p:txBody>
          <a:bodyPr/>
          <a:p>
            <a:endParaRPr lang="en-US"/>
          </a:p>
        </p:txBody>
      </p:sp>
      <p:sp>
        <p:nvSpPr>
          <p:cNvPr id="1048682" name="Slide Number Placeholder 5"/>
          <p:cNvSpPr>
            <a:spLocks noGrp="1"/>
          </p:cNvSpPr>
          <p:nvPr>
            <p:ph type="sldNum" sz="quarter" idx="12"/>
          </p:nvPr>
        </p:nvSpPr>
        <p:spPr/>
        <p:txBody>
          <a:bodyPr/>
          <a:p>
            <a:fld id="{1D59DBB5-192E-4286-AD63-8836D2ECC5E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658" name="Vertical Title 1"/>
          <p:cNvSpPr>
            <a:spLocks noGrp="1"/>
          </p:cNvSpPr>
          <p:nvPr>
            <p:ph type="title" orient="vert"/>
          </p:nvPr>
        </p:nvSpPr>
        <p:spPr>
          <a:xfrm>
            <a:off x="6629400" y="914401"/>
            <a:ext cx="2057400" cy="5211763"/>
          </a:xfrm>
        </p:spPr>
        <p:txBody>
          <a:bodyPr vert="eaVert"/>
          <a:p>
            <a:r>
              <a:rPr kumimoji="0" lang="en-US" smtClean="0"/>
              <a:t>Click to edit Master title style</a:t>
            </a:r>
            <a:endParaRPr kumimoji="0" lang="en-US"/>
          </a:p>
        </p:txBody>
      </p:sp>
      <p:sp>
        <p:nvSpPr>
          <p:cNvPr id="1048659" name="Vertical Text Placeholder 2"/>
          <p:cNvSpPr>
            <a:spLocks noGrp="1"/>
          </p:cNvSpPr>
          <p:nvPr>
            <p:ph type="body" orient="vert" idx="1"/>
          </p:nvPr>
        </p:nvSpPr>
        <p:spPr>
          <a:xfrm>
            <a:off x="457200" y="914401"/>
            <a:ext cx="6019800"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0" name="Date Placeholder 3"/>
          <p:cNvSpPr>
            <a:spLocks noGrp="1"/>
          </p:cNvSpPr>
          <p:nvPr>
            <p:ph type="dt" sz="half" idx="10"/>
          </p:nvPr>
        </p:nvSpPr>
        <p:spPr/>
        <p:txBody>
          <a:bodyPr/>
          <a:p>
            <a:fld id="{AB581640-763E-483F-BEAD-DD25A1EBEC46}" type="datetimeFigureOut">
              <a:rPr lang="en-US" smtClean="0"/>
            </a:fld>
            <a:endParaRPr lang="en-US"/>
          </a:p>
        </p:txBody>
      </p:sp>
      <p:sp>
        <p:nvSpPr>
          <p:cNvPr id="1048661" name="Footer Placeholder 4"/>
          <p:cNvSpPr>
            <a:spLocks noGrp="1"/>
          </p:cNvSpPr>
          <p:nvPr>
            <p:ph type="ftr" sz="quarter" idx="11"/>
          </p:nvPr>
        </p:nvSpPr>
        <p:spPr/>
        <p:txBody>
          <a:bodyPr/>
          <a:p>
            <a:endParaRPr lang="en-US"/>
          </a:p>
        </p:txBody>
      </p:sp>
      <p:sp>
        <p:nvSpPr>
          <p:cNvPr id="1048662" name="Slide Number Placeholder 5"/>
          <p:cNvSpPr>
            <a:spLocks noGrp="1"/>
          </p:cNvSpPr>
          <p:nvPr>
            <p:ph type="sldNum" sz="quarter" idx="12"/>
          </p:nvPr>
        </p:nvSpPr>
        <p:spPr/>
        <p:txBody>
          <a:bodyPr/>
          <a:p>
            <a:fld id="{1D59DBB5-192E-4286-AD63-8836D2ECC5E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585" name="Title 1"/>
          <p:cNvSpPr>
            <a:spLocks noGrp="1"/>
          </p:cNvSpPr>
          <p:nvPr>
            <p:ph type="title"/>
          </p:nvPr>
        </p:nvSpPr>
        <p:spPr/>
        <p:txBody>
          <a:bodyPr/>
          <a:p>
            <a:r>
              <a:rPr kumimoji="0" lang="en-US" smtClean="0"/>
              <a:t>Click to edit Master title style</a:t>
            </a:r>
            <a:endParaRPr kumimoji="0" lang="en-US"/>
          </a:p>
        </p:txBody>
      </p:sp>
      <p:sp>
        <p:nvSpPr>
          <p:cNvPr id="1048586"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7" name="Date Placeholder 3"/>
          <p:cNvSpPr>
            <a:spLocks noGrp="1"/>
          </p:cNvSpPr>
          <p:nvPr>
            <p:ph type="dt" sz="half" idx="10"/>
          </p:nvPr>
        </p:nvSpPr>
        <p:spPr/>
        <p:txBody>
          <a:bodyPr/>
          <a:p>
            <a:fld id="{AB581640-763E-483F-BEAD-DD25A1EBEC46}" type="datetimeFigureOut">
              <a:rPr lang="en-US" smtClean="0"/>
            </a:fld>
            <a:endParaRPr lang="en-US"/>
          </a:p>
        </p:txBody>
      </p:sp>
      <p:sp>
        <p:nvSpPr>
          <p:cNvPr id="1048588" name="Footer Placeholder 4"/>
          <p:cNvSpPr>
            <a:spLocks noGrp="1"/>
          </p:cNvSpPr>
          <p:nvPr>
            <p:ph type="ftr" sz="quarter" idx="11"/>
          </p:nvPr>
        </p:nvSpPr>
        <p:spPr/>
        <p:txBody>
          <a:bodyPr/>
          <a:p>
            <a:endParaRPr lang="en-US"/>
          </a:p>
        </p:txBody>
      </p:sp>
      <p:sp>
        <p:nvSpPr>
          <p:cNvPr id="1048589" name="Slide Number Placeholder 5"/>
          <p:cNvSpPr>
            <a:spLocks noGrp="1"/>
          </p:cNvSpPr>
          <p:nvPr>
            <p:ph type="sldNum" sz="quarter" idx="12"/>
          </p:nvPr>
        </p:nvSpPr>
        <p:spPr/>
        <p:txBody>
          <a:bodyPr/>
          <a:p>
            <a:fld id="{1D59DBB5-192E-4286-AD63-8836D2ECC5E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64" name=""/>
        <p:cNvGrpSpPr/>
        <p:nvPr/>
      </p:nvGrpSpPr>
      <p:grpSpPr>
        <a:xfrm>
          <a:off x="0" y="0"/>
          <a:ext cx="0" cy="0"/>
          <a:chOff x="0" y="0"/>
          <a:chExt cx="0" cy="0"/>
        </a:xfrm>
      </p:grpSpPr>
      <p:sp>
        <p:nvSpPr>
          <p:cNvPr id="1048673" name="Title 1"/>
          <p:cNvSpPr>
            <a:spLocks noGrp="1"/>
          </p:cNvSpPr>
          <p:nvPr>
            <p:ph type="title"/>
          </p:nvPr>
        </p:nvSpPr>
        <p:spPr>
          <a:xfrm>
            <a:off x="530352" y="1316736"/>
            <a:ext cx="77724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74" name="Text Placeholder 2"/>
          <p:cNvSpPr>
            <a:spLocks noGrp="1"/>
          </p:cNvSpPr>
          <p:nvPr>
            <p:ph type="body" idx="1"/>
          </p:nvPr>
        </p:nvSpPr>
        <p:spPr>
          <a:xfrm>
            <a:off x="530352" y="2704664"/>
            <a:ext cx="77724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75" name="Date Placeholder 3"/>
          <p:cNvSpPr>
            <a:spLocks noGrp="1"/>
          </p:cNvSpPr>
          <p:nvPr>
            <p:ph type="dt" sz="half" idx="10"/>
          </p:nvPr>
        </p:nvSpPr>
        <p:spPr/>
        <p:txBody>
          <a:bodyPr/>
          <a:p>
            <a:fld id="{AB581640-763E-483F-BEAD-DD25A1EBEC46}" type="datetimeFigureOut">
              <a:rPr lang="en-US" smtClean="0"/>
            </a:fld>
            <a:endParaRPr lang="en-US"/>
          </a:p>
        </p:txBody>
      </p:sp>
      <p:sp>
        <p:nvSpPr>
          <p:cNvPr id="1048676" name="Footer Placeholder 4"/>
          <p:cNvSpPr>
            <a:spLocks noGrp="1"/>
          </p:cNvSpPr>
          <p:nvPr>
            <p:ph type="ftr" sz="quarter" idx="11"/>
          </p:nvPr>
        </p:nvSpPr>
        <p:spPr/>
        <p:txBody>
          <a:bodyPr/>
          <a:p>
            <a:endParaRPr lang="en-US"/>
          </a:p>
        </p:txBody>
      </p:sp>
      <p:sp>
        <p:nvSpPr>
          <p:cNvPr id="1048677" name="Slide Number Placeholder 5"/>
          <p:cNvSpPr>
            <a:spLocks noGrp="1"/>
          </p:cNvSpPr>
          <p:nvPr>
            <p:ph type="sldNum" sz="quarter" idx="12"/>
          </p:nvPr>
        </p:nvSpPr>
        <p:spPr/>
        <p:txBody>
          <a:bodyPr/>
          <a:p>
            <a:fld id="{1D59DBB5-192E-4286-AD63-8836D2ECC5E9}" type="slidenum">
              <a:rPr lang="en-US" smtClean="0"/>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652" name="Title 1"/>
          <p:cNvSpPr>
            <a:spLocks noGrp="1"/>
          </p:cNvSpPr>
          <p:nvPr>
            <p:ph type="title"/>
          </p:nvPr>
        </p:nvSpPr>
        <p:spPr>
          <a:xfrm>
            <a:off x="457200" y="704088"/>
            <a:ext cx="8229600" cy="1143000"/>
          </a:xfrm>
        </p:spPr>
        <p:txBody>
          <a:bodyPr/>
          <a:p>
            <a:r>
              <a:rPr kumimoji="0" lang="en-US" smtClean="0"/>
              <a:t>Click to edit Master title style</a:t>
            </a:r>
            <a:endParaRPr kumimoji="0" lang="en-US"/>
          </a:p>
        </p:txBody>
      </p:sp>
      <p:sp>
        <p:nvSpPr>
          <p:cNvPr id="104865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Date Placeholder 4"/>
          <p:cNvSpPr>
            <a:spLocks noGrp="1"/>
          </p:cNvSpPr>
          <p:nvPr>
            <p:ph type="dt" sz="half" idx="10"/>
          </p:nvPr>
        </p:nvSpPr>
        <p:spPr/>
        <p:txBody>
          <a:bodyPr/>
          <a:p>
            <a:fld id="{AB581640-763E-483F-BEAD-DD25A1EBEC46}" type="datetimeFigureOut">
              <a:rPr lang="en-US" smtClean="0"/>
            </a:fld>
            <a:endParaRPr lang="en-US"/>
          </a:p>
        </p:txBody>
      </p:sp>
      <p:sp>
        <p:nvSpPr>
          <p:cNvPr id="1048656" name="Footer Placeholder 5"/>
          <p:cNvSpPr>
            <a:spLocks noGrp="1"/>
          </p:cNvSpPr>
          <p:nvPr>
            <p:ph type="ftr" sz="quarter" idx="11"/>
          </p:nvPr>
        </p:nvSpPr>
        <p:spPr/>
        <p:txBody>
          <a:bodyPr/>
          <a:p>
            <a:endParaRPr lang="en-US"/>
          </a:p>
        </p:txBody>
      </p:sp>
      <p:sp>
        <p:nvSpPr>
          <p:cNvPr id="1048657" name="Slide Number Placeholder 6"/>
          <p:cNvSpPr>
            <a:spLocks noGrp="1"/>
          </p:cNvSpPr>
          <p:nvPr>
            <p:ph type="sldNum" sz="quarter" idx="12"/>
          </p:nvPr>
        </p:nvSpPr>
        <p:spPr/>
        <p:txBody>
          <a:bodyPr/>
          <a:p>
            <a:fld id="{1D59DBB5-192E-4286-AD63-8836D2ECC5E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09" name="Title 1"/>
          <p:cNvSpPr>
            <a:spLocks noGrp="1"/>
          </p:cNvSpPr>
          <p:nvPr>
            <p:ph type="title"/>
          </p:nvPr>
        </p:nvSpPr>
        <p:spPr>
          <a:xfrm>
            <a:off x="457200" y="704088"/>
            <a:ext cx="8229600" cy="1143000"/>
          </a:xfrm>
        </p:spPr>
        <p:txBody>
          <a:bodyPr anchor="b" tIns="45720"/>
          <a:p>
            <a:r>
              <a:rPr kumimoji="0" lang="en-US" smtClean="0"/>
              <a:t>Click to edit Master title style</a:t>
            </a:r>
            <a:endParaRPr kumimoji="0" lang="en-US"/>
          </a:p>
        </p:txBody>
      </p:sp>
      <p:sp>
        <p:nvSpPr>
          <p:cNvPr id="1048610"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11"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12"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13"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14" name="Date Placeholder 6"/>
          <p:cNvSpPr>
            <a:spLocks noGrp="1"/>
          </p:cNvSpPr>
          <p:nvPr>
            <p:ph type="dt" sz="half" idx="10"/>
          </p:nvPr>
        </p:nvSpPr>
        <p:spPr/>
        <p:txBody>
          <a:bodyPr/>
          <a:p>
            <a:fld id="{AB581640-763E-483F-BEAD-DD25A1EBEC46}" type="datetimeFigureOut">
              <a:rPr lang="en-US" smtClean="0"/>
            </a:fld>
            <a:endParaRPr lang="en-US"/>
          </a:p>
        </p:txBody>
      </p:sp>
      <p:sp>
        <p:nvSpPr>
          <p:cNvPr id="1048615" name="Footer Placeholder 7"/>
          <p:cNvSpPr>
            <a:spLocks noGrp="1"/>
          </p:cNvSpPr>
          <p:nvPr>
            <p:ph type="ftr" sz="quarter" idx="11"/>
          </p:nvPr>
        </p:nvSpPr>
        <p:spPr/>
        <p:txBody>
          <a:bodyPr/>
          <a:p>
            <a:endParaRPr lang="en-US"/>
          </a:p>
        </p:txBody>
      </p:sp>
      <p:sp>
        <p:nvSpPr>
          <p:cNvPr id="1048616" name="Slide Number Placeholder 8"/>
          <p:cNvSpPr>
            <a:spLocks noGrp="1"/>
          </p:cNvSpPr>
          <p:nvPr>
            <p:ph type="sldNum" sz="quarter" idx="12"/>
          </p:nvPr>
        </p:nvSpPr>
        <p:spPr/>
        <p:txBody>
          <a:bodyPr/>
          <a:p>
            <a:fld id="{1D59DBB5-192E-4286-AD63-8836D2ECC5E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9" name=""/>
        <p:cNvGrpSpPr/>
        <p:nvPr/>
      </p:nvGrpSpPr>
      <p:grpSpPr>
        <a:xfrm>
          <a:off x="0" y="0"/>
          <a:ext cx="0" cy="0"/>
          <a:chOff x="0" y="0"/>
          <a:chExt cx="0" cy="0"/>
        </a:xfrm>
      </p:grpSpPr>
      <p:sp>
        <p:nvSpPr>
          <p:cNvPr id="1048647" name="Title 1"/>
          <p:cNvSpPr>
            <a:spLocks noGrp="1"/>
          </p:cNvSpPr>
          <p:nvPr>
            <p:ph type="title"/>
          </p:nvPr>
        </p:nvSpPr>
        <p:spPr>
          <a:xfrm>
            <a:off x="457200" y="704088"/>
            <a:ext cx="83058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48" name="Date Placeholder 2"/>
          <p:cNvSpPr>
            <a:spLocks noGrp="1"/>
          </p:cNvSpPr>
          <p:nvPr>
            <p:ph type="dt" sz="half" idx="10"/>
          </p:nvPr>
        </p:nvSpPr>
        <p:spPr/>
        <p:txBody>
          <a:bodyPr/>
          <a:p>
            <a:fld id="{AB581640-763E-483F-BEAD-DD25A1EBEC46}" type="datetimeFigureOut">
              <a:rPr lang="en-US" smtClean="0"/>
            </a:fld>
            <a:endParaRPr lang="en-US"/>
          </a:p>
        </p:txBody>
      </p:sp>
      <p:sp>
        <p:nvSpPr>
          <p:cNvPr id="1048649" name="Footer Placeholder 3"/>
          <p:cNvSpPr>
            <a:spLocks noGrp="1"/>
          </p:cNvSpPr>
          <p:nvPr>
            <p:ph type="ftr" sz="quarter" idx="11"/>
          </p:nvPr>
        </p:nvSpPr>
        <p:spPr/>
        <p:txBody>
          <a:bodyPr/>
          <a:p>
            <a:endParaRPr lang="en-US"/>
          </a:p>
        </p:txBody>
      </p:sp>
      <p:sp>
        <p:nvSpPr>
          <p:cNvPr id="1048650" name="Slide Number Placeholder 4"/>
          <p:cNvSpPr>
            <a:spLocks noGrp="1"/>
          </p:cNvSpPr>
          <p:nvPr>
            <p:ph type="sldNum" sz="quarter" idx="12"/>
          </p:nvPr>
        </p:nvSpPr>
        <p:spPr/>
        <p:txBody>
          <a:bodyPr/>
          <a:p>
            <a:fld id="{1D59DBB5-192E-4286-AD63-8836D2ECC5E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30" name="Date Placeholder 1"/>
          <p:cNvSpPr>
            <a:spLocks noGrp="1"/>
          </p:cNvSpPr>
          <p:nvPr>
            <p:ph type="dt" sz="half" idx="10"/>
          </p:nvPr>
        </p:nvSpPr>
        <p:spPr/>
        <p:txBody>
          <a:bodyPr/>
          <a:p>
            <a:fld id="{AB581640-763E-483F-BEAD-DD25A1EBEC46}" type="datetimeFigureOut">
              <a:rPr lang="en-US" smtClean="0"/>
            </a:fld>
            <a:endParaRPr lang="en-US"/>
          </a:p>
        </p:txBody>
      </p:sp>
      <p:sp>
        <p:nvSpPr>
          <p:cNvPr id="1048631" name="Footer Placeholder 2"/>
          <p:cNvSpPr>
            <a:spLocks noGrp="1"/>
          </p:cNvSpPr>
          <p:nvPr>
            <p:ph type="ftr" sz="quarter" idx="11"/>
          </p:nvPr>
        </p:nvSpPr>
        <p:spPr/>
        <p:txBody>
          <a:bodyPr/>
          <a:p>
            <a:endParaRPr lang="en-US"/>
          </a:p>
        </p:txBody>
      </p:sp>
      <p:sp>
        <p:nvSpPr>
          <p:cNvPr id="1048632" name="Slide Number Placeholder 3"/>
          <p:cNvSpPr>
            <a:spLocks noGrp="1"/>
          </p:cNvSpPr>
          <p:nvPr>
            <p:ph type="sldNum" sz="quarter" idx="12"/>
          </p:nvPr>
        </p:nvSpPr>
        <p:spPr/>
        <p:txBody>
          <a:bodyPr/>
          <a:p>
            <a:fld id="{1D59DBB5-192E-4286-AD63-8836D2ECC5E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5" name=""/>
        <p:cNvGrpSpPr/>
        <p:nvPr/>
      </p:nvGrpSpPr>
      <p:grpSpPr>
        <a:xfrm>
          <a:off x="0" y="0"/>
          <a:ext cx="0" cy="0"/>
          <a:chOff x="0" y="0"/>
          <a:chExt cx="0" cy="0"/>
        </a:xfrm>
      </p:grpSpPr>
      <p:sp>
        <p:nvSpPr>
          <p:cNvPr id="1048635" name="Title 1"/>
          <p:cNvSpPr>
            <a:spLocks noGrp="1"/>
          </p:cNvSpPr>
          <p:nvPr>
            <p:ph type="title"/>
          </p:nvPr>
        </p:nvSpPr>
        <p:spPr>
          <a:xfrm>
            <a:off x="685800" y="514352"/>
            <a:ext cx="27432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36"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637"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8" name="Date Placeholder 4"/>
          <p:cNvSpPr>
            <a:spLocks noGrp="1"/>
          </p:cNvSpPr>
          <p:nvPr>
            <p:ph type="dt" sz="half" idx="10"/>
          </p:nvPr>
        </p:nvSpPr>
        <p:spPr/>
        <p:txBody>
          <a:bodyPr/>
          <a:p>
            <a:fld id="{AB581640-763E-483F-BEAD-DD25A1EBEC46}" type="datetimeFigureOut">
              <a:rPr lang="en-US" smtClean="0"/>
            </a:fld>
            <a:endParaRPr lang="en-US"/>
          </a:p>
        </p:txBody>
      </p:sp>
      <p:sp>
        <p:nvSpPr>
          <p:cNvPr id="1048639" name="Footer Placeholder 5"/>
          <p:cNvSpPr>
            <a:spLocks noGrp="1"/>
          </p:cNvSpPr>
          <p:nvPr>
            <p:ph type="ftr" sz="quarter" idx="11"/>
          </p:nvPr>
        </p:nvSpPr>
        <p:spPr/>
        <p:txBody>
          <a:bodyPr/>
          <a:p>
            <a:endParaRPr lang="en-US"/>
          </a:p>
        </p:txBody>
      </p:sp>
      <p:sp>
        <p:nvSpPr>
          <p:cNvPr id="1048640" name="Slide Number Placeholder 6"/>
          <p:cNvSpPr>
            <a:spLocks noGrp="1"/>
          </p:cNvSpPr>
          <p:nvPr>
            <p:ph type="sldNum" sz="quarter" idx="12"/>
          </p:nvPr>
        </p:nvSpPr>
        <p:spPr/>
        <p:txBody>
          <a:bodyPr/>
          <a:p>
            <a:fld id="{1D59DBB5-192E-4286-AD63-8836D2ECC5E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63" name=""/>
        <p:cNvGrpSpPr/>
        <p:nvPr/>
      </p:nvGrpSpPr>
      <p:grpSpPr>
        <a:xfrm>
          <a:off x="0" y="0"/>
          <a:ext cx="0" cy="0"/>
          <a:chOff x="0" y="0"/>
          <a:chExt cx="0" cy="0"/>
        </a:xfrm>
      </p:grpSpPr>
      <p:sp>
        <p:nvSpPr>
          <p:cNvPr id="1048663"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64" name="Right Triangle 11"/>
          <p:cNvSpPr/>
          <p:nvPr/>
        </p:nvSpPr>
        <p:spPr>
          <a:xfrm rot="420000" flipV="1">
            <a:off x="8004134" y="5359769"/>
            <a:ext cx="155448"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65" name="Title 1"/>
          <p:cNvSpPr>
            <a:spLocks noGrp="1"/>
          </p:cNvSpPr>
          <p:nvPr>
            <p:ph type="title"/>
          </p:nvPr>
        </p:nvSpPr>
        <p:spPr>
          <a:xfrm>
            <a:off x="609600" y="1176996"/>
            <a:ext cx="2212848"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666" name="Text Placeholder 3"/>
          <p:cNvSpPr>
            <a:spLocks noGrp="1"/>
          </p:cNvSpPr>
          <p:nvPr>
            <p:ph type="body" sz="half" idx="2"/>
          </p:nvPr>
        </p:nvSpPr>
        <p:spPr>
          <a:xfrm>
            <a:off x="609600" y="2828785"/>
            <a:ext cx="22098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67" name="Date Placeholder 4"/>
          <p:cNvSpPr>
            <a:spLocks noGrp="1"/>
          </p:cNvSpPr>
          <p:nvPr>
            <p:ph type="dt" sz="half" idx="10"/>
          </p:nvPr>
        </p:nvSpPr>
        <p:spPr/>
        <p:txBody>
          <a:bodyPr/>
          <a:p>
            <a:fld id="{AB581640-763E-483F-BEAD-DD25A1EBEC46}" type="datetimeFigureOut">
              <a:rPr lang="en-US" smtClean="0"/>
            </a:fld>
            <a:endParaRPr lang="en-US"/>
          </a:p>
        </p:txBody>
      </p:sp>
      <p:sp>
        <p:nvSpPr>
          <p:cNvPr id="1048668" name="Footer Placeholder 5"/>
          <p:cNvSpPr>
            <a:spLocks noGrp="1"/>
          </p:cNvSpPr>
          <p:nvPr>
            <p:ph type="ftr" sz="quarter" idx="11"/>
          </p:nvPr>
        </p:nvSpPr>
        <p:spPr/>
        <p:txBody>
          <a:bodyPr/>
          <a:p>
            <a:endParaRPr lang="en-US"/>
          </a:p>
        </p:txBody>
      </p:sp>
      <p:sp>
        <p:nvSpPr>
          <p:cNvPr id="1048669" name="Slide Number Placeholder 6"/>
          <p:cNvSpPr>
            <a:spLocks noGrp="1"/>
          </p:cNvSpPr>
          <p:nvPr>
            <p:ph type="sldNum" sz="quarter" idx="12"/>
          </p:nvPr>
        </p:nvSpPr>
        <p:spPr>
          <a:xfrm>
            <a:off x="8077200" y="6356350"/>
            <a:ext cx="609600" cy="365125"/>
          </a:xfrm>
        </p:spPr>
        <p:txBody>
          <a:bodyPr/>
          <a:p>
            <a:fld id="{1D59DBB5-192E-4286-AD63-8836D2ECC5E9}" type="slidenum">
              <a:rPr lang="en-US" smtClean="0"/>
            </a:fld>
            <a:endParaRPr lang="en-US"/>
          </a:p>
        </p:txBody>
      </p:sp>
      <p:sp>
        <p:nvSpPr>
          <p:cNvPr id="1048670"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8671"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72"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AB581640-763E-483F-BEAD-DD25A1EBEC46}" type="datetimeFigureOut">
              <a:rPr lang="en-US" smtClean="0"/>
            </a:fld>
            <a:endParaRPr lang="en-US"/>
          </a:p>
        </p:txBody>
      </p:sp>
      <p:sp>
        <p:nvSpPr>
          <p:cNvPr id="1048581" name="Footer Placeholder 21"/>
          <p:cNvSpPr>
            <a:spLocks noGrp="1"/>
          </p:cNvSpPr>
          <p:nvPr>
            <p:ph type="ftr" sz="quarter" idx="3"/>
          </p:nvPr>
        </p:nvSpPr>
        <p:spPr>
          <a:xfrm>
            <a:off x="2667000" y="6356350"/>
            <a:ext cx="3352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1D59DBB5-192E-4286-AD63-8836D2ECC5E9}" type="slidenum">
              <a:rPr lang="en-US" smtClean="0"/>
            </a:fld>
            <a:endParaRPr lang="en-US"/>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0" name=""/>
          <p:cNvSpPr>
            <a:spLocks noGrp="1"/>
          </p:cNvSpPr>
          <p:nvPr>
            <p:ph type="title"/>
          </p:nvPr>
        </p:nvSpPr>
        <p:spPr/>
        <p:txBody>
          <a:bodyPr>
            <a:normAutofit fontScale="90000"/>
          </a:bodyPr>
          <a:p>
            <a:r>
              <a:rPr altLang="en-GB" lang="en-US"/>
              <a:t>curr</a:t>
            </a:r>
            <a:r>
              <a:rPr altLang="en-GB" lang="en-US"/>
              <a:t>ent</a:t>
            </a:r>
            <a:r>
              <a:rPr altLang="en-GB" lang="en-US"/>
              <a:t> </a:t>
            </a:r>
            <a:r>
              <a:rPr altLang="en-GB" lang="en-US"/>
              <a:t>trend</a:t>
            </a:r>
            <a:r>
              <a:rPr altLang="en-GB" lang="en-US"/>
              <a:t> </a:t>
            </a:r>
            <a:r>
              <a:rPr altLang="en-GB" lang="en-US"/>
              <a:t>in</a:t>
            </a:r>
            <a:r>
              <a:rPr altLang="en-GB" lang="en-US"/>
              <a:t> </a:t>
            </a:r>
            <a:r>
              <a:rPr altLang="en-GB" lang="en-US"/>
              <a:t>internet</a:t>
            </a:r>
            <a:r>
              <a:rPr altLang="en-GB" lang="en-US"/>
              <a:t> </a:t>
            </a:r>
            <a:r>
              <a:rPr altLang="en-GB" lang="en-US"/>
              <a:t>banking</a:t>
            </a:r>
            <a:endParaRPr lang="en-GB"/>
          </a:p>
        </p:txBody>
      </p:sp>
      <p:sp>
        <p:nvSpPr>
          <p:cNvPr id="1048591" name=""/>
          <p:cNvSpPr>
            <a:spLocks noGrp="1"/>
          </p:cNvSpPr>
          <p:nvPr>
            <p:ph idx="1"/>
          </p:nvPr>
        </p:nvSpPr>
        <p:spPr/>
        <p:txBody>
          <a:bodyPr/>
          <a:p>
            <a:r>
              <a:rPr altLang="en-GB" lang="en-US"/>
              <a:t>Name</a:t>
            </a:r>
            <a:r>
              <a:rPr altLang="en-GB" lang="en-US"/>
              <a:t>:</a:t>
            </a:r>
            <a:r>
              <a:rPr altLang="en-GB" lang="en-US"/>
              <a:t> </a:t>
            </a:r>
            <a:r>
              <a:rPr altLang="en-GB" lang="en-US"/>
              <a:t>vatsal</a:t>
            </a:r>
            <a:r>
              <a:rPr altLang="en-GB" lang="en-US"/>
              <a:t> </a:t>
            </a:r>
            <a:r>
              <a:rPr altLang="en-GB" lang="en-US"/>
              <a:t>changela</a:t>
            </a:r>
            <a:endParaRPr lang="en-GB"/>
          </a:p>
          <a:p>
            <a:r>
              <a:rPr altLang="en-GB" lang="en-US"/>
              <a:t>class</a:t>
            </a:r>
            <a:r>
              <a:rPr altLang="en-GB" lang="en-US"/>
              <a:t>:</a:t>
            </a:r>
            <a:r>
              <a:rPr altLang="en-GB" lang="en-US"/>
              <a:t>SY</a:t>
            </a:r>
            <a:r>
              <a:rPr altLang="en-GB" lang="en-US"/>
              <a:t>-IT</a:t>
            </a:r>
            <a:r>
              <a:rPr altLang="en-GB" lang="en-US"/>
              <a:t>,</a:t>
            </a:r>
            <a:r>
              <a:rPr altLang="en-GB" lang="en-US"/>
              <a:t> </a:t>
            </a:r>
            <a:r>
              <a:rPr altLang="en-GB" lang="en-US"/>
              <a:t>1</a:t>
            </a:r>
            <a:endParaRPr lang="en-GB"/>
          </a:p>
          <a:p>
            <a:r>
              <a:rPr altLang="en-GB" lang="en-US"/>
              <a:t>En</a:t>
            </a:r>
            <a:r>
              <a:rPr altLang="en-GB" lang="en-US"/>
              <a:t>.</a:t>
            </a:r>
            <a:r>
              <a:rPr altLang="en-GB" lang="en-US"/>
              <a:t>r</a:t>
            </a:r>
            <a:r>
              <a:rPr altLang="en-GB" lang="en-US"/>
              <a:t>o</a:t>
            </a:r>
            <a:r>
              <a:rPr altLang="en-GB" lang="en-US"/>
              <a:t>l</a:t>
            </a:r>
            <a:r>
              <a:rPr altLang="en-GB" lang="en-US"/>
              <a:t>l</a:t>
            </a:r>
            <a:r>
              <a:rPr altLang="en-GB" lang="en-US"/>
              <a:t>-</a:t>
            </a:r>
            <a:r>
              <a:rPr altLang="en-GB" lang="en-US"/>
              <a:t> </a:t>
            </a:r>
            <a:r>
              <a:rPr altLang="en-GB" lang="en-US"/>
              <a:t>1</a:t>
            </a:r>
            <a:r>
              <a:rPr altLang="en-GB" lang="en-US"/>
              <a:t>6</a:t>
            </a:r>
            <a:r>
              <a:rPr altLang="en-GB" lang="en-US"/>
              <a:t>0</a:t>
            </a:r>
            <a:r>
              <a:rPr altLang="en-GB" lang="en-US"/>
              <a:t>4</a:t>
            </a:r>
            <a:r>
              <a:rPr altLang="en-GB" lang="en-US"/>
              <a:t>1</a:t>
            </a:r>
            <a:r>
              <a:rPr altLang="en-GB" lang="en-US"/>
              <a:t>0</a:t>
            </a:r>
            <a:r>
              <a:rPr altLang="en-GB" lang="en-US"/>
              <a:t>1</a:t>
            </a:r>
            <a:r>
              <a:rPr altLang="en-GB" lang="en-US"/>
              <a:t>1</a:t>
            </a:r>
            <a:r>
              <a:rPr altLang="en-GB" lang="en-US"/>
              <a:t>6</a:t>
            </a:r>
            <a:r>
              <a:rPr altLang="en-GB" lang="en-US"/>
              <a:t>0</a:t>
            </a:r>
            <a:r>
              <a:rPr altLang="en-GB" lang="en-US"/>
              <a:t>2</a:t>
            </a:r>
            <a:r>
              <a:rPr altLang="en-GB" lang="en-US"/>
              <a:t>0</a:t>
            </a:r>
            <a:endParaRPr lang="en-GB"/>
          </a:p>
          <a:p>
            <a:endParaRPr lang="en-GB"/>
          </a:p>
          <a:p>
            <a:endParaRPr lang="en-GB"/>
          </a:p>
        </p:txBody>
      </p:sp>
      <p:pic>
        <p:nvPicPr>
          <p:cNvPr id="2097152" name=""/>
          <p:cNvPicPr>
            <a:picLocks/>
          </p:cNvPicPr>
          <p:nvPr/>
        </p:nvPicPr>
        <p:blipFill>
          <a:blip xmlns:r="http://schemas.openxmlformats.org/officeDocument/2006/relationships" r:embed="rId1"/>
          <a:stretch>
            <a:fillRect/>
          </a:stretch>
        </p:blipFill>
        <p:spPr>
          <a:xfrm rot="0">
            <a:off x="6089073" y="4274387"/>
            <a:ext cx="2597727" cy="2583612"/>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4" name="Title 1"/>
          <p:cNvSpPr>
            <a:spLocks noGrp="1"/>
          </p:cNvSpPr>
          <p:nvPr>
            <p:ph type="title"/>
          </p:nvPr>
        </p:nvSpPr>
        <p:spPr/>
        <p:txBody>
          <a:bodyPr>
            <a:normAutofit fontScale="90000"/>
          </a:bodyPr>
          <a:p>
            <a:r>
              <a:rPr dirty="0" lang="en-US" smtClean="0"/>
              <a:t>Advantages of internet banking</a:t>
            </a:r>
            <a:endParaRPr dirty="0" lang="en-US"/>
          </a:p>
        </p:txBody>
      </p:sp>
      <p:sp>
        <p:nvSpPr>
          <p:cNvPr id="1048625" name="Content Placeholder 2"/>
          <p:cNvSpPr>
            <a:spLocks noGrp="1"/>
          </p:cNvSpPr>
          <p:nvPr>
            <p:ph idx="1"/>
          </p:nvPr>
        </p:nvSpPr>
        <p:spPr/>
        <p:txBody>
          <a:bodyPr>
            <a:normAutofit fontScale="84615" lnSpcReduction="20000"/>
          </a:bodyPr>
          <a:p>
            <a:pPr indent="-571500" marL="571500">
              <a:buFont typeface="+mj-lt"/>
              <a:buAutoNum type="romanLcPeriod"/>
            </a:pPr>
            <a:r>
              <a:rPr dirty="0" sz="2800" lang="en-US" smtClean="0"/>
              <a:t>Round the clock banking</a:t>
            </a:r>
          </a:p>
          <a:p>
            <a:pPr indent="-571500" marL="571500">
              <a:buFont typeface="+mj-lt"/>
              <a:buAutoNum type="romanLcPeriod"/>
            </a:pPr>
            <a:endParaRPr dirty="0" sz="2800" lang="en-US"/>
          </a:p>
          <a:p>
            <a:pPr indent="-571500" marL="571500">
              <a:buNone/>
            </a:pPr>
            <a:r>
              <a:rPr dirty="0" sz="2800" lang="en-US" smtClean="0"/>
              <a:t>       </a:t>
            </a:r>
            <a:r>
              <a:rPr dirty="0" sz="2600" lang="en-US" smtClean="0"/>
              <a:t> E-banking facilitates performing basic banking transaction by customers round the clock globally. In fact there is no restricted office hours for E-banking.</a:t>
            </a:r>
          </a:p>
          <a:p>
            <a:pPr indent="-571500" marL="571500">
              <a:buFont typeface="+mj-lt"/>
              <a:buAutoNum type="romanLcPeriod"/>
            </a:pPr>
            <a:endParaRPr dirty="0" sz="2600" lang="en-US" smtClean="0"/>
          </a:p>
          <a:p>
            <a:pPr indent="-571500" marL="571500">
              <a:buNone/>
            </a:pPr>
            <a:r>
              <a:rPr dirty="0" sz="2800" lang="en-US" smtClean="0"/>
              <a:t>ii.     Convenient banking</a:t>
            </a:r>
          </a:p>
          <a:p>
            <a:pPr indent="-571500" marL="571500">
              <a:buNone/>
            </a:pPr>
            <a:r>
              <a:rPr dirty="0" sz="2800" lang="en-US"/>
              <a:t> </a:t>
            </a:r>
            <a:r>
              <a:rPr dirty="0" sz="2800" lang="en-US" smtClean="0"/>
              <a:t>       </a:t>
            </a:r>
            <a:endParaRPr dirty="0" sz="2600" lang="en-US" smtClean="0"/>
          </a:p>
          <a:p>
            <a:pPr indent="-571500" marL="571500">
              <a:buNone/>
            </a:pPr>
            <a:r>
              <a:rPr dirty="0" sz="2600" lang="en-US"/>
              <a:t> </a:t>
            </a:r>
            <a:r>
              <a:rPr dirty="0" sz="2600" lang="en-US" smtClean="0"/>
              <a:t>       customers can perform basic banking transactions by simply sitting at their office or at home through PC or laptop. No personal visit to the branch is required for routine basic transaction.</a:t>
            </a:r>
            <a:endParaRPr dirty="0" sz="26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6" name="Title 1"/>
          <p:cNvSpPr>
            <a:spLocks noGrp="1"/>
          </p:cNvSpPr>
          <p:nvPr>
            <p:ph type="title"/>
          </p:nvPr>
        </p:nvSpPr>
        <p:spPr>
          <a:xfrm>
            <a:off x="457200" y="0"/>
            <a:ext cx="8229600" cy="457200"/>
          </a:xfrm>
        </p:spPr>
        <p:txBody>
          <a:bodyPr>
            <a:normAutofit fontScale="90000"/>
          </a:bodyPr>
          <a:p>
            <a:endParaRPr dirty="0" lang="en-US"/>
          </a:p>
        </p:txBody>
      </p:sp>
      <p:sp>
        <p:nvSpPr>
          <p:cNvPr id="1048627" name="Content Placeholder 2"/>
          <p:cNvSpPr>
            <a:spLocks noGrp="1"/>
          </p:cNvSpPr>
          <p:nvPr>
            <p:ph idx="1"/>
          </p:nvPr>
        </p:nvSpPr>
        <p:spPr>
          <a:xfrm>
            <a:off x="381000" y="685800"/>
            <a:ext cx="8229600" cy="5715000"/>
          </a:xfrm>
        </p:spPr>
        <p:txBody>
          <a:bodyPr>
            <a:normAutofit fontScale="65000" lnSpcReduction="20000"/>
          </a:bodyPr>
          <a:p>
            <a:pPr indent="-571500" marL="571500">
              <a:buFont typeface="+mj-lt"/>
              <a:buAutoNum type="romanLcPeriod" startAt="3"/>
            </a:pPr>
            <a:r>
              <a:rPr dirty="0" lang="en-US" smtClean="0"/>
              <a:t> </a:t>
            </a:r>
            <a:r>
              <a:rPr dirty="0" sz="4600" lang="en-US" smtClean="0"/>
              <a:t>profitable banking</a:t>
            </a:r>
          </a:p>
          <a:p>
            <a:pPr indent="-571500" marL="571500">
              <a:buFont typeface="+mj-lt"/>
              <a:buAutoNum type="romanLcPeriod" startAt="3"/>
            </a:pPr>
            <a:endParaRPr dirty="0" sz="2400" lang="en-US"/>
          </a:p>
          <a:p>
            <a:pPr indent="-571500" marL="571500">
              <a:buNone/>
            </a:pPr>
            <a:r>
              <a:rPr dirty="0" lang="en-US" smtClean="0"/>
              <a:t>          The increased speed of response to customer requirements, can enhance customer satisfaction and consequently can lead to higher profits as a result of handling more number of   customer accounts.</a:t>
            </a:r>
          </a:p>
          <a:p>
            <a:pPr indent="-571500" marL="571500">
              <a:buNone/>
            </a:pPr>
            <a:endParaRPr dirty="0" sz="2400" lang="en-US" smtClean="0"/>
          </a:p>
          <a:p>
            <a:pPr indent="-571500" marL="571500">
              <a:buAutoNum type="romanLcPeriod" startAt="4"/>
            </a:pPr>
            <a:r>
              <a:rPr dirty="0" sz="3800" lang="en-US" smtClean="0"/>
              <a:t>Quality banking </a:t>
            </a:r>
          </a:p>
          <a:p>
            <a:pPr indent="-571500" marL="571500">
              <a:buAutoNum type="romanLcPeriod" startAt="4"/>
            </a:pPr>
            <a:endParaRPr dirty="0" sz="2400" lang="en-US"/>
          </a:p>
          <a:p>
            <a:pPr indent="-571500" marL="571500">
              <a:buNone/>
            </a:pPr>
            <a:r>
              <a:rPr dirty="0" lang="en-US" smtClean="0"/>
              <a:t>          internet banking allows the possibility of improved quality and an enlarged range of service being made available to customers.</a:t>
            </a:r>
          </a:p>
          <a:p>
            <a:pPr indent="-571500" marL="571500">
              <a:buNone/>
            </a:pPr>
            <a:endParaRPr dirty="0" sz="2400" lang="en-US" smtClean="0"/>
          </a:p>
          <a:p>
            <a:pPr indent="-571500" marL="571500">
              <a:buAutoNum type="romanLcPeriod" startAt="5"/>
            </a:pPr>
            <a:r>
              <a:rPr dirty="0" sz="4000" lang="en-US" smtClean="0"/>
              <a:t>Speed banking</a:t>
            </a:r>
          </a:p>
          <a:p>
            <a:pPr indent="-571500" marL="571500">
              <a:buAutoNum type="romanLcPeriod" startAt="5"/>
            </a:pPr>
            <a:endParaRPr dirty="0" sz="2000" lang="en-US"/>
          </a:p>
          <a:p>
            <a:pPr indent="-571500" marL="571500">
              <a:buNone/>
            </a:pPr>
            <a:r>
              <a:rPr dirty="0" lang="en-US"/>
              <a:t> </a:t>
            </a:r>
            <a:r>
              <a:rPr dirty="0" lang="en-US" smtClean="0"/>
              <a:t>         the increased speed of response to customers requirements will lead to greater customer satisfaction and handling a large number of transaction at a lesser time. </a:t>
            </a:r>
          </a:p>
          <a:p>
            <a:pPr indent="-571500" marL="571500">
              <a:buAutoNum type="romanLcPeriod" startAt="4"/>
            </a:pPr>
            <a:endParaRPr dirty="0" sz="2400" lang="en-US"/>
          </a:p>
          <a:p>
            <a:pPr indent="-571500" marL="571500">
              <a:buNone/>
            </a:pPr>
            <a:r>
              <a:rPr dirty="0" sz="2400" lang="en-US"/>
              <a:t> </a:t>
            </a:r>
            <a:r>
              <a:rPr dirty="0" sz="2400" lang="en-US" smtClean="0"/>
              <a:t>         </a:t>
            </a:r>
          </a:p>
          <a:p>
            <a:pPr indent="-571500" marL="571500">
              <a:buNone/>
            </a:pPr>
            <a:r>
              <a:rPr dirty="0" sz="2400" lang="en-US" smtClean="0"/>
              <a:t>        </a:t>
            </a:r>
          </a:p>
          <a:p>
            <a:pPr indent="-571500" marL="571500">
              <a:buNone/>
            </a:pPr>
            <a:r>
              <a:rPr dirty="0" sz="2400" lang="en-US"/>
              <a:t> </a:t>
            </a:r>
            <a:r>
              <a:rPr dirty="0" sz="2400" lang="en-US" smtClean="0"/>
              <a:t>          </a:t>
            </a:r>
            <a:r>
              <a:rPr dirty="0" lang="en-US" smtClean="0"/>
              <a:t> </a:t>
            </a: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8" name="Title 1"/>
          <p:cNvSpPr>
            <a:spLocks noGrp="1"/>
          </p:cNvSpPr>
          <p:nvPr>
            <p:ph type="title"/>
          </p:nvPr>
        </p:nvSpPr>
        <p:spPr/>
        <p:txBody>
          <a:bodyPr/>
          <a:p>
            <a:endParaRPr lang="en-US"/>
          </a:p>
        </p:txBody>
      </p:sp>
      <p:sp>
        <p:nvSpPr>
          <p:cNvPr id="1048629" name="Content Placeholder 2"/>
          <p:cNvSpPr>
            <a:spLocks noGrp="1"/>
          </p:cNvSpPr>
          <p:nvPr>
            <p:ph idx="1"/>
          </p:nvPr>
        </p:nvSpPr>
        <p:spPr/>
        <p:txBody>
          <a:bodyPr/>
          <a:p>
            <a:pPr indent="-571500" marL="571500">
              <a:buFont typeface="+mj-lt"/>
              <a:buAutoNum type="romanLcPeriod" startAt="7"/>
            </a:pPr>
            <a:r>
              <a:rPr dirty="0" lang="en-US" smtClean="0"/>
              <a:t> </a:t>
            </a:r>
            <a:r>
              <a:rPr dirty="0" lang="en-US"/>
              <a:t>S</a:t>
            </a:r>
            <a:r>
              <a:rPr dirty="0" lang="en-US" smtClean="0"/>
              <a:t>ervice Banking</a:t>
            </a:r>
          </a:p>
          <a:p>
            <a:pPr indent="-571500" marL="571500">
              <a:buNone/>
            </a:pPr>
            <a:r>
              <a:rPr dirty="0" lang="en-US" smtClean="0"/>
              <a:t>      </a:t>
            </a:r>
            <a:r>
              <a:rPr dirty="0" sz="2400" lang="en-US" smtClean="0"/>
              <a:t>Banks can also offer many cash management products. Instant credit, one day credit, immediate payment of utility bills, instant transfer fund etc. </a:t>
            </a:r>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53" name="Picture 3" descr="1366973240_ICICI-Bank.jpg"/>
          <p:cNvPicPr>
            <a:picLocks noChangeAspect="1"/>
          </p:cNvPicPr>
          <p:nvPr/>
        </p:nvPicPr>
        <p:blipFill>
          <a:blip xmlns:r="http://schemas.openxmlformats.org/officeDocument/2006/relationships" r:embed="rId1"/>
          <a:stretch>
            <a:fillRect/>
          </a:stretch>
        </p:blipFill>
        <p:spPr>
          <a:xfrm>
            <a:off x="2057400" y="762000"/>
            <a:ext cx="4762500" cy="2857500"/>
          </a:xfrm>
          <a:prstGeom prst="rect"/>
        </p:spPr>
      </p:pic>
      <p:pic>
        <p:nvPicPr>
          <p:cNvPr id="2097154" name="Picture 4" descr="current-trend-in-internet-banking-subject-engineering-economics-and-management-16-638.jpg"/>
          <p:cNvPicPr>
            <a:picLocks noChangeAspect="1"/>
          </p:cNvPicPr>
          <p:nvPr/>
        </p:nvPicPr>
        <p:blipFill>
          <a:blip xmlns:r="http://schemas.openxmlformats.org/officeDocument/2006/relationships" r:embed="rId2"/>
          <a:stretch>
            <a:fillRect/>
          </a:stretch>
        </p:blipFill>
        <p:spPr>
          <a:xfrm>
            <a:off x="1143000" y="4800600"/>
            <a:ext cx="7467600" cy="167640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3" name="Title 1"/>
          <p:cNvSpPr>
            <a:spLocks noGrp="1"/>
          </p:cNvSpPr>
          <p:nvPr>
            <p:ph type="ctrTitle"/>
          </p:nvPr>
        </p:nvSpPr>
        <p:spPr>
          <a:xfrm>
            <a:off x="838200" y="304800"/>
            <a:ext cx="7772400" cy="1905000"/>
          </a:xfrm>
        </p:spPr>
        <p:txBody>
          <a:bodyPr>
            <a:normAutofit/>
          </a:bodyPr>
          <a:p>
            <a:r>
              <a:rPr dirty="0" sz="3600" lang="en-US" smtClean="0"/>
              <a:t>Service provided by </a:t>
            </a:r>
            <a:r>
              <a:rPr dirty="0" sz="3600" lang="en-US" err="1" smtClean="0"/>
              <a:t>icici</a:t>
            </a:r>
            <a:r>
              <a:rPr dirty="0" sz="3600" lang="en-US" smtClean="0"/>
              <a:t> bank through internet</a:t>
            </a:r>
            <a:endParaRPr dirty="0" sz="3600" lang="en-US"/>
          </a:p>
        </p:txBody>
      </p:sp>
      <p:sp>
        <p:nvSpPr>
          <p:cNvPr id="1048634" name="Subtitle 2"/>
          <p:cNvSpPr>
            <a:spLocks noGrp="1"/>
          </p:cNvSpPr>
          <p:nvPr>
            <p:ph type="subTitle" idx="1"/>
          </p:nvPr>
        </p:nvSpPr>
        <p:spPr>
          <a:xfrm>
            <a:off x="1371600" y="1905000"/>
            <a:ext cx="6400800" cy="4572000"/>
          </a:xfrm>
        </p:spPr>
        <p:txBody>
          <a:bodyPr/>
          <a:p>
            <a:pPr algn="l">
              <a:buFont typeface="Arial" pitchFamily="34" charset="0"/>
              <a:buChar char="•"/>
            </a:pPr>
            <a:r>
              <a:rPr dirty="0" lang="en-US" smtClean="0"/>
              <a:t>Online bill payment</a:t>
            </a:r>
          </a:p>
          <a:p>
            <a:pPr algn="l">
              <a:buFont typeface="Arial" pitchFamily="34" charset="0"/>
              <a:buChar char="•"/>
            </a:pPr>
            <a:r>
              <a:rPr dirty="0" lang="en-US" smtClean="0"/>
              <a:t>Fund transfer</a:t>
            </a:r>
          </a:p>
          <a:p>
            <a:pPr algn="l">
              <a:buFont typeface="Arial" pitchFamily="34" charset="0"/>
              <a:buChar char="•"/>
            </a:pPr>
            <a:r>
              <a:rPr dirty="0" lang="en-US" smtClean="0"/>
              <a:t>Shopping</a:t>
            </a:r>
          </a:p>
          <a:p>
            <a:pPr algn="l">
              <a:buFont typeface="Arial" pitchFamily="34" charset="0"/>
              <a:buChar char="•"/>
            </a:pPr>
            <a:r>
              <a:rPr dirty="0" lang="en-US" smtClean="0"/>
              <a:t>Ticket booking</a:t>
            </a:r>
          </a:p>
          <a:p>
            <a:pPr algn="l">
              <a:buFont typeface="Arial" pitchFamily="34" charset="0"/>
              <a:buChar char="•"/>
            </a:pPr>
            <a:r>
              <a:rPr dirty="0" lang="en-US" smtClean="0"/>
              <a:t>Prepaid mobile recharge</a:t>
            </a:r>
          </a:p>
          <a:p>
            <a:pPr algn="l">
              <a:buFont typeface="Arial" pitchFamily="34" charset="0"/>
              <a:buChar char="•"/>
            </a:pPr>
            <a:r>
              <a:rPr dirty="0" lang="en-US" smtClean="0"/>
              <a:t>Share trading</a:t>
            </a:r>
          </a:p>
          <a:p>
            <a:pPr algn="l">
              <a:buFont typeface="Arial" pitchFamily="34" charset="0"/>
              <a:buChar char="•"/>
            </a:pPr>
            <a:r>
              <a:rPr dirty="0" lang="en-US" smtClean="0"/>
              <a:t>charity</a:t>
            </a:r>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55" name="Picture 1" descr="current-trend-in-internet-banking-subject-engineering-economics-and-management-18-638.jpg"/>
          <p:cNvPicPr>
            <a:picLocks noChangeAspect="1"/>
          </p:cNvPicPr>
          <p:nvPr/>
        </p:nvPicPr>
        <p:blipFill>
          <a:blip xmlns:r="http://schemas.openxmlformats.org/officeDocument/2006/relationships" r:embed="rId1"/>
          <a:stretch>
            <a:fillRect/>
          </a:stretch>
        </p:blipFill>
        <p:spPr>
          <a:xfrm>
            <a:off x="533400" y="457200"/>
            <a:ext cx="7543799" cy="5486400"/>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pic>
        <p:nvPicPr>
          <p:cNvPr id="2097156" name="Picture 1" descr="current-trend-in-internet-banking-subject-engineering-economics-and-management-19-638.jpg"/>
          <p:cNvPicPr>
            <a:picLocks noChangeAspect="1"/>
          </p:cNvPicPr>
          <p:nvPr/>
        </p:nvPicPr>
        <p:blipFill>
          <a:blip xmlns:r="http://schemas.openxmlformats.org/officeDocument/2006/relationships" r:embed="rId1"/>
          <a:stretch>
            <a:fillRect/>
          </a:stretch>
        </p:blipFill>
        <p:spPr>
          <a:xfrm>
            <a:off x="990600" y="838200"/>
            <a:ext cx="6858000" cy="541020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1" name="Title 5"/>
          <p:cNvSpPr>
            <a:spLocks noGrp="1"/>
          </p:cNvSpPr>
          <p:nvPr>
            <p:ph type="title"/>
          </p:nvPr>
        </p:nvSpPr>
        <p:spPr>
          <a:xfrm>
            <a:off x="457200" y="0"/>
            <a:ext cx="3008313" cy="260350"/>
          </a:xfrm>
        </p:spPr>
        <p:txBody>
          <a:bodyPr>
            <a:normAutofit fontScale="90000"/>
          </a:bodyPr>
          <a:p>
            <a:endParaRPr dirty="0" lang="en-US"/>
          </a:p>
        </p:txBody>
      </p:sp>
      <p:sp>
        <p:nvSpPr>
          <p:cNvPr id="1048642" name="Text Placeholder 7"/>
          <p:cNvSpPr>
            <a:spLocks noGrp="1"/>
          </p:cNvSpPr>
          <p:nvPr>
            <p:ph type="body" idx="2"/>
          </p:nvPr>
        </p:nvSpPr>
        <p:spPr>
          <a:xfrm>
            <a:off x="457200" y="457200"/>
            <a:ext cx="4267200" cy="6400800"/>
          </a:xfrm>
        </p:spPr>
        <p:txBody>
          <a:bodyPr>
            <a:normAutofit fontScale="94444" lnSpcReduction="20000"/>
          </a:bodyPr>
          <a:p>
            <a:r>
              <a:rPr dirty="0" sz="1800" lang="en-US" smtClean="0"/>
              <a:t>According to a report by </a:t>
            </a:r>
            <a:r>
              <a:rPr dirty="0" sz="1800" lang="en-US" err="1" smtClean="0"/>
              <a:t>boston</a:t>
            </a:r>
            <a:r>
              <a:rPr dirty="0" sz="1800" lang="en-US" smtClean="0"/>
              <a:t> consulting group (BCG), in </a:t>
            </a:r>
            <a:r>
              <a:rPr dirty="0" sz="1800" lang="en-US" err="1" smtClean="0"/>
              <a:t>india</a:t>
            </a:r>
            <a:r>
              <a:rPr dirty="0" sz="1800" lang="en-US" smtClean="0"/>
              <a:t>, out of 1.2 billion only 200 million people having bank accounts, which is only 17% of </a:t>
            </a:r>
            <a:r>
              <a:rPr dirty="0" sz="1800" lang="en-US" err="1" smtClean="0"/>
              <a:t>indian</a:t>
            </a:r>
            <a:r>
              <a:rPr dirty="0" sz="1800" lang="en-US" smtClean="0"/>
              <a:t>.</a:t>
            </a:r>
          </a:p>
          <a:p>
            <a:endParaRPr dirty="0" sz="1800" lang="en-US"/>
          </a:p>
          <a:p>
            <a:r>
              <a:rPr dirty="0" sz="1800" lang="en-US" smtClean="0"/>
              <a:t>According to </a:t>
            </a:r>
            <a:r>
              <a:rPr dirty="0" sz="1800" lang="en-US" err="1" smtClean="0"/>
              <a:t>mckinsey</a:t>
            </a:r>
            <a:r>
              <a:rPr dirty="0" sz="1800" lang="en-US" smtClean="0"/>
              <a:t> report (2011) (with 120 million internet) </a:t>
            </a:r>
            <a:r>
              <a:rPr dirty="0" sz="1800" lang="en-US" err="1" smtClean="0"/>
              <a:t>india</a:t>
            </a:r>
            <a:r>
              <a:rPr dirty="0" sz="1800" lang="en-US" smtClean="0"/>
              <a:t> had third largest internet in the world after china and us and </a:t>
            </a:r>
            <a:r>
              <a:rPr dirty="0" sz="1800" lang="en-US" err="1" smtClean="0"/>
              <a:t>india</a:t>
            </a:r>
            <a:r>
              <a:rPr dirty="0" sz="1800" lang="en-US" smtClean="0"/>
              <a:t> had targeted for 330-370 million internet users in 2015 which will make it second largest internet. In same report, it is mention that in made </a:t>
            </a:r>
            <a:r>
              <a:rPr dirty="0" sz="1800" lang="en-US" err="1" smtClean="0"/>
              <a:t>pasitive</a:t>
            </a:r>
            <a:r>
              <a:rPr dirty="0" sz="1800" lang="en-US" smtClean="0"/>
              <a:t> improvement in e-commerce.</a:t>
            </a:r>
          </a:p>
          <a:p>
            <a:endParaRPr dirty="0" sz="1800" lang="en-US"/>
          </a:p>
          <a:p>
            <a:r>
              <a:rPr dirty="0" sz="1800" lang="en-US" smtClean="0"/>
              <a:t>Further it is reported that 7% of account holders in the country are using the internet for banking transactions while branch banking has fallen by a full 15 </a:t>
            </a:r>
            <a:r>
              <a:rPr dirty="0" sz="1800" lang="en-US" err="1" smtClean="0"/>
              <a:t>percantage</a:t>
            </a:r>
            <a:r>
              <a:rPr dirty="0" sz="1800" lang="en-US" smtClean="0"/>
              <a:t> points.</a:t>
            </a:r>
            <a:endParaRPr dirty="0" sz="1800" lang="en-US"/>
          </a:p>
        </p:txBody>
      </p:sp>
      <p:pic>
        <p:nvPicPr>
          <p:cNvPr id="2097157" name="Content Placeholder 8" descr="1d.jpg"/>
          <p:cNvPicPr>
            <a:picLocks noChangeAspect="1" noGrp="1"/>
          </p:cNvPicPr>
          <p:nvPr>
            <p:ph sz="half" idx="1"/>
          </p:nvPr>
        </p:nvPicPr>
        <p:blipFill>
          <a:blip xmlns:r="http://schemas.openxmlformats.org/officeDocument/2006/relationships" r:embed="rId1"/>
          <a:stretch>
            <a:fillRect/>
          </a:stretch>
        </p:blipFill>
        <p:spPr>
          <a:xfrm>
            <a:off x="4800600" y="2133600"/>
            <a:ext cx="4171950" cy="298132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43" name="Title 4"/>
          <p:cNvSpPr>
            <a:spLocks noGrp="1"/>
          </p:cNvSpPr>
          <p:nvPr>
            <p:ph type="title"/>
          </p:nvPr>
        </p:nvSpPr>
        <p:spPr>
          <a:xfrm>
            <a:off x="457200" y="-45719"/>
            <a:ext cx="8229600" cy="45719"/>
          </a:xfrm>
        </p:spPr>
        <p:txBody>
          <a:bodyPr>
            <a:normAutofit fontScale="90000"/>
          </a:bodyPr>
          <a:p>
            <a:endParaRPr dirty="0" lang="en-US"/>
          </a:p>
        </p:txBody>
      </p:sp>
      <p:sp>
        <p:nvSpPr>
          <p:cNvPr id="1048644" name="Content Placeholder 5"/>
          <p:cNvSpPr>
            <a:spLocks noGrp="1"/>
          </p:cNvSpPr>
          <p:nvPr>
            <p:ph idx="1"/>
          </p:nvPr>
        </p:nvSpPr>
        <p:spPr>
          <a:xfrm>
            <a:off x="457200" y="1066801"/>
            <a:ext cx="8229600" cy="5791199"/>
          </a:xfrm>
        </p:spPr>
        <p:txBody>
          <a:bodyPr>
            <a:normAutofit fontScale="96154" lnSpcReduction="20000"/>
          </a:bodyPr>
          <a:p>
            <a:pPr>
              <a:buNone/>
            </a:pPr>
            <a:r>
              <a:rPr dirty="0" lang="en-US" smtClean="0"/>
              <a:t>    according to </a:t>
            </a:r>
            <a:r>
              <a:rPr dirty="0" lang="en-US" err="1" smtClean="0"/>
              <a:t>comScore</a:t>
            </a:r>
            <a:r>
              <a:rPr dirty="0" lang="en-US" smtClean="0"/>
              <a:t>, 423.5 million people accessed online banking sites</a:t>
            </a:r>
          </a:p>
          <a:p>
            <a:pPr>
              <a:buNone/>
            </a:pPr>
            <a:r>
              <a:rPr dirty="0" lang="en-US" smtClean="0"/>
              <a:t>    worldwide during </a:t>
            </a:r>
            <a:r>
              <a:rPr dirty="0" lang="en-US"/>
              <a:t>A</a:t>
            </a:r>
            <a:r>
              <a:rPr dirty="0" lang="en-US" smtClean="0"/>
              <a:t>pril 2012, reaching</a:t>
            </a:r>
          </a:p>
          <a:p>
            <a:pPr>
              <a:buNone/>
            </a:pPr>
            <a:endParaRPr dirty="0" lang="en-US"/>
          </a:p>
          <a:p>
            <a:pPr>
              <a:buNone/>
            </a:pPr>
            <a:r>
              <a:rPr dirty="0" lang="en-US" smtClean="0"/>
              <a:t>    28.7 percent of the internet audience.</a:t>
            </a:r>
          </a:p>
          <a:p>
            <a:pPr>
              <a:buNone/>
            </a:pPr>
            <a:r>
              <a:rPr dirty="0" lang="en-US" smtClean="0"/>
              <a:t>    45 percent of the internet audience in</a:t>
            </a:r>
          </a:p>
          <a:p>
            <a:pPr>
              <a:buNone/>
            </a:pPr>
            <a:r>
              <a:rPr dirty="0" lang="en-US" smtClean="0"/>
              <a:t>    North </a:t>
            </a:r>
            <a:r>
              <a:rPr dirty="0" lang="en-US"/>
              <a:t>A</a:t>
            </a:r>
            <a:r>
              <a:rPr dirty="0" lang="en-US" smtClean="0"/>
              <a:t>merica accessed bank sites</a:t>
            </a:r>
          </a:p>
          <a:p>
            <a:pPr>
              <a:buNone/>
            </a:pPr>
            <a:endParaRPr dirty="0" lang="en-US"/>
          </a:p>
          <a:p>
            <a:pPr>
              <a:buNone/>
            </a:pPr>
            <a:r>
              <a:rPr dirty="0" lang="en-US" smtClean="0"/>
              <a:t>    When it comes to digital banking in </a:t>
            </a:r>
            <a:r>
              <a:rPr dirty="0" lang="en-US"/>
              <a:t>A</a:t>
            </a:r>
            <a:r>
              <a:rPr dirty="0" lang="en-US" smtClean="0"/>
              <a:t>sia,</a:t>
            </a:r>
          </a:p>
          <a:p>
            <a:pPr>
              <a:buNone/>
            </a:pPr>
            <a:r>
              <a:rPr dirty="0" lang="en-US" smtClean="0"/>
              <a:t>     the Mc </a:t>
            </a:r>
            <a:r>
              <a:rPr dirty="0" lang="en-US"/>
              <a:t>K</a:t>
            </a:r>
            <a:r>
              <a:rPr dirty="0" lang="en-US" smtClean="0"/>
              <a:t>insey &amp; company survey said,</a:t>
            </a:r>
          </a:p>
          <a:p>
            <a:pPr>
              <a:buNone/>
            </a:pPr>
            <a:r>
              <a:rPr dirty="0" lang="en-US" smtClean="0"/>
              <a:t>     “</a:t>
            </a:r>
            <a:r>
              <a:rPr dirty="0" lang="en-US"/>
              <a:t>I</a:t>
            </a:r>
            <a:r>
              <a:rPr dirty="0" lang="en-US" smtClean="0"/>
              <a:t>ndia leads growth in Asia in mobile and</a:t>
            </a:r>
          </a:p>
          <a:p>
            <a:pPr>
              <a:buNone/>
            </a:pPr>
            <a:r>
              <a:rPr dirty="0" lang="en-US" smtClean="0"/>
              <a:t>      Internet usage for banking.”</a:t>
            </a:r>
          </a:p>
          <a:p>
            <a:pPr>
              <a:buNone/>
            </a:pPr>
            <a:endParaRPr dirty="0" lang="en-US"/>
          </a:p>
          <a:p>
            <a:pPr>
              <a:buNone/>
            </a:pPr>
            <a:endParaRPr dirty="0" lang="en-US" smtClean="0"/>
          </a:p>
          <a:p>
            <a:pPr>
              <a:buNone/>
            </a:pPr>
            <a:endParaRPr dirty="0" lang="en-US"/>
          </a:p>
          <a:p>
            <a:pPr>
              <a:buNone/>
            </a:pPr>
            <a:endParaRPr dirty="0" lang="en-US" smtClean="0"/>
          </a:p>
          <a:p>
            <a:pPr>
              <a:buNone/>
            </a:pPr>
            <a:endParaRPr dirty="0" lang="en-US"/>
          </a:p>
          <a:p>
            <a:pPr>
              <a:buNone/>
            </a:pPr>
            <a:endParaRPr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5" name="Title 1"/>
          <p:cNvSpPr>
            <a:spLocks noGrp="1"/>
          </p:cNvSpPr>
          <p:nvPr>
            <p:ph type="title"/>
          </p:nvPr>
        </p:nvSpPr>
        <p:spPr/>
        <p:txBody>
          <a:bodyPr/>
          <a:p>
            <a:pPr algn="l"/>
            <a:r>
              <a:rPr dirty="0" lang="en-US" smtClean="0"/>
              <a:t>conclusion</a:t>
            </a:r>
            <a:endParaRPr dirty="0" lang="en-US"/>
          </a:p>
        </p:txBody>
      </p:sp>
      <p:sp>
        <p:nvSpPr>
          <p:cNvPr id="1048646" name="Content Placeholder 2"/>
          <p:cNvSpPr>
            <a:spLocks noGrp="1"/>
          </p:cNvSpPr>
          <p:nvPr>
            <p:ph idx="1"/>
          </p:nvPr>
        </p:nvSpPr>
        <p:spPr/>
        <p:txBody>
          <a:bodyPr>
            <a:normAutofit fontScale="80769" lnSpcReduction="10000"/>
          </a:bodyPr>
          <a:p>
            <a:r>
              <a:rPr dirty="0" lang="en-US" smtClean="0"/>
              <a:t>All the major banks in </a:t>
            </a:r>
            <a:r>
              <a:rPr dirty="0" lang="en-US"/>
              <a:t>I</a:t>
            </a:r>
            <a:r>
              <a:rPr dirty="0" lang="en-US" smtClean="0"/>
              <a:t>ndia are trying to promote online transaction in the country including the rural parts of the country.</a:t>
            </a:r>
          </a:p>
          <a:p>
            <a:endParaRPr dirty="0" lang="en-US"/>
          </a:p>
          <a:p>
            <a:r>
              <a:rPr dirty="0" lang="en-US" smtClean="0"/>
              <a:t>Being a huge fan of e-governance, </a:t>
            </a:r>
            <a:r>
              <a:rPr dirty="0" lang="en-US" err="1" smtClean="0"/>
              <a:t>indian</a:t>
            </a:r>
            <a:r>
              <a:rPr dirty="0" lang="en-US" smtClean="0"/>
              <a:t> prime minister – Mr. </a:t>
            </a:r>
            <a:r>
              <a:rPr dirty="0" lang="en-US" err="1" smtClean="0"/>
              <a:t>Narendra</a:t>
            </a:r>
            <a:r>
              <a:rPr dirty="0" lang="en-US" smtClean="0"/>
              <a:t> </a:t>
            </a:r>
            <a:r>
              <a:rPr dirty="0" lang="en-US" err="1" smtClean="0"/>
              <a:t>Modi</a:t>
            </a:r>
            <a:r>
              <a:rPr dirty="0" lang="en-US" smtClean="0"/>
              <a:t> has initiated a project estimated</a:t>
            </a:r>
          </a:p>
          <a:p>
            <a:endParaRPr dirty="0" lang="en-US"/>
          </a:p>
          <a:p>
            <a:r>
              <a:rPr dirty="0" lang="en-US" smtClean="0"/>
              <a:t>At INR 20,000 </a:t>
            </a:r>
            <a:r>
              <a:rPr dirty="0" lang="en-US" err="1" smtClean="0"/>
              <a:t>crores</a:t>
            </a:r>
            <a:r>
              <a:rPr dirty="0" lang="en-US" smtClean="0"/>
              <a:t> to build a broadband highway connecting 2.5lakh </a:t>
            </a:r>
            <a:r>
              <a:rPr dirty="0" lang="en-US" err="1" smtClean="0"/>
              <a:t>panchayats</a:t>
            </a:r>
            <a:r>
              <a:rPr dirty="0" lang="en-US" smtClean="0"/>
              <a:t> across the country. Once fully set up, this infrastructure would help the rural </a:t>
            </a:r>
            <a:r>
              <a:rPr dirty="0" lang="en-US" err="1" smtClean="0"/>
              <a:t>india</a:t>
            </a:r>
            <a:r>
              <a:rPr dirty="0" lang="en-US" smtClean="0"/>
              <a:t> connect with the urban India while boosting the rate of online transaction and internet banking in the country. </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7" name="Title 1"/>
          <p:cNvSpPr>
            <a:spLocks noGrp="1"/>
          </p:cNvSpPr>
          <p:nvPr>
            <p:ph type="ctrTitle"/>
          </p:nvPr>
        </p:nvSpPr>
        <p:spPr>
          <a:xfrm>
            <a:off x="762000" y="0"/>
            <a:ext cx="7772400" cy="1470025"/>
          </a:xfrm>
        </p:spPr>
        <p:txBody>
          <a:bodyPr/>
          <a:p>
            <a:r>
              <a:rPr dirty="0" lang="en-US" smtClean="0"/>
              <a:t>What is internet banking?</a:t>
            </a:r>
            <a:endParaRPr dirty="0" lang="en-US"/>
          </a:p>
        </p:txBody>
      </p:sp>
      <p:sp>
        <p:nvSpPr>
          <p:cNvPr id="1048598" name="Subtitle 2"/>
          <p:cNvSpPr>
            <a:spLocks noGrp="1"/>
          </p:cNvSpPr>
          <p:nvPr>
            <p:ph type="subTitle" idx="1"/>
          </p:nvPr>
        </p:nvSpPr>
        <p:spPr>
          <a:xfrm>
            <a:off x="1295400" y="1295400"/>
            <a:ext cx="6400800" cy="5562600"/>
          </a:xfrm>
        </p:spPr>
        <p:txBody>
          <a:bodyPr>
            <a:normAutofit fontScale="95000" lnSpcReduction="20000"/>
          </a:bodyPr>
          <a:p>
            <a:pPr>
              <a:buFont typeface="Wingdings" pitchFamily="2" charset="2"/>
              <a:buChar char="Ø"/>
            </a:pPr>
            <a:r>
              <a:rPr dirty="0" sz="2000" lang="en-US" smtClean="0"/>
              <a:t>Internet banking involves consumers using the internet to access their bank account and to undertake transactions</a:t>
            </a:r>
          </a:p>
          <a:p>
            <a:endParaRPr dirty="0" sz="2000" lang="en-US" smtClean="0"/>
          </a:p>
          <a:p>
            <a:pPr algn="l">
              <a:buFont typeface="Wingdings" pitchFamily="2" charset="2"/>
              <a:buChar char="Ø"/>
            </a:pPr>
            <a:r>
              <a:rPr dirty="0" sz="2000" lang="en-US" smtClean="0"/>
              <a:t>At the basic level, internet banking can mean the setting up of a web page by a bank to give information about its product and service.</a:t>
            </a:r>
          </a:p>
          <a:p>
            <a:pPr algn="l"/>
            <a:endParaRPr dirty="0" sz="2000" lang="en-US" smtClean="0"/>
          </a:p>
          <a:p>
            <a:pPr algn="l">
              <a:buFont typeface="Wingdings" pitchFamily="2" charset="2"/>
              <a:buChar char="Ø"/>
            </a:pPr>
            <a:r>
              <a:rPr dirty="0" sz="2000" lang="en-US" smtClean="0"/>
              <a:t>At an advance level, it involves provision of facilities such as </a:t>
            </a:r>
            <a:r>
              <a:rPr dirty="0" sz="2000" lang="en-US" smtClean="0"/>
              <a:t>accessing </a:t>
            </a:r>
            <a:r>
              <a:rPr dirty="0" sz="2000" lang="en-US" smtClean="0"/>
              <a:t>accounts</a:t>
            </a:r>
          </a:p>
          <a:p>
            <a:pPr algn="l"/>
            <a:r>
              <a:rPr dirty="0" sz="2000" lang="en-US" smtClean="0"/>
              <a:t>Funds transfer</a:t>
            </a:r>
          </a:p>
          <a:p>
            <a:pPr algn="l"/>
            <a:r>
              <a:rPr dirty="0" sz="2000" lang="en-US" smtClean="0"/>
              <a:t>Buying financial products or services online.</a:t>
            </a:r>
          </a:p>
          <a:p>
            <a:pPr algn="l"/>
            <a:endParaRPr dirty="0" sz="2000" lang="en-US" smtClean="0"/>
          </a:p>
          <a:p>
            <a:pPr algn="l">
              <a:buFont typeface="Wingdings" pitchFamily="2" charset="2"/>
              <a:buChar char="Ø"/>
            </a:pPr>
            <a:r>
              <a:rPr dirty="0" sz="2000" lang="en-US" smtClean="0"/>
              <a:t>This is called “</a:t>
            </a:r>
            <a:r>
              <a:rPr dirty="0" sz="2000" lang="en-US" smtClean="0"/>
              <a:t>transactional</a:t>
            </a:r>
            <a:r>
              <a:rPr dirty="0" sz="2000" lang="en-US" smtClean="0"/>
              <a:t>” online banking.</a:t>
            </a:r>
            <a:endParaRPr dirty="0" sz="200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51" name="Title 3"/>
          <p:cNvSpPr>
            <a:spLocks noGrp="1"/>
          </p:cNvSpPr>
          <p:nvPr>
            <p:ph type="title"/>
          </p:nvPr>
        </p:nvSpPr>
        <p:spPr>
          <a:xfrm>
            <a:off x="457200" y="2971800"/>
            <a:ext cx="8229600" cy="1143000"/>
          </a:xfrm>
        </p:spPr>
        <p:txBody>
          <a:bodyPr/>
          <a:p>
            <a:r>
              <a:rPr dirty="0" lang="en-US" smtClean="0"/>
              <a:t>THANK YOU   </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9" name="Title 1"/>
          <p:cNvSpPr>
            <a:spLocks noGrp="1"/>
          </p:cNvSpPr>
          <p:nvPr>
            <p:ph type="title"/>
          </p:nvPr>
        </p:nvSpPr>
        <p:spPr/>
        <p:txBody>
          <a:bodyPr>
            <a:normAutofit/>
          </a:bodyPr>
          <a:p>
            <a:r>
              <a:rPr dirty="0" sz="3200" lang="en-US" smtClean="0"/>
              <a:t>There are two ways to offer internet banking.</a:t>
            </a:r>
            <a:endParaRPr dirty="0" sz="3200" lang="en-US"/>
          </a:p>
        </p:txBody>
      </p:sp>
      <p:sp>
        <p:nvSpPr>
          <p:cNvPr id="1048600" name="Content Placeholder 2"/>
          <p:cNvSpPr>
            <a:spLocks noGrp="1"/>
          </p:cNvSpPr>
          <p:nvPr>
            <p:ph idx="1"/>
          </p:nvPr>
        </p:nvSpPr>
        <p:spPr>
          <a:xfrm>
            <a:off x="457200" y="1828800"/>
            <a:ext cx="8229600" cy="4525963"/>
          </a:xfrm>
        </p:spPr>
        <p:txBody>
          <a:bodyPr>
            <a:normAutofit/>
          </a:bodyPr>
          <a:p>
            <a:pPr indent="-514350" marL="514350">
              <a:buFont typeface="+mj-lt"/>
              <a:buAutoNum type="arabicPeriod"/>
            </a:pPr>
            <a:r>
              <a:rPr dirty="0" sz="2400" lang="en-US" smtClean="0"/>
              <a:t>An existing bank with physical offices </a:t>
            </a:r>
            <a:r>
              <a:rPr dirty="0" sz="2400" lang="en-US" smtClean="0"/>
              <a:t>can</a:t>
            </a:r>
            <a:r>
              <a:rPr dirty="0" sz="2400" lang="en-US" smtClean="0"/>
              <a:t> establish a web site and offer internet banking in addition to its </a:t>
            </a:r>
            <a:r>
              <a:rPr dirty="0" sz="2400" lang="en-US" err="1" smtClean="0"/>
              <a:t>traditi</a:t>
            </a:r>
            <a:r>
              <a:rPr dirty="0" sz="2400" lang="en-US" err="1" smtClean="0"/>
              <a:t>o</a:t>
            </a:r>
            <a:r>
              <a:rPr dirty="0" sz="2400" lang="en-US" err="1" smtClean="0"/>
              <a:t>nal</a:t>
            </a:r>
            <a:r>
              <a:rPr dirty="0" sz="2400" lang="en-US" smtClean="0"/>
              <a:t> delivery channels.</a:t>
            </a:r>
            <a:endParaRPr altLang="en-US" lang="zh-CN"/>
          </a:p>
          <a:p>
            <a:pPr indent="-514350" marL="514350">
              <a:buFont typeface="+mj-lt"/>
              <a:buAutoNum type="arabicPeriod"/>
            </a:pPr>
            <a:endParaRPr dirty="0" sz="2400" lang="en-US"/>
          </a:p>
          <a:p>
            <a:pPr indent="-514350" marL="514350">
              <a:buFont typeface="+mj-lt"/>
              <a:buAutoNum type="arabicPeriod"/>
            </a:pPr>
            <a:endParaRPr dirty="0" sz="2400" lang="en-US" smtClean="0"/>
          </a:p>
          <a:p>
            <a:pPr indent="-514350" marL="514350">
              <a:buFont typeface="+mj-lt"/>
              <a:buAutoNum type="arabicPeriod"/>
            </a:pPr>
            <a:r>
              <a:rPr dirty="0" sz="2400" lang="en-US" smtClean="0"/>
              <a:t>Second, a bank may be established as a “branch less, internet only, or virtual bank” without any physical branch.</a:t>
            </a:r>
            <a:endParaRPr dirty="0" sz="24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1" name="Title 1"/>
          <p:cNvSpPr>
            <a:spLocks noGrp="1"/>
          </p:cNvSpPr>
          <p:nvPr>
            <p:ph type="title"/>
          </p:nvPr>
        </p:nvSpPr>
        <p:spPr>
          <a:xfrm>
            <a:off x="457200" y="939417"/>
            <a:ext cx="8229600" cy="1392620"/>
          </a:xfrm>
        </p:spPr>
        <p:txBody>
          <a:bodyPr>
            <a:normAutofit fontScale="90000"/>
          </a:bodyPr>
          <a:p>
            <a:br>
              <a:rPr dirty="0" lang="en-US" smtClean="0"/>
            </a:br>
            <a:br>
              <a:rPr dirty="0" lang="en-US" smtClean="0"/>
            </a:br>
            <a:br>
              <a:rPr dirty="0" lang="en-US" smtClean="0"/>
            </a:br>
            <a:br>
              <a:rPr dirty="0" lang="en-US" smtClean="0"/>
            </a:br>
            <a:br>
              <a:rPr dirty="0" lang="en-US" smtClean="0"/>
            </a:br>
            <a:r>
              <a:rPr dirty="0" lang="en-US" smtClean="0"/>
              <a:t>Banking services through internet.</a:t>
            </a:r>
            <a:endParaRPr dirty="0" lang="en-US"/>
          </a:p>
        </p:txBody>
      </p:sp>
      <p:sp>
        <p:nvSpPr>
          <p:cNvPr id="1048602" name="Content Placeholder 2"/>
          <p:cNvSpPr>
            <a:spLocks noGrp="1"/>
          </p:cNvSpPr>
          <p:nvPr>
            <p:ph idx="1"/>
          </p:nvPr>
        </p:nvSpPr>
        <p:spPr>
          <a:xfrm>
            <a:off x="457200" y="2332037"/>
            <a:ext cx="8229600" cy="4525963"/>
          </a:xfrm>
        </p:spPr>
        <p:txBody>
          <a:bodyPr/>
          <a:p>
            <a:pPr indent="-514350" marL="514350">
              <a:buFont typeface="+mj-lt"/>
              <a:buAutoNum type="arabicPeriod"/>
            </a:pPr>
            <a:r>
              <a:rPr dirty="0" lang="en-US" smtClean="0"/>
              <a:t>Levels of banking service.</a:t>
            </a:r>
          </a:p>
          <a:p>
            <a:pPr indent="-514350" marL="514350">
              <a:buFont typeface="+mj-lt"/>
              <a:buAutoNum type="arabicPeriod"/>
            </a:pPr>
            <a:endParaRPr dirty="0" lang="en-US" smtClean="0"/>
          </a:p>
          <a:p>
            <a:pPr indent="-514350" marL="514350">
              <a:buFont typeface="+mj-lt"/>
              <a:buAutoNum type="arabicPeriod"/>
            </a:pPr>
            <a:endParaRPr dirty="0" lang="en-US"/>
          </a:p>
          <a:p>
            <a:pPr indent="-514350" marL="514350">
              <a:buFont typeface="+mj-lt"/>
              <a:buAutoNum type="arabicPeriod"/>
            </a:pPr>
            <a:r>
              <a:rPr dirty="0" lang="en-US" smtClean="0"/>
              <a:t>Structure of banking services</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3" name="Title 1"/>
          <p:cNvSpPr>
            <a:spLocks noGrp="1"/>
          </p:cNvSpPr>
          <p:nvPr>
            <p:ph type="title"/>
          </p:nvPr>
        </p:nvSpPr>
        <p:spPr/>
        <p:txBody>
          <a:bodyPr/>
          <a:p>
            <a:r>
              <a:rPr dirty="0" lang="en-US" smtClean="0"/>
              <a:t>Levels of banking service</a:t>
            </a:r>
            <a:endParaRPr dirty="0" lang="en-US"/>
          </a:p>
        </p:txBody>
      </p:sp>
      <p:sp>
        <p:nvSpPr>
          <p:cNvPr id="1048604" name="Content Placeholder 2"/>
          <p:cNvSpPr>
            <a:spLocks noGrp="1"/>
          </p:cNvSpPr>
          <p:nvPr>
            <p:ph idx="1"/>
          </p:nvPr>
        </p:nvSpPr>
        <p:spPr/>
        <p:txBody>
          <a:bodyPr>
            <a:normAutofit fontScale="91667" lnSpcReduction="20000"/>
          </a:bodyPr>
          <a:p>
            <a:pPr indent="-514350" marL="514350">
              <a:buFont typeface="+mj-lt"/>
              <a:buAutoNum type="arabicPeriod"/>
            </a:pPr>
            <a:r>
              <a:rPr dirty="0" sz="2400" lang="en-US" smtClean="0"/>
              <a:t>The basic level service use the banks website which disseminate information on different products and services offered to customers and members of public in general. It may receive and reply to customers queries through e-mail.</a:t>
            </a:r>
          </a:p>
          <a:p>
            <a:pPr indent="-514350" marL="514350">
              <a:buFont typeface="+mj-lt"/>
              <a:buAutoNum type="arabicPeriod"/>
            </a:pPr>
            <a:endParaRPr dirty="0" sz="2400" lang="en-US"/>
          </a:p>
          <a:p>
            <a:pPr indent="-514350" marL="514350">
              <a:buFont typeface="+mj-lt"/>
              <a:buAutoNum type="arabicPeriod"/>
            </a:pPr>
            <a:r>
              <a:rPr dirty="0" sz="2400" lang="en-US" smtClean="0"/>
              <a:t>In the next level are simple transactional website which allow customers to submit their instruction, application for different services, queries on their account balance, etc.</a:t>
            </a:r>
          </a:p>
          <a:p>
            <a:pPr indent="-514350" marL="514350">
              <a:buNone/>
            </a:pPr>
            <a:r>
              <a:rPr dirty="0" sz="2400" lang="en-US"/>
              <a:t> </a:t>
            </a:r>
            <a:r>
              <a:rPr dirty="0" sz="2400" lang="en-US" smtClean="0"/>
              <a:t>        </a:t>
            </a:r>
          </a:p>
          <a:p>
            <a:pPr indent="-514350" marL="514350">
              <a:buNone/>
            </a:pPr>
            <a:r>
              <a:rPr dirty="0" sz="2400" lang="en-US"/>
              <a:t> </a:t>
            </a:r>
            <a:r>
              <a:rPr dirty="0" sz="2400" lang="en-US" smtClean="0"/>
              <a:t>        but do not permit any fund-based transaction on their accounts.</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5" name="Title 3"/>
          <p:cNvSpPr>
            <a:spLocks noGrp="1"/>
          </p:cNvSpPr>
          <p:nvPr>
            <p:ph type="title"/>
          </p:nvPr>
        </p:nvSpPr>
        <p:spPr>
          <a:xfrm>
            <a:off x="381000" y="0"/>
            <a:ext cx="8229600" cy="45719"/>
          </a:xfrm>
        </p:spPr>
        <p:txBody>
          <a:bodyPr>
            <a:normAutofit fontScale="90000"/>
          </a:bodyPr>
          <a:p>
            <a:endParaRPr lang="en-US"/>
          </a:p>
        </p:txBody>
      </p:sp>
      <p:sp>
        <p:nvSpPr>
          <p:cNvPr id="1048606" name="Content Placeholder 4"/>
          <p:cNvSpPr>
            <a:spLocks noGrp="1"/>
          </p:cNvSpPr>
          <p:nvPr>
            <p:ph idx="1"/>
          </p:nvPr>
        </p:nvSpPr>
        <p:spPr>
          <a:xfrm>
            <a:off x="457200" y="1066800"/>
            <a:ext cx="8229600" cy="4525963"/>
          </a:xfrm>
        </p:spPr>
        <p:txBody>
          <a:bodyPr>
            <a:normAutofit fontScale="92857" lnSpcReduction="10000"/>
          </a:bodyPr>
          <a:p>
            <a:pPr indent="-514350" marL="514350">
              <a:buFont typeface="+mj-lt"/>
              <a:buAutoNum type="arabicPeriod" startAt="3"/>
            </a:pPr>
            <a:r>
              <a:rPr dirty="0" sz="2800" lang="en-US" smtClean="0"/>
              <a:t>The third level of internet banking service are offered by fully transactional website which allow the customers to operate on their accounts for transfer of funds, payment and sale of securities, etc.</a:t>
            </a:r>
          </a:p>
          <a:p>
            <a:pPr indent="-514350" marL="514350">
              <a:buFont typeface="+mj-lt"/>
              <a:buAutoNum type="arabicPeriod" startAt="3"/>
            </a:pPr>
            <a:endParaRPr dirty="0" sz="2800" lang="en-US"/>
          </a:p>
          <a:p>
            <a:pPr indent="-514350" marL="514350">
              <a:buFont typeface="+mj-lt"/>
              <a:buAutoNum type="arabicPeriod" startAt="3"/>
            </a:pPr>
            <a:r>
              <a:rPr dirty="0" sz="2800" lang="en-US" smtClean="0"/>
              <a:t>Most of the banks providing internet banking products and service offer, to a large extent, an identical and standard package of banking service and transactional </a:t>
            </a:r>
            <a:r>
              <a:rPr dirty="0" sz="2800" lang="en-US" err="1" smtClean="0"/>
              <a:t>capablities</a:t>
            </a:r>
            <a:r>
              <a:rPr dirty="0" sz="2800" lang="en-US" smtClean="0"/>
              <a:t>.</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7" name="Title 1"/>
          <p:cNvSpPr>
            <a:spLocks noGrp="1"/>
          </p:cNvSpPr>
          <p:nvPr>
            <p:ph type="title"/>
          </p:nvPr>
        </p:nvSpPr>
        <p:spPr/>
        <p:txBody>
          <a:bodyPr/>
          <a:p>
            <a:r>
              <a:rPr dirty="0" lang="en-US" smtClean="0"/>
              <a:t>Structure of banking services</a:t>
            </a:r>
            <a:endParaRPr dirty="0" lang="en-US"/>
          </a:p>
        </p:txBody>
      </p:sp>
      <p:sp>
        <p:nvSpPr>
          <p:cNvPr id="1048608" name="Content Placeholder 2"/>
          <p:cNvSpPr>
            <a:spLocks noGrp="1"/>
          </p:cNvSpPr>
          <p:nvPr>
            <p:ph idx="1"/>
          </p:nvPr>
        </p:nvSpPr>
        <p:spPr/>
        <p:txBody>
          <a:bodyPr/>
          <a:p>
            <a:pPr>
              <a:buNone/>
            </a:pPr>
            <a:r>
              <a:rPr dirty="0" lang="en-US" u="sng" smtClean="0"/>
              <a:t>Basic level of internet banking services:</a:t>
            </a:r>
          </a:p>
          <a:p>
            <a:pPr>
              <a:buNone/>
            </a:pPr>
            <a:endParaRPr dirty="0" lang="en-US"/>
          </a:p>
          <a:p>
            <a:pPr>
              <a:buFont typeface="Wingdings" pitchFamily="2" charset="2"/>
              <a:buChar char="Ø"/>
            </a:pPr>
            <a:r>
              <a:rPr dirty="0" lang="en-US" smtClean="0"/>
              <a:t>Customers account inquiry</a:t>
            </a:r>
          </a:p>
          <a:p>
            <a:pPr>
              <a:buFont typeface="Wingdings" pitchFamily="2" charset="2"/>
              <a:buChar char="Ø"/>
            </a:pPr>
            <a:endParaRPr dirty="0" lang="en-US"/>
          </a:p>
          <a:p>
            <a:pPr>
              <a:buFont typeface="Wingdings" pitchFamily="2" charset="2"/>
              <a:buChar char="Ø"/>
            </a:pPr>
            <a:r>
              <a:rPr dirty="0" lang="en-US" smtClean="0"/>
              <a:t>Funds transfer</a:t>
            </a:r>
          </a:p>
          <a:p>
            <a:pPr>
              <a:buFont typeface="Wingdings" pitchFamily="2" charset="2"/>
              <a:buChar char="Ø"/>
            </a:pPr>
            <a:endParaRPr dirty="0" lang="en-US"/>
          </a:p>
          <a:p>
            <a:pPr>
              <a:buFont typeface="Wingdings" pitchFamily="2" charset="2"/>
              <a:buChar char="Ø"/>
            </a:pPr>
            <a:r>
              <a:rPr dirty="0" lang="en-US" smtClean="0"/>
              <a:t>Electronic bill payment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7" name="Title 3"/>
          <p:cNvSpPr>
            <a:spLocks noGrp="1"/>
          </p:cNvSpPr>
          <p:nvPr>
            <p:ph type="title"/>
          </p:nvPr>
        </p:nvSpPr>
        <p:spPr>
          <a:xfrm>
            <a:off x="457199" y="1234280"/>
            <a:ext cx="8229600" cy="1143000"/>
          </a:xfrm>
        </p:spPr>
        <p:txBody>
          <a:bodyPr>
            <a:normAutofit/>
          </a:bodyPr>
          <a:p>
            <a:r>
              <a:rPr dirty="0" sz="2800" lang="en-US" u="sng" smtClean="0"/>
              <a:t>Second or premium level internet banking services</a:t>
            </a:r>
            <a:endParaRPr dirty="0" sz="2800" lang="en-US" u="sng"/>
          </a:p>
        </p:txBody>
      </p:sp>
      <p:sp>
        <p:nvSpPr>
          <p:cNvPr id="1048618" name="Text Placeholder 4"/>
          <p:cNvSpPr>
            <a:spLocks noGrp="1"/>
          </p:cNvSpPr>
          <p:nvPr>
            <p:ph type="body" idx="1"/>
          </p:nvPr>
        </p:nvSpPr>
        <p:spPr>
          <a:xfrm>
            <a:off x="533400" y="914400"/>
            <a:ext cx="8229600" cy="639762"/>
          </a:xfrm>
        </p:spPr>
        <p:txBody>
          <a:bodyPr>
            <a:normAutofit fontScale="95833" lnSpcReduction="20000"/>
          </a:bodyPr>
          <a:p>
            <a:r>
              <a:rPr b="0" dirty="0" lang="en-US" smtClean="0"/>
              <a:t>It includes basic service plus one or more additional service such as</a:t>
            </a:r>
            <a:endParaRPr b="0" dirty="0" lang="en-US"/>
          </a:p>
        </p:txBody>
      </p:sp>
      <p:sp>
        <p:nvSpPr>
          <p:cNvPr id="1048619" name="Text Placeholder 6"/>
          <p:cNvSpPr>
            <a:spLocks noGrp="1"/>
          </p:cNvSpPr>
          <p:nvPr>
            <p:ph type="body" sz="half" idx="3"/>
          </p:nvPr>
        </p:nvSpPr>
        <p:spPr>
          <a:xfrm>
            <a:off x="5943600" y="0"/>
            <a:ext cx="4041775" cy="639762"/>
          </a:xfrm>
        </p:spPr>
        <p:txBody>
          <a:bodyPr/>
          <a:p>
            <a:endParaRPr dirty="0" lang="en-US"/>
          </a:p>
        </p:txBody>
      </p:sp>
      <p:sp>
        <p:nvSpPr>
          <p:cNvPr id="1048620" name="Content Placeholder 5"/>
          <p:cNvSpPr>
            <a:spLocks noGrp="1"/>
          </p:cNvSpPr>
          <p:nvPr>
            <p:ph sz="quarter" idx="2"/>
          </p:nvPr>
        </p:nvSpPr>
        <p:spPr/>
        <p:txBody>
          <a:bodyPr>
            <a:normAutofit fontScale="95455" lnSpcReduction="20000"/>
          </a:bodyPr>
          <a:p>
            <a:r>
              <a:rPr dirty="0" lang="en-US" smtClean="0"/>
              <a:t>Brokerage</a:t>
            </a:r>
          </a:p>
          <a:p>
            <a:r>
              <a:rPr dirty="0" lang="en-US" smtClean="0"/>
              <a:t>Cash management</a:t>
            </a:r>
          </a:p>
          <a:p>
            <a:r>
              <a:rPr dirty="0" lang="en-US" smtClean="0"/>
              <a:t>Credit and debit cards</a:t>
            </a:r>
          </a:p>
          <a:p>
            <a:r>
              <a:rPr dirty="0" lang="en-US" smtClean="0"/>
              <a:t>Credit application</a:t>
            </a:r>
          </a:p>
          <a:p>
            <a:r>
              <a:rPr dirty="0" lang="en-US" err="1" smtClean="0"/>
              <a:t>Custommers</a:t>
            </a:r>
            <a:r>
              <a:rPr dirty="0" lang="en-US" smtClean="0"/>
              <a:t> correspondence</a:t>
            </a:r>
          </a:p>
          <a:p>
            <a:r>
              <a:rPr dirty="0" lang="en-US" err="1" smtClean="0"/>
              <a:t>Demat</a:t>
            </a:r>
            <a:r>
              <a:rPr dirty="0" lang="en-US" smtClean="0"/>
              <a:t> holdings</a:t>
            </a:r>
          </a:p>
          <a:p>
            <a:r>
              <a:rPr dirty="0" lang="en-US" smtClean="0"/>
              <a:t>E-shopping</a:t>
            </a:r>
          </a:p>
          <a:p>
            <a:r>
              <a:rPr dirty="0" lang="en-US" smtClean="0"/>
              <a:t>investments</a:t>
            </a:r>
            <a:endParaRPr dirty="0" lang="en-US"/>
          </a:p>
        </p:txBody>
      </p:sp>
      <p:sp>
        <p:nvSpPr>
          <p:cNvPr id="1048621" name="Content Placeholder 7"/>
          <p:cNvSpPr>
            <a:spLocks noGrp="1"/>
          </p:cNvSpPr>
          <p:nvPr>
            <p:ph sz="quarter" idx="4"/>
          </p:nvPr>
        </p:nvSpPr>
        <p:spPr/>
        <p:txBody>
          <a:bodyPr>
            <a:normAutofit fontScale="95455" lnSpcReduction="20000"/>
          </a:bodyPr>
          <a:p>
            <a:r>
              <a:rPr dirty="0" lang="en-US" smtClean="0"/>
              <a:t>Foreign exchange trading</a:t>
            </a:r>
          </a:p>
          <a:p>
            <a:r>
              <a:rPr dirty="0" lang="en-US" smtClean="0"/>
              <a:t>Insurance</a:t>
            </a:r>
          </a:p>
          <a:p>
            <a:r>
              <a:rPr dirty="0" lang="en-US" smtClean="0"/>
              <a:t>Online trading</a:t>
            </a:r>
          </a:p>
          <a:p>
            <a:r>
              <a:rPr dirty="0" lang="en-US" smtClean="0"/>
              <a:t>Opening accounts</a:t>
            </a:r>
          </a:p>
          <a:p>
            <a:r>
              <a:rPr dirty="0" lang="en-US" smtClean="0"/>
              <a:t>Requests and intimations</a:t>
            </a:r>
          </a:p>
          <a:p>
            <a:r>
              <a:rPr dirty="0" lang="en-US" smtClean="0"/>
              <a:t>Tax services</a:t>
            </a:r>
          </a:p>
          <a:p>
            <a:r>
              <a:rPr dirty="0" lang="en-US" smtClean="0"/>
              <a:t>Standing instruction</a:t>
            </a:r>
          </a:p>
          <a:p>
            <a:r>
              <a:rPr dirty="0" lang="en-US" smtClean="0"/>
              <a:t>Asset </a:t>
            </a:r>
            <a:r>
              <a:rPr dirty="0" lang="en-US" err="1" smtClean="0"/>
              <a:t>managemet</a:t>
            </a:r>
            <a:r>
              <a:rPr dirty="0" lang="en-US" smtClean="0"/>
              <a:t> </a:t>
            </a:r>
            <a:r>
              <a:rPr dirty="0" lang="en-US" err="1" smtClean="0"/>
              <a:t>se</a:t>
            </a:r>
            <a:r>
              <a:rPr dirty="0" lang="en-US" err="1" smtClean="0"/>
              <a:t>r</a:t>
            </a:r>
            <a:r>
              <a:rPr dirty="0" lang="en-US" err="1" smtClean="0"/>
              <a:t>vices</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2" name="Title 2"/>
          <p:cNvSpPr>
            <a:spLocks noGrp="1"/>
          </p:cNvSpPr>
          <p:nvPr>
            <p:ph type="title"/>
          </p:nvPr>
        </p:nvSpPr>
        <p:spPr/>
        <p:txBody>
          <a:bodyPr>
            <a:normAutofit/>
          </a:bodyPr>
          <a:p>
            <a:r>
              <a:rPr dirty="0" sz="3600" lang="en-US" u="sng" smtClean="0"/>
              <a:t>Traditional banking vs. internet banking</a:t>
            </a:r>
            <a:endParaRPr dirty="0" sz="3600" lang="en-US" u="sng"/>
          </a:p>
        </p:txBody>
      </p:sp>
      <p:sp>
        <p:nvSpPr>
          <p:cNvPr id="1048623" name="Content Placeholder 3"/>
          <p:cNvSpPr>
            <a:spLocks noGrp="1"/>
          </p:cNvSpPr>
          <p:nvPr>
            <p:ph idx="1"/>
          </p:nvPr>
        </p:nvSpPr>
        <p:spPr/>
        <p:txBody>
          <a:bodyPr>
            <a:normAutofit/>
          </a:bodyPr>
          <a:p>
            <a:pPr>
              <a:buFont typeface="Wingdings" pitchFamily="2" charset="2"/>
              <a:buChar char="Ø"/>
            </a:pPr>
            <a:r>
              <a:rPr dirty="0" sz="2400" lang="en-US" smtClean="0"/>
              <a:t>In traditional banking, </a:t>
            </a:r>
            <a:r>
              <a:rPr dirty="0" sz="2000" lang="en-US" smtClean="0"/>
              <a:t>the customers has to visit the branch of the bank in person to perform the basic banking operation </a:t>
            </a:r>
            <a:r>
              <a:rPr dirty="0" sz="2000" lang="en-US" err="1" smtClean="0"/>
              <a:t>viz</a:t>
            </a:r>
            <a:r>
              <a:rPr dirty="0" sz="2000" lang="en-US" smtClean="0"/>
              <a:t>, account enquiry, funds transfer, cash withdrawing etc.</a:t>
            </a:r>
          </a:p>
          <a:p>
            <a:pPr>
              <a:buFont typeface="Wingdings" pitchFamily="2" charset="2"/>
              <a:buChar char="Ø"/>
            </a:pPr>
            <a:endParaRPr dirty="0" sz="2400" lang="en-US"/>
          </a:p>
          <a:p>
            <a:pPr>
              <a:buFont typeface="Wingdings" pitchFamily="2" charset="2"/>
              <a:buChar char="Ø"/>
            </a:pPr>
            <a:r>
              <a:rPr dirty="0" sz="2400" lang="en-US" smtClean="0"/>
              <a:t>E-banking </a:t>
            </a:r>
            <a:r>
              <a:rPr dirty="0" sz="2000" lang="en-US" smtClean="0"/>
              <a:t>enables the customers to perform the basic banking transactions by sitting at their homes or at office through a desktop or laptop round the clock globally through electronic media. </a:t>
            </a:r>
            <a:endParaRPr dirty="0" sz="200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What is internet banking?</dc:title>
  <dc:creator>akshar computer</dc:creator>
  <cp:lastModifiedBy>akshar computer</cp:lastModifiedBy>
  <dcterms:created xsi:type="dcterms:W3CDTF">2017-10-07T07:24:29Z</dcterms:created>
  <dcterms:modified xsi:type="dcterms:W3CDTF">2017-10-09T06:21:13Z</dcterms:modified>
</cp:coreProperties>
</file>