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AAC792-978B-4EA6-9536-20F5559DB864}" type="datetimeFigureOut">
              <a:rPr lang="en-US" smtClean="0"/>
              <a:t>28-Sep-17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F7388-CB30-4909-9622-D71E308B5D93}" type="slidenum">
              <a:rPr lang="en-US" smtClean="0"/>
              <a:t>‹#›</a:t>
            </a:fld>
            <a:endParaRPr lang="en-US"/>
          </a:p>
        </p:txBody>
      </p:sp>
    </p:spTree>
    <p:extLst>
      <p:ext uri="{BB962C8B-B14F-4D97-AF65-F5344CB8AC3E}">
        <p14:creationId xmlns:p14="http://schemas.microsoft.com/office/powerpoint/2010/main" val="600114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F7388-CB30-4909-9622-D71E308B5D93}" type="slidenum">
              <a:rPr lang="en-US" smtClean="0"/>
              <a:t>1</a:t>
            </a:fld>
            <a:endParaRPr lang="en-US"/>
          </a:p>
        </p:txBody>
      </p:sp>
    </p:spTree>
    <p:extLst>
      <p:ext uri="{BB962C8B-B14F-4D97-AF65-F5344CB8AC3E}">
        <p14:creationId xmlns:p14="http://schemas.microsoft.com/office/powerpoint/2010/main" val="337855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F7388-CB30-4909-9622-D71E308B5D93}" type="slidenum">
              <a:rPr lang="en-US" smtClean="0"/>
              <a:t>10</a:t>
            </a:fld>
            <a:endParaRPr lang="en-US"/>
          </a:p>
        </p:txBody>
      </p:sp>
    </p:spTree>
    <p:extLst>
      <p:ext uri="{BB962C8B-B14F-4D97-AF65-F5344CB8AC3E}">
        <p14:creationId xmlns:p14="http://schemas.microsoft.com/office/powerpoint/2010/main" val="2989382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0EE26C-B785-432B-8EFD-E3897CCC0783}" type="datetimeFigureOut">
              <a:rPr lang="en-US" smtClean="0"/>
              <a:t>28-Sep-17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10953-821E-4C23-9925-20A98349CCA6}" type="slidenum">
              <a:rPr lang="en-US" smtClean="0"/>
              <a:t>‹#›</a:t>
            </a:fld>
            <a:endParaRPr lang="en-US"/>
          </a:p>
        </p:txBody>
      </p:sp>
    </p:spTree>
    <p:extLst>
      <p:ext uri="{BB962C8B-B14F-4D97-AF65-F5344CB8AC3E}">
        <p14:creationId xmlns:p14="http://schemas.microsoft.com/office/powerpoint/2010/main" val="71101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EE26C-B785-432B-8EFD-E3897CCC0783}" type="datetimeFigureOut">
              <a:rPr lang="en-US" smtClean="0"/>
              <a:t>28-Sep-17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10953-821E-4C23-9925-20A98349CCA6}" type="slidenum">
              <a:rPr lang="en-US" smtClean="0"/>
              <a:t>‹#›</a:t>
            </a:fld>
            <a:endParaRPr lang="en-US"/>
          </a:p>
        </p:txBody>
      </p:sp>
    </p:spTree>
    <p:extLst>
      <p:ext uri="{BB962C8B-B14F-4D97-AF65-F5344CB8AC3E}">
        <p14:creationId xmlns:p14="http://schemas.microsoft.com/office/powerpoint/2010/main" val="209100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EE26C-B785-432B-8EFD-E3897CCC0783}" type="datetimeFigureOut">
              <a:rPr lang="en-US" smtClean="0"/>
              <a:t>28-Sep-17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10953-821E-4C23-9925-20A98349CCA6}" type="slidenum">
              <a:rPr lang="en-US" smtClean="0"/>
              <a:t>‹#›</a:t>
            </a:fld>
            <a:endParaRPr lang="en-US"/>
          </a:p>
        </p:txBody>
      </p:sp>
    </p:spTree>
    <p:extLst>
      <p:ext uri="{BB962C8B-B14F-4D97-AF65-F5344CB8AC3E}">
        <p14:creationId xmlns:p14="http://schemas.microsoft.com/office/powerpoint/2010/main" val="108936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EE26C-B785-432B-8EFD-E3897CCC0783}" type="datetimeFigureOut">
              <a:rPr lang="en-US" smtClean="0"/>
              <a:t>28-Sep-17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10953-821E-4C23-9925-20A98349CCA6}" type="slidenum">
              <a:rPr lang="en-US" smtClean="0"/>
              <a:t>‹#›</a:t>
            </a:fld>
            <a:endParaRPr lang="en-US"/>
          </a:p>
        </p:txBody>
      </p:sp>
    </p:spTree>
    <p:extLst>
      <p:ext uri="{BB962C8B-B14F-4D97-AF65-F5344CB8AC3E}">
        <p14:creationId xmlns:p14="http://schemas.microsoft.com/office/powerpoint/2010/main" val="257879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0EE26C-B785-432B-8EFD-E3897CCC0783}" type="datetimeFigureOut">
              <a:rPr lang="en-US" smtClean="0"/>
              <a:t>28-Sep-17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10953-821E-4C23-9925-20A98349CCA6}" type="slidenum">
              <a:rPr lang="en-US" smtClean="0"/>
              <a:t>‹#›</a:t>
            </a:fld>
            <a:endParaRPr lang="en-US"/>
          </a:p>
        </p:txBody>
      </p:sp>
    </p:spTree>
    <p:extLst>
      <p:ext uri="{BB962C8B-B14F-4D97-AF65-F5344CB8AC3E}">
        <p14:creationId xmlns:p14="http://schemas.microsoft.com/office/powerpoint/2010/main" val="4161499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0EE26C-B785-432B-8EFD-E3897CCC0783}" type="datetimeFigureOut">
              <a:rPr lang="en-US" smtClean="0"/>
              <a:t>28-Sep-17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10953-821E-4C23-9925-20A98349CCA6}" type="slidenum">
              <a:rPr lang="en-US" smtClean="0"/>
              <a:t>‹#›</a:t>
            </a:fld>
            <a:endParaRPr lang="en-US"/>
          </a:p>
        </p:txBody>
      </p:sp>
    </p:spTree>
    <p:extLst>
      <p:ext uri="{BB962C8B-B14F-4D97-AF65-F5344CB8AC3E}">
        <p14:creationId xmlns:p14="http://schemas.microsoft.com/office/powerpoint/2010/main" val="400952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0EE26C-B785-432B-8EFD-E3897CCC0783}" type="datetimeFigureOut">
              <a:rPr lang="en-US" smtClean="0"/>
              <a:t>28-Sep-17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910953-821E-4C23-9925-20A98349CCA6}" type="slidenum">
              <a:rPr lang="en-US" smtClean="0"/>
              <a:t>‹#›</a:t>
            </a:fld>
            <a:endParaRPr lang="en-US"/>
          </a:p>
        </p:txBody>
      </p:sp>
    </p:spTree>
    <p:extLst>
      <p:ext uri="{BB962C8B-B14F-4D97-AF65-F5344CB8AC3E}">
        <p14:creationId xmlns:p14="http://schemas.microsoft.com/office/powerpoint/2010/main" val="156321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0EE26C-B785-432B-8EFD-E3897CCC0783}" type="datetimeFigureOut">
              <a:rPr lang="en-US" smtClean="0"/>
              <a:t>28-Sep-17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910953-821E-4C23-9925-20A98349CCA6}" type="slidenum">
              <a:rPr lang="en-US" smtClean="0"/>
              <a:t>‹#›</a:t>
            </a:fld>
            <a:endParaRPr lang="en-US"/>
          </a:p>
        </p:txBody>
      </p:sp>
    </p:spTree>
    <p:extLst>
      <p:ext uri="{BB962C8B-B14F-4D97-AF65-F5344CB8AC3E}">
        <p14:creationId xmlns:p14="http://schemas.microsoft.com/office/powerpoint/2010/main" val="3976123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EE26C-B785-432B-8EFD-E3897CCC0783}" type="datetimeFigureOut">
              <a:rPr lang="en-US" smtClean="0"/>
              <a:t>28-Sep-17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910953-821E-4C23-9925-20A98349CCA6}" type="slidenum">
              <a:rPr lang="en-US" smtClean="0"/>
              <a:t>‹#›</a:t>
            </a:fld>
            <a:endParaRPr lang="en-US"/>
          </a:p>
        </p:txBody>
      </p:sp>
    </p:spTree>
    <p:extLst>
      <p:ext uri="{BB962C8B-B14F-4D97-AF65-F5344CB8AC3E}">
        <p14:creationId xmlns:p14="http://schemas.microsoft.com/office/powerpoint/2010/main" val="80828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0EE26C-B785-432B-8EFD-E3897CCC0783}" type="datetimeFigureOut">
              <a:rPr lang="en-US" smtClean="0"/>
              <a:t>28-Sep-17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10953-821E-4C23-9925-20A98349CCA6}" type="slidenum">
              <a:rPr lang="en-US" smtClean="0"/>
              <a:t>‹#›</a:t>
            </a:fld>
            <a:endParaRPr lang="en-US"/>
          </a:p>
        </p:txBody>
      </p:sp>
    </p:spTree>
    <p:extLst>
      <p:ext uri="{BB962C8B-B14F-4D97-AF65-F5344CB8AC3E}">
        <p14:creationId xmlns:p14="http://schemas.microsoft.com/office/powerpoint/2010/main" val="1325875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0EE26C-B785-432B-8EFD-E3897CCC0783}" type="datetimeFigureOut">
              <a:rPr lang="en-US" smtClean="0"/>
              <a:t>28-Sep-17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10953-821E-4C23-9925-20A98349CCA6}" type="slidenum">
              <a:rPr lang="en-US" smtClean="0"/>
              <a:t>‹#›</a:t>
            </a:fld>
            <a:endParaRPr lang="en-US"/>
          </a:p>
        </p:txBody>
      </p:sp>
    </p:spTree>
    <p:extLst>
      <p:ext uri="{BB962C8B-B14F-4D97-AF65-F5344CB8AC3E}">
        <p14:creationId xmlns:p14="http://schemas.microsoft.com/office/powerpoint/2010/main" val="2934527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EE26C-B785-432B-8EFD-E3897CCC0783}" type="datetimeFigureOut">
              <a:rPr lang="en-US" smtClean="0"/>
              <a:t>28-Sep-17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10953-821E-4C23-9925-20A98349CCA6}" type="slidenum">
              <a:rPr lang="en-US" smtClean="0"/>
              <a:t>‹#›</a:t>
            </a:fld>
            <a:endParaRPr lang="en-US"/>
          </a:p>
        </p:txBody>
      </p:sp>
    </p:spTree>
    <p:extLst>
      <p:ext uri="{BB962C8B-B14F-4D97-AF65-F5344CB8AC3E}">
        <p14:creationId xmlns:p14="http://schemas.microsoft.com/office/powerpoint/2010/main" val="3603674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419600"/>
            <a:ext cx="6400800" cy="2209800"/>
          </a:xfrm>
        </p:spPr>
        <p:txBody>
          <a:bodyPr>
            <a:noAutofit/>
          </a:bodyPr>
          <a:lstStyle/>
          <a:p>
            <a:pPr algn="l"/>
            <a:r>
              <a:rPr lang="en-US" sz="2400" b="1" dirty="0" err="1" smtClean="0">
                <a:solidFill>
                  <a:schemeClr val="tx1"/>
                </a:solidFill>
              </a:rPr>
              <a:t>Kartik</a:t>
            </a:r>
            <a:r>
              <a:rPr lang="en-US" sz="2400" b="1" dirty="0" smtClean="0">
                <a:solidFill>
                  <a:schemeClr val="tx1"/>
                </a:solidFill>
              </a:rPr>
              <a:t> </a:t>
            </a:r>
            <a:r>
              <a:rPr lang="en-US" sz="2400" b="1" dirty="0" err="1" smtClean="0">
                <a:solidFill>
                  <a:schemeClr val="tx1"/>
                </a:solidFill>
              </a:rPr>
              <a:t>Dambre</a:t>
            </a:r>
            <a:endParaRPr lang="en-US" sz="2400" b="1" dirty="0" smtClean="0">
              <a:solidFill>
                <a:schemeClr val="tx1"/>
              </a:solidFill>
            </a:endParaRPr>
          </a:p>
          <a:p>
            <a:pPr algn="l"/>
            <a:r>
              <a:rPr lang="en-US" sz="2400" b="1" dirty="0" smtClean="0">
                <a:solidFill>
                  <a:schemeClr val="tx1"/>
                </a:solidFill>
              </a:rPr>
              <a:t>S.Y. IT-1</a:t>
            </a:r>
          </a:p>
          <a:p>
            <a:pPr algn="l"/>
            <a:r>
              <a:rPr lang="en-US" sz="2400" b="1" dirty="0" smtClean="0">
                <a:solidFill>
                  <a:schemeClr val="tx1"/>
                </a:solidFill>
              </a:rPr>
              <a:t>160410116022</a:t>
            </a:r>
          </a:p>
          <a:p>
            <a:pPr algn="l"/>
            <a:r>
              <a:rPr lang="en-US" sz="2400" b="1" dirty="0" smtClean="0">
                <a:solidFill>
                  <a:schemeClr val="tx1"/>
                </a:solidFill>
              </a:rPr>
              <a:t>Engineering Economics &amp; Management</a:t>
            </a:r>
          </a:p>
          <a:p>
            <a:pPr algn="l"/>
            <a:r>
              <a:rPr lang="en-US" sz="2400" b="1" dirty="0" smtClean="0">
                <a:solidFill>
                  <a:schemeClr val="tx1"/>
                </a:solidFill>
              </a:rPr>
              <a:t>Brand Awareness </a:t>
            </a:r>
          </a:p>
          <a:p>
            <a:pPr algn="l"/>
            <a:endParaRPr lang="en-US" sz="2400" b="1" dirty="0">
              <a:solidFill>
                <a:schemeClr val="tx1"/>
              </a:solidFill>
            </a:endParaRPr>
          </a:p>
        </p:txBody>
      </p:sp>
      <p:pic>
        <p:nvPicPr>
          <p:cNvPr id="1026" name="Picture 2" descr="C:\Users\Dambre\Desktop\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651163"/>
            <a:ext cx="2590800" cy="267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985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sz="3000" b="1" u="sng" dirty="0" smtClean="0"/>
              <a:t>Brand Equity</a:t>
            </a:r>
            <a:r>
              <a:rPr lang="en-US" sz="3000" b="1" dirty="0" smtClean="0"/>
              <a:t> :- </a:t>
            </a:r>
            <a:r>
              <a:rPr lang="en-US" sz="3000" dirty="0" smtClean="0"/>
              <a:t>it is  the commercial value that derives from consumer perception of the brand name of a particular product or service, rather than from the product or service itself.</a:t>
            </a:r>
          </a:p>
          <a:p>
            <a:r>
              <a:rPr lang="en-US" sz="3000" b="1" dirty="0" smtClean="0"/>
              <a:t>Building brand awareness is essential for building brand equity.</a:t>
            </a:r>
          </a:p>
          <a:p>
            <a:endParaRPr lang="en-US" sz="3000" dirty="0"/>
          </a:p>
        </p:txBody>
      </p:sp>
    </p:spTree>
    <p:extLst>
      <p:ext uri="{BB962C8B-B14F-4D97-AF65-F5344CB8AC3E}">
        <p14:creationId xmlns:p14="http://schemas.microsoft.com/office/powerpoint/2010/main" val="850629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Case Study :-</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b="1" u="sng" dirty="0"/>
              <a:t>Coca-Cola “Share a Coke” Brand </a:t>
            </a:r>
            <a:r>
              <a:rPr lang="en-US" b="1" u="sng" dirty="0" smtClean="0"/>
              <a:t>Awareness </a:t>
            </a:r>
            <a:r>
              <a:rPr lang="en-US" b="1" dirty="0" smtClean="0"/>
              <a:t>:-</a:t>
            </a:r>
            <a:endParaRPr lang="en-US" b="1" u="sng" dirty="0"/>
          </a:p>
          <a:p>
            <a:pPr marL="0" indent="0">
              <a:buNone/>
            </a:pPr>
            <a:endParaRPr lang="en-US" sz="2400" dirty="0" smtClean="0"/>
          </a:p>
          <a:p>
            <a:r>
              <a:rPr lang="en-US" sz="2400" dirty="0" smtClean="0"/>
              <a:t>Coca-Cola’s </a:t>
            </a:r>
            <a:r>
              <a:rPr lang="en-US" sz="2400" dirty="0"/>
              <a:t>popularity had decreased among </a:t>
            </a:r>
            <a:r>
              <a:rPr lang="en-US" sz="2400" dirty="0" smtClean="0"/>
              <a:t>Millennial, </a:t>
            </a:r>
            <a:r>
              <a:rPr lang="en-US" sz="2400" dirty="0"/>
              <a:t>so the brand developed a campaign to raise awareness and increase sales and brand love. </a:t>
            </a:r>
            <a:endParaRPr lang="en-US" sz="2400" dirty="0"/>
          </a:p>
          <a:p>
            <a:r>
              <a:rPr lang="en-US" sz="2400" dirty="0"/>
              <a:t>Since the “Share a Coke” campaign had been a global success, the brand decided to adapt it for a younger audience. </a:t>
            </a:r>
          </a:p>
          <a:p>
            <a:r>
              <a:rPr lang="en-US" sz="2400" dirty="0" smtClean="0"/>
              <a:t>In </a:t>
            </a:r>
            <a:r>
              <a:rPr lang="en-US" sz="2400" dirty="0"/>
              <a:t>order to reconnect with teens and young adults, the display advertising for the Share a Coke brand awareness campaign would need to be innovative and specially designed to captivate their attention and stimulate their emotions. </a:t>
            </a:r>
            <a:endParaRPr lang="en-US" sz="2400" u="sng" dirty="0" smtClean="0"/>
          </a:p>
        </p:txBody>
      </p:sp>
    </p:spTree>
    <p:extLst>
      <p:ext uri="{BB962C8B-B14F-4D97-AF65-F5344CB8AC3E}">
        <p14:creationId xmlns:p14="http://schemas.microsoft.com/office/powerpoint/2010/main" val="3379697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55" y="457200"/>
            <a:ext cx="9265592" cy="6554191"/>
          </a:xfrm>
        </p:spPr>
        <p:txBody>
          <a:bodyPr>
            <a:normAutofit/>
          </a:bodyPr>
          <a:lstStyle/>
          <a:p>
            <a:r>
              <a:rPr lang="en-US" sz="2400" dirty="0"/>
              <a:t>The brand used search knowledge and contextual marketing to develop a campaign in which a person who searched for a Bruno Mars song on YouTube could “share a Coke” with him</a:t>
            </a:r>
            <a:r>
              <a:rPr lang="en-US" sz="2400" dirty="0" smtClean="0"/>
              <a:t>.</a:t>
            </a:r>
          </a:p>
          <a:p>
            <a:r>
              <a:rPr lang="en-US" sz="2400" dirty="0"/>
              <a:t>For the campaign, Coca-Cola found the top 100 searches on YouTube and created short ads with the names of the most-searched artists, athletes, and trending </a:t>
            </a:r>
            <a:r>
              <a:rPr lang="en-US" sz="2400" dirty="0" err="1" smtClean="0"/>
              <a:t>Youtubers</a:t>
            </a:r>
            <a:r>
              <a:rPr lang="en-US" sz="2400" dirty="0" smtClean="0"/>
              <a:t>. </a:t>
            </a:r>
          </a:p>
          <a:p>
            <a:r>
              <a:rPr lang="en-US" sz="2400" dirty="0" smtClean="0"/>
              <a:t>It </a:t>
            </a:r>
            <a:r>
              <a:rPr lang="en-US" sz="2400" dirty="0"/>
              <a:t>also did something similar for </a:t>
            </a:r>
            <a:r>
              <a:rPr lang="en-US" sz="2400" i="1" dirty="0"/>
              <a:t>Crackle</a:t>
            </a:r>
            <a:r>
              <a:rPr lang="en-US" sz="2400" dirty="0"/>
              <a:t>, showing pre-roll ads that included personalized cans with names of the actors and characters. </a:t>
            </a:r>
            <a:endParaRPr lang="en-US" sz="2400" dirty="0" smtClean="0"/>
          </a:p>
          <a:p>
            <a:r>
              <a:rPr lang="en-US" sz="2400" dirty="0" smtClean="0"/>
              <a:t>Additionally</a:t>
            </a:r>
            <a:r>
              <a:rPr lang="en-US" sz="2400" dirty="0"/>
              <a:t>, the brand created banners for Yahoo! that were personalized for each user and optimized in real time.</a:t>
            </a:r>
            <a:endParaRPr lang="en-US" sz="2400" u="sng" dirty="0"/>
          </a:p>
          <a:p>
            <a:r>
              <a:rPr lang="en-US" sz="2400" dirty="0"/>
              <a:t>Due to the campaign, Coca-Cola’s brand love score was the highest it had been in three years. Brand awareness increased by 11 percent, brand preference increased by more than five points, and “For someone like me” indicators went up three points</a:t>
            </a:r>
            <a:r>
              <a:rPr lang="en-US" sz="2400" dirty="0" smtClean="0"/>
              <a:t>.</a:t>
            </a:r>
            <a:endParaRPr lang="en-US" sz="2400" dirty="0"/>
          </a:p>
        </p:txBody>
      </p:sp>
    </p:spTree>
    <p:extLst>
      <p:ext uri="{BB962C8B-B14F-4D97-AF65-F5344CB8AC3E}">
        <p14:creationId xmlns:p14="http://schemas.microsoft.com/office/powerpoint/2010/main" val="1199820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4525963"/>
          </a:xfrm>
        </p:spPr>
        <p:txBody>
          <a:bodyPr>
            <a:normAutofit/>
          </a:bodyPr>
          <a:lstStyle/>
          <a:p>
            <a:pPr marL="0" indent="0" algn="ctr">
              <a:buNone/>
            </a:pPr>
            <a:r>
              <a:rPr lang="en-US" sz="6000" b="1" dirty="0" smtClean="0">
                <a:solidFill>
                  <a:srgbClr val="FF0000"/>
                </a:solidFill>
              </a:rPr>
              <a:t>Thank You</a:t>
            </a:r>
            <a:endParaRPr lang="en-US" sz="6000" b="1" dirty="0">
              <a:solidFill>
                <a:srgbClr val="FF0000"/>
              </a:solidFill>
            </a:endParaRPr>
          </a:p>
        </p:txBody>
      </p:sp>
    </p:spTree>
    <p:extLst>
      <p:ext uri="{BB962C8B-B14F-4D97-AF65-F5344CB8AC3E}">
        <p14:creationId xmlns:p14="http://schemas.microsoft.com/office/powerpoint/2010/main" val="1557351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What is BRAND ?</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a:t>
            </a:r>
            <a:r>
              <a:rPr lang="en-US" b="1" dirty="0"/>
              <a:t>brand</a:t>
            </a:r>
            <a:r>
              <a:rPr lang="en-US" dirty="0"/>
              <a:t> is a name, term, design, symbol, or other feature that distinguishes an organization or product from its rivals in the eyes of the customer</a:t>
            </a:r>
            <a:r>
              <a:rPr lang="en-US" dirty="0" smtClean="0"/>
              <a:t>.</a:t>
            </a:r>
          </a:p>
          <a:p>
            <a:r>
              <a:rPr lang="en-US" dirty="0"/>
              <a:t>Brands are used in </a:t>
            </a:r>
            <a:r>
              <a:rPr lang="en-US" dirty="0" smtClean="0"/>
              <a:t>business,</a:t>
            </a:r>
            <a:r>
              <a:rPr lang="en-US" dirty="0"/>
              <a:t> </a:t>
            </a:r>
            <a:r>
              <a:rPr lang="en-US" dirty="0" smtClean="0"/>
              <a:t>marketing, and</a:t>
            </a:r>
            <a:r>
              <a:rPr lang="en-US" dirty="0"/>
              <a:t> </a:t>
            </a:r>
            <a:r>
              <a:rPr lang="en-US" dirty="0" smtClean="0"/>
              <a:t>advertising.</a:t>
            </a:r>
          </a:p>
          <a:p>
            <a:r>
              <a:rPr lang="en-US" b="1" dirty="0"/>
              <a:t>Branding</a:t>
            </a:r>
            <a:r>
              <a:rPr lang="en-US" dirty="0"/>
              <a:t> is a set of marketing and communication methods that help to distinguish a </a:t>
            </a:r>
            <a:r>
              <a:rPr lang="en-US" dirty="0" smtClean="0"/>
              <a:t>company or </a:t>
            </a:r>
            <a:r>
              <a:rPr lang="en-US" dirty="0"/>
              <a:t>products from competitors, aiming to create a lasting impression in the minds of customers. </a:t>
            </a:r>
            <a:endParaRPr lang="en-US" dirty="0" smtClean="0"/>
          </a:p>
        </p:txBody>
      </p:sp>
    </p:spTree>
    <p:extLst>
      <p:ext uri="{BB962C8B-B14F-4D97-AF65-F5344CB8AC3E}">
        <p14:creationId xmlns:p14="http://schemas.microsoft.com/office/powerpoint/2010/main" val="3452671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4525963"/>
          </a:xfrm>
        </p:spPr>
        <p:txBody>
          <a:bodyPr>
            <a:normAutofit/>
          </a:bodyPr>
          <a:lstStyle/>
          <a:p>
            <a:r>
              <a:rPr lang="en-US" sz="3000" dirty="0" smtClean="0"/>
              <a:t>The key components that form a brand's toolbox include a brand’s identity, brand communication, brand awareness, brand loyalty, and various branding strategies.</a:t>
            </a:r>
          </a:p>
          <a:p>
            <a:r>
              <a:rPr lang="en-US" sz="3000" dirty="0"/>
              <a:t>As markets become increasingly dynamic and fluctuating, brand equity is a marketing technique to increase customer satisfaction and customer loyalty, with side effects like reduced price sensitivity.</a:t>
            </a:r>
          </a:p>
        </p:txBody>
      </p:sp>
    </p:spTree>
    <p:extLst>
      <p:ext uri="{BB962C8B-B14F-4D97-AF65-F5344CB8AC3E}">
        <p14:creationId xmlns:p14="http://schemas.microsoft.com/office/powerpoint/2010/main" val="290216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What is Brand Awareness ?</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3000" b="1" dirty="0"/>
              <a:t>Brand awareness</a:t>
            </a:r>
            <a:r>
              <a:rPr lang="en-US" sz="3000" dirty="0"/>
              <a:t> is the probability that consumers are familiar about the life and availability of the product</a:t>
            </a:r>
            <a:r>
              <a:rPr lang="en-US" sz="3000" dirty="0" smtClean="0"/>
              <a:t>.</a:t>
            </a:r>
          </a:p>
          <a:p>
            <a:r>
              <a:rPr lang="en-US" sz="3000" dirty="0"/>
              <a:t>Brand awareness involves a customers' ability to recall and/or </a:t>
            </a:r>
            <a:r>
              <a:rPr lang="en-US" sz="3000" dirty="0" smtClean="0"/>
              <a:t>recognize </a:t>
            </a:r>
            <a:r>
              <a:rPr lang="en-US" sz="3000" dirty="0"/>
              <a:t>brands, logos and branded advertising. Brands helps customers to understand which </a:t>
            </a:r>
            <a:r>
              <a:rPr lang="en-US" sz="3000" dirty="0" smtClean="0"/>
              <a:t>products </a:t>
            </a:r>
            <a:r>
              <a:rPr lang="en-US" sz="3000" dirty="0"/>
              <a:t>belong to </a:t>
            </a:r>
            <a:r>
              <a:rPr lang="en-US" sz="3000"/>
              <a:t>which </a:t>
            </a:r>
            <a:r>
              <a:rPr lang="en-US" sz="3000" smtClean="0"/>
              <a:t>brand </a:t>
            </a:r>
            <a:r>
              <a:rPr lang="en-US" sz="3000" dirty="0"/>
              <a:t>or service category. </a:t>
            </a:r>
          </a:p>
        </p:txBody>
      </p:sp>
    </p:spTree>
    <p:extLst>
      <p:ext uri="{BB962C8B-B14F-4D97-AF65-F5344CB8AC3E}">
        <p14:creationId xmlns:p14="http://schemas.microsoft.com/office/powerpoint/2010/main" val="53293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029200"/>
          </a:xfrm>
        </p:spPr>
        <p:txBody>
          <a:bodyPr>
            <a:normAutofit/>
          </a:bodyPr>
          <a:lstStyle/>
          <a:p>
            <a:r>
              <a:rPr lang="en-US" sz="3000" b="1" dirty="0"/>
              <a:t>Brand recognition</a:t>
            </a:r>
            <a:r>
              <a:rPr lang="en-US" sz="3000" dirty="0"/>
              <a:t> is the ability of consumer to recognize prior knowledge of brand when they are asked questions about that brand or when they are shown that specific </a:t>
            </a:r>
            <a:r>
              <a:rPr lang="en-US" sz="3000" dirty="0" smtClean="0"/>
              <a:t>brand.</a:t>
            </a:r>
          </a:p>
          <a:p>
            <a:r>
              <a:rPr lang="en-US" sz="3000" dirty="0"/>
              <a:t>Brand awareness is improved to the extent to which brand names are selected that is simple and easy to pronounce or spell; known and expressive; and unique as well as distinct</a:t>
            </a:r>
            <a:r>
              <a:rPr lang="en-US" sz="3000" dirty="0" smtClean="0"/>
              <a:t>.</a:t>
            </a:r>
          </a:p>
          <a:p>
            <a:r>
              <a:rPr lang="en-US" sz="3000" dirty="0" smtClean="0"/>
              <a:t> </a:t>
            </a:r>
            <a:r>
              <a:rPr lang="en-US" sz="3000" dirty="0"/>
              <a:t>For instance </a:t>
            </a:r>
            <a:r>
              <a:rPr lang="en-US" sz="3000" dirty="0" smtClean="0"/>
              <a:t>– “Coca Cola” </a:t>
            </a:r>
            <a:r>
              <a:rPr lang="en-US" sz="3000" dirty="0"/>
              <a:t>has come to be known as </a:t>
            </a:r>
            <a:r>
              <a:rPr lang="en-US" sz="3000" dirty="0" smtClean="0"/>
              <a:t>“Coke”.</a:t>
            </a:r>
            <a:endParaRPr lang="en-US" sz="3000" dirty="0"/>
          </a:p>
        </p:txBody>
      </p:sp>
    </p:spTree>
    <p:extLst>
      <p:ext uri="{BB962C8B-B14F-4D97-AF65-F5344CB8AC3E}">
        <p14:creationId xmlns:p14="http://schemas.microsoft.com/office/powerpoint/2010/main" val="2195907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73763"/>
          </a:xfrm>
        </p:spPr>
        <p:txBody>
          <a:bodyPr>
            <a:noAutofit/>
          </a:bodyPr>
          <a:lstStyle/>
          <a:p>
            <a:pPr>
              <a:buFont typeface="Wingdings" pitchFamily="2" charset="2"/>
              <a:buChar char="Ø"/>
            </a:pPr>
            <a:r>
              <a:rPr lang="en-US" sz="3000" dirty="0">
                <a:solidFill>
                  <a:srgbClr val="FF0000"/>
                </a:solidFill>
              </a:rPr>
              <a:t>There are </a:t>
            </a:r>
            <a:r>
              <a:rPr lang="en-US" sz="3000" dirty="0" smtClean="0">
                <a:solidFill>
                  <a:srgbClr val="FF0000"/>
                </a:solidFill>
              </a:rPr>
              <a:t>four </a:t>
            </a:r>
            <a:r>
              <a:rPr lang="en-US" sz="3000" dirty="0">
                <a:solidFill>
                  <a:srgbClr val="FF0000"/>
                </a:solidFill>
              </a:rPr>
              <a:t>types of brand awareness</a:t>
            </a:r>
            <a:r>
              <a:rPr lang="en-US" sz="3000" dirty="0"/>
              <a:t>:</a:t>
            </a:r>
          </a:p>
          <a:p>
            <a:endParaRPr lang="en-US" sz="3000" b="1" u="sng" dirty="0" smtClean="0"/>
          </a:p>
          <a:p>
            <a:r>
              <a:rPr lang="en-US" sz="3000" b="1" u="sng" dirty="0" smtClean="0"/>
              <a:t>Aided awareness</a:t>
            </a:r>
            <a:r>
              <a:rPr lang="en-US" sz="3000" b="1" dirty="0" smtClean="0"/>
              <a:t> :-</a:t>
            </a:r>
            <a:r>
              <a:rPr lang="en-US" sz="3000" dirty="0"/>
              <a:t> This means that on mentioning the product category, the customers recognize your brand from the lists of brands shown.</a:t>
            </a:r>
          </a:p>
          <a:p>
            <a:r>
              <a:rPr lang="en-US" sz="3000" b="1" u="sng" dirty="0"/>
              <a:t>Top of mind </a:t>
            </a:r>
            <a:r>
              <a:rPr lang="en-US" sz="3000" b="1" u="sng" dirty="0" smtClean="0"/>
              <a:t>awareness</a:t>
            </a:r>
            <a:r>
              <a:rPr lang="en-US" sz="3000" b="1" dirty="0" smtClean="0"/>
              <a:t> :- </a:t>
            </a:r>
            <a:r>
              <a:rPr lang="en-US" sz="3000" dirty="0"/>
              <a:t> This means that on mentioning the product category, the first brand that customer recalls from his mind is your brand</a:t>
            </a:r>
            <a:r>
              <a:rPr lang="en-US" sz="3000" dirty="0" smtClean="0"/>
              <a:t>.</a:t>
            </a:r>
            <a:endParaRPr lang="en-US" sz="3000" dirty="0"/>
          </a:p>
        </p:txBody>
      </p:sp>
    </p:spTree>
    <p:extLst>
      <p:ext uri="{BB962C8B-B14F-4D97-AF65-F5344CB8AC3E}">
        <p14:creationId xmlns:p14="http://schemas.microsoft.com/office/powerpoint/2010/main" val="2092536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3346"/>
            <a:ext cx="8229600" cy="5973763"/>
          </a:xfrm>
        </p:spPr>
        <p:txBody>
          <a:bodyPr>
            <a:normAutofit/>
          </a:bodyPr>
          <a:lstStyle/>
          <a:p>
            <a:r>
              <a:rPr lang="en-US" sz="3000" b="1" u="sng" dirty="0" smtClean="0"/>
              <a:t>Spontaneous awareness</a:t>
            </a:r>
            <a:r>
              <a:rPr lang="en-US" sz="3000" b="1" dirty="0" smtClean="0"/>
              <a:t> :-</a:t>
            </a:r>
            <a:r>
              <a:rPr lang="en-US" sz="3000" dirty="0" smtClean="0"/>
              <a:t> It refers to the brand or set of brands that a consumer can elicit from memory when prompted with a product category.</a:t>
            </a:r>
          </a:p>
          <a:p>
            <a:r>
              <a:rPr lang="en-US" sz="3000" b="1" u="sng" dirty="0"/>
              <a:t>Strategic </a:t>
            </a:r>
            <a:r>
              <a:rPr lang="en-US" sz="3000" b="1" u="sng" dirty="0" smtClean="0"/>
              <a:t>awareness</a:t>
            </a:r>
            <a:r>
              <a:rPr lang="en-US" sz="3000" b="1" dirty="0" smtClean="0"/>
              <a:t> :- </a:t>
            </a:r>
            <a:r>
              <a:rPr lang="en-US" sz="3000" dirty="0" smtClean="0"/>
              <a:t>It </a:t>
            </a:r>
            <a:r>
              <a:rPr lang="en-US" sz="2800" dirty="0"/>
              <a:t>occurs when a brand is not only top-of-mind to consumers, but also has distinctive qualities which consumers perceive as making it better than other brands in the particular market. The distinction(s) that set a product apart from the competition is/are also </a:t>
            </a:r>
            <a:r>
              <a:rPr lang="en-US" sz="2800" dirty="0" smtClean="0"/>
              <a:t>known</a:t>
            </a:r>
            <a:r>
              <a:rPr lang="en-US" sz="2800" baseline="30000" dirty="0"/>
              <a:t> </a:t>
            </a:r>
            <a:r>
              <a:rPr lang="en-US" sz="2800" dirty="0" smtClean="0"/>
              <a:t> as </a:t>
            </a:r>
            <a:r>
              <a:rPr lang="en-US" sz="2800" dirty="0"/>
              <a:t>the unique selling point or USP</a:t>
            </a:r>
            <a:r>
              <a:rPr lang="en-US" sz="2800" dirty="0" smtClean="0"/>
              <a:t>.</a:t>
            </a:r>
            <a:endParaRPr lang="en-US" sz="3000" b="1" u="sng" dirty="0" smtClean="0"/>
          </a:p>
        </p:txBody>
      </p:sp>
    </p:spTree>
    <p:extLst>
      <p:ext uri="{BB962C8B-B14F-4D97-AF65-F5344CB8AC3E}">
        <p14:creationId xmlns:p14="http://schemas.microsoft.com/office/powerpoint/2010/main" val="2328734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a:bodyPr>
          <a:lstStyle/>
          <a:p>
            <a:r>
              <a:rPr lang="en-US" sz="3000" b="1" dirty="0" smtClean="0"/>
              <a:t>brand recall</a:t>
            </a:r>
            <a:r>
              <a:rPr lang="en-US" sz="3000" dirty="0" smtClean="0"/>
              <a:t> is the potential of customer to recover a brand from his memory.</a:t>
            </a:r>
          </a:p>
          <a:p>
            <a:r>
              <a:rPr lang="en-US" sz="3000" dirty="0" smtClean="0"/>
              <a:t> In other words, it refers that consumers should correctly recover brand from the memory when given a clue or he can recall the specific brand when the product category is mentioned. </a:t>
            </a:r>
          </a:p>
          <a:p>
            <a:r>
              <a:rPr lang="en-US" sz="3000" dirty="0"/>
              <a:t>Brand awareness is a key step in the customer's purchase decision process, since some kind of awareness is a precondition to purchasing. That is, customers will not consider a brand if they are not aware of it.</a:t>
            </a:r>
            <a:endParaRPr lang="en-US" sz="3000" dirty="0" smtClean="0"/>
          </a:p>
          <a:p>
            <a:endParaRPr lang="en-US" sz="3000" dirty="0"/>
          </a:p>
        </p:txBody>
      </p:sp>
    </p:spTree>
    <p:extLst>
      <p:ext uri="{BB962C8B-B14F-4D97-AF65-F5344CB8AC3E}">
        <p14:creationId xmlns:p14="http://schemas.microsoft.com/office/powerpoint/2010/main" val="100792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3000" dirty="0"/>
              <a:t>Brand awareness is a key component in understanding the effectiveness both of a brand's identity </a:t>
            </a:r>
            <a:r>
              <a:rPr lang="en-US" sz="3000" dirty="0" smtClean="0"/>
              <a:t>and </a:t>
            </a:r>
            <a:r>
              <a:rPr lang="en-US" sz="3000" dirty="0"/>
              <a:t>of its communication methods</a:t>
            </a:r>
            <a:r>
              <a:rPr lang="en-US" sz="3000" dirty="0" smtClean="0"/>
              <a:t>.</a:t>
            </a:r>
          </a:p>
          <a:p>
            <a:r>
              <a:rPr lang="en-US" sz="2800" dirty="0"/>
              <a:t>Successful brands are those that consistently generate a high level of brand awareness, as this can </a:t>
            </a:r>
            <a:r>
              <a:rPr lang="en-US" sz="2800" dirty="0" smtClean="0"/>
              <a:t>often</a:t>
            </a:r>
            <a:r>
              <a:rPr lang="en-US" sz="2800" baseline="30000" dirty="0"/>
              <a:t> </a:t>
            </a:r>
            <a:r>
              <a:rPr lang="en-US" sz="2800" dirty="0" smtClean="0"/>
              <a:t>be </a:t>
            </a:r>
            <a:r>
              <a:rPr lang="en-US" sz="2800" dirty="0"/>
              <a:t>the pivotal factor in securing customer transactions</a:t>
            </a:r>
            <a:r>
              <a:rPr lang="en-US" sz="2800" dirty="0" smtClean="0"/>
              <a:t>.</a:t>
            </a:r>
          </a:p>
        </p:txBody>
      </p:sp>
    </p:spTree>
    <p:extLst>
      <p:ext uri="{BB962C8B-B14F-4D97-AF65-F5344CB8AC3E}">
        <p14:creationId xmlns:p14="http://schemas.microsoft.com/office/powerpoint/2010/main" val="3453011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321</Words>
  <Application>Microsoft Office PowerPoint</Application>
  <PresentationFormat>On-screen Show (4:3)</PresentationFormat>
  <Paragraphs>44</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What is BRAND ?</vt:lpstr>
      <vt:lpstr>PowerPoint Presentation</vt:lpstr>
      <vt:lpstr>What is Brand Awareness ?</vt:lpstr>
      <vt:lpstr>PowerPoint Presentation</vt:lpstr>
      <vt:lpstr>PowerPoint Presentation</vt:lpstr>
      <vt:lpstr>PowerPoint Presentation</vt:lpstr>
      <vt:lpstr>PowerPoint Presentation</vt:lpstr>
      <vt:lpstr>PowerPoint Presentation</vt:lpstr>
      <vt:lpstr>PowerPoint Presentation</vt:lpstr>
      <vt:lpstr>Case Study :-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Dambre</dc:creator>
  <cp:lastModifiedBy>Dambre</cp:lastModifiedBy>
  <cp:revision>7</cp:revision>
  <dcterms:created xsi:type="dcterms:W3CDTF">2017-09-26T04:54:26Z</dcterms:created>
  <dcterms:modified xsi:type="dcterms:W3CDTF">2017-09-27T19:54:06Z</dcterms:modified>
</cp:coreProperties>
</file>