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DD314-7125-4A34-950A-4667FB982B5F}" type="datetimeFigureOut">
              <a:rPr lang="en-US" smtClean="0"/>
              <a:pPr/>
              <a:t>27/09/2017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569F9C-B4CD-4A5D-8C8F-B8746BAD1B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DD314-7125-4A34-950A-4667FB982B5F}" type="datetimeFigureOut">
              <a:rPr lang="en-US" smtClean="0"/>
              <a:pPr/>
              <a:t>27/09/2017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69F9C-B4CD-4A5D-8C8F-B8746BAD1B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DD314-7125-4A34-950A-4667FB982B5F}" type="datetimeFigureOut">
              <a:rPr lang="en-US" smtClean="0"/>
              <a:pPr/>
              <a:t>27/09/2017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69F9C-B4CD-4A5D-8C8F-B8746BAD1B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DD314-7125-4A34-950A-4667FB982B5F}" type="datetimeFigureOut">
              <a:rPr lang="en-US" smtClean="0"/>
              <a:pPr/>
              <a:t>27/09/2017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69F9C-B4CD-4A5D-8C8F-B8746BAD1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DD314-7125-4A34-950A-4667FB982B5F}" type="datetimeFigureOut">
              <a:rPr lang="en-US" smtClean="0"/>
              <a:pPr/>
              <a:t>27/09/2017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69F9C-B4CD-4A5D-8C8F-B8746BAD1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DD314-7125-4A34-950A-4667FB982B5F}" type="datetimeFigureOut">
              <a:rPr lang="en-US" smtClean="0"/>
              <a:pPr/>
              <a:t>27/09/2017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69F9C-B4CD-4A5D-8C8F-B8746BAD1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DD314-7125-4A34-950A-4667FB982B5F}" type="datetimeFigureOut">
              <a:rPr lang="en-US" smtClean="0"/>
              <a:pPr/>
              <a:t>27/09/2017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69F9C-B4CD-4A5D-8C8F-B8746BAD1B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DD314-7125-4A34-950A-4667FB982B5F}" type="datetimeFigureOut">
              <a:rPr lang="en-US" smtClean="0"/>
              <a:pPr/>
              <a:t>27/09/2017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69F9C-B4CD-4A5D-8C8F-B8746BAD1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DD314-7125-4A34-950A-4667FB982B5F}" type="datetimeFigureOut">
              <a:rPr lang="en-US" smtClean="0"/>
              <a:pPr/>
              <a:t>27/09/2017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69F9C-B4CD-4A5D-8C8F-B8746BAD1B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57DD314-7125-4A34-950A-4667FB982B5F}" type="datetimeFigureOut">
              <a:rPr lang="en-US" smtClean="0"/>
              <a:pPr/>
              <a:t>27/09/2017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69F9C-B4CD-4A5D-8C8F-B8746BAD1B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DD314-7125-4A34-950A-4667FB982B5F}" type="datetimeFigureOut">
              <a:rPr lang="en-US" smtClean="0"/>
              <a:pPr/>
              <a:t>27/09/2017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569F9C-B4CD-4A5D-8C8F-B8746BAD1B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7DD314-7125-4A34-950A-4667FB982B5F}" type="datetimeFigureOut">
              <a:rPr lang="en-US" smtClean="0"/>
              <a:pPr/>
              <a:t>27/09/2017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569F9C-B4CD-4A5D-8C8F-B8746BAD1B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4800"/>
            <a:ext cx="3109912" cy="2746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200400"/>
            <a:ext cx="7772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dobe Caslon Pro Bold" pitchFamily="18" charset="0"/>
              </a:rPr>
              <a:t>Name: Mahammadtaaha C. Daruwala</a:t>
            </a:r>
          </a:p>
          <a:p>
            <a:r>
              <a:rPr lang="en-US" sz="3000" dirty="0" smtClean="0">
                <a:latin typeface="Adobe Caslon Pro Bold" pitchFamily="18" charset="0"/>
              </a:rPr>
              <a:t>Enrl.No.:160410116023</a:t>
            </a:r>
          </a:p>
          <a:p>
            <a:r>
              <a:rPr lang="en-US" sz="3000" dirty="0" smtClean="0">
                <a:latin typeface="Adobe Caslon Pro Bold" pitchFamily="18" charset="0"/>
              </a:rPr>
              <a:t>ID No.:16BEITG057</a:t>
            </a:r>
          </a:p>
          <a:p>
            <a:r>
              <a:rPr lang="en-US" sz="3000" dirty="0" smtClean="0">
                <a:latin typeface="Adobe Caslon Pro Bold" pitchFamily="18" charset="0"/>
              </a:rPr>
              <a:t>Subject</a:t>
            </a:r>
            <a:r>
              <a:rPr lang="en-US" sz="3000" b="1" dirty="0" smtClean="0">
                <a:latin typeface="Adobe Caslon Pro Bold" pitchFamily="18" charset="0"/>
              </a:rPr>
              <a:t>: </a:t>
            </a:r>
            <a:r>
              <a:rPr lang="en-US" sz="2800" dirty="0" smtClean="0">
                <a:latin typeface="Adobe Caslon Pro Bold" pitchFamily="18" charset="0"/>
              </a:rPr>
              <a:t>Engineering Economics &amp; Management</a:t>
            </a:r>
            <a:endParaRPr lang="en-US" sz="3000" dirty="0" smtClean="0">
              <a:latin typeface="Adobe Caslon Pro Bold" pitchFamily="18" charset="0"/>
            </a:endParaRPr>
          </a:p>
          <a:p>
            <a:r>
              <a:rPr lang="en-US" sz="3000" dirty="0" smtClean="0">
                <a:latin typeface="Adobe Caslon Pro Bold" pitchFamily="18" charset="0"/>
              </a:rPr>
              <a:t>SY I.T.-1   Batch-B</a:t>
            </a:r>
            <a:endParaRPr lang="en-US" sz="3000" dirty="0">
              <a:latin typeface="Adobe Caslon Pro Bol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44958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Eklektic" pitchFamily="82" charset="0"/>
              </a:rPr>
              <a:t>E-Commerce</a:t>
            </a:r>
            <a:endParaRPr lang="en-US" sz="4400" dirty="0">
              <a:solidFill>
                <a:srgbClr val="0070C0"/>
              </a:solidFill>
              <a:latin typeface="Eklekt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286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C2B(Customer to Business)</a:t>
            </a:r>
          </a:p>
          <a:p>
            <a:r>
              <a:rPr lang="en-US" sz="2000" b="1" dirty="0" smtClean="0">
                <a:latin typeface="Georgia" pitchFamily="18" charset="0"/>
              </a:rPr>
              <a:t>It is the most recent E-Commerce business </a:t>
            </a:r>
            <a:r>
              <a:rPr lang="en-US" sz="2000" b="1" dirty="0" err="1" smtClean="0">
                <a:latin typeface="Georgia" pitchFamily="18" charset="0"/>
              </a:rPr>
              <a:t>model,in</a:t>
            </a:r>
            <a:r>
              <a:rPr lang="en-US" sz="2000" b="1" dirty="0" smtClean="0">
                <a:latin typeface="Georgia" pitchFamily="18" charset="0"/>
              </a:rPr>
              <a:t> which</a:t>
            </a:r>
          </a:p>
          <a:p>
            <a:r>
              <a:rPr lang="en-US" sz="2000" b="1" dirty="0" smtClean="0">
                <a:latin typeface="Georgia" pitchFamily="18" charset="0"/>
              </a:rPr>
              <a:t>individual customers offer to sell products and services to</a:t>
            </a:r>
          </a:p>
          <a:p>
            <a:r>
              <a:rPr lang="en-US" sz="2000" b="1" dirty="0" smtClean="0">
                <a:latin typeface="Georgia" pitchFamily="18" charset="0"/>
              </a:rPr>
              <a:t>companies which are prepared to purchase them.</a:t>
            </a:r>
            <a:endParaRPr lang="en-US" sz="2000" b="1" dirty="0">
              <a:latin typeface="Georg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86000"/>
            <a:ext cx="51720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305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B2B(Business to Business)</a:t>
            </a:r>
          </a:p>
          <a:p>
            <a:r>
              <a:rPr lang="en-US" sz="2000" b="1" dirty="0" smtClean="0">
                <a:latin typeface="Georgia" pitchFamily="18" charset="0"/>
              </a:rPr>
              <a:t>It is simply defined as E-commerce between companies.</a:t>
            </a:r>
          </a:p>
          <a:p>
            <a:r>
              <a:rPr lang="en-US" sz="2000" b="1" dirty="0" smtClean="0">
                <a:latin typeface="Georgia" pitchFamily="18" charset="0"/>
              </a:rPr>
              <a:t>About 80% of e-commerce is of this type.</a:t>
            </a:r>
          </a:p>
          <a:p>
            <a:r>
              <a:rPr lang="en-US" sz="2400" b="1" u="sng" dirty="0" smtClean="0">
                <a:latin typeface="Georgia" pitchFamily="18" charset="0"/>
              </a:rPr>
              <a:t>Example</a:t>
            </a:r>
            <a:r>
              <a:rPr lang="en-US" sz="2000" b="1" dirty="0" smtClean="0">
                <a:latin typeface="Georgia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Intel selling microprocessor to Dell.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b="1" dirty="0">
              <a:latin typeface="Georgia" pitchFamily="18" charset="0"/>
            </a:endParaRPr>
          </a:p>
        </p:txBody>
      </p:sp>
      <p:pic>
        <p:nvPicPr>
          <p:cNvPr id="3074" name="Picture 2" descr="C:\Users\ACER-PC\Desktop\IMG-20170926-WA0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38400"/>
            <a:ext cx="5953125" cy="3448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B2C(Business to Customer)</a:t>
            </a:r>
          </a:p>
          <a:p>
            <a:r>
              <a:rPr lang="en-US" sz="2000" b="1" dirty="0" smtClean="0">
                <a:latin typeface="Georgia" pitchFamily="18" charset="0"/>
              </a:rPr>
              <a:t>It is the E-commerce between companies and customers.</a:t>
            </a:r>
          </a:p>
          <a:p>
            <a:r>
              <a:rPr lang="en-US" sz="2000" b="1" dirty="0" smtClean="0">
                <a:latin typeface="Georgia" pitchFamily="18" charset="0"/>
              </a:rPr>
              <a:t>It involves customers gathering </a:t>
            </a:r>
            <a:r>
              <a:rPr lang="en-US" sz="2000" b="1" dirty="0" err="1" smtClean="0">
                <a:latin typeface="Georgia" pitchFamily="18" charset="0"/>
              </a:rPr>
              <a:t>information;purchasing</a:t>
            </a:r>
            <a:r>
              <a:rPr lang="en-US" sz="2000" b="1" dirty="0" smtClean="0">
                <a:latin typeface="Georgia" pitchFamily="18" charset="0"/>
              </a:rPr>
              <a:t> physical goods or receiving products over an electronic</a:t>
            </a:r>
          </a:p>
          <a:p>
            <a:r>
              <a:rPr lang="en-US" sz="2000" b="1" dirty="0" smtClean="0">
                <a:latin typeface="Georgia" pitchFamily="18" charset="0"/>
              </a:rPr>
              <a:t>network.</a:t>
            </a:r>
          </a:p>
          <a:p>
            <a:r>
              <a:rPr lang="en-US" sz="2400" b="1" u="sng" dirty="0" smtClean="0">
                <a:latin typeface="Georgia" pitchFamily="18" charset="0"/>
              </a:rPr>
              <a:t>Example</a:t>
            </a:r>
            <a:r>
              <a:rPr lang="en-US" sz="2000" b="1" dirty="0" smtClean="0">
                <a:latin typeface="Georgia" pitchFamily="18" charset="0"/>
              </a:rPr>
              <a:t>:</a:t>
            </a:r>
          </a:p>
          <a:p>
            <a:r>
              <a:rPr lang="en-US" sz="2000" b="1" dirty="0" smtClean="0">
                <a:latin typeface="Georgia" pitchFamily="18" charset="0"/>
              </a:rPr>
              <a:t>Honda selling me a </a:t>
            </a:r>
            <a:r>
              <a:rPr lang="en-US" sz="2000" b="1" dirty="0" err="1" smtClean="0">
                <a:latin typeface="Georgia" pitchFamily="18" charset="0"/>
              </a:rPr>
              <a:t>activa</a:t>
            </a:r>
            <a:r>
              <a:rPr lang="en-US" sz="2000" b="1" dirty="0" smtClean="0">
                <a:latin typeface="Georgia" pitchFamily="18" charset="0"/>
              </a:rPr>
              <a:t>.</a:t>
            </a:r>
          </a:p>
          <a:p>
            <a:endParaRPr lang="en-US" sz="2000" b="1" dirty="0">
              <a:latin typeface="Georgia" pitchFamily="18" charset="0"/>
            </a:endParaRPr>
          </a:p>
        </p:txBody>
      </p:sp>
      <p:pic>
        <p:nvPicPr>
          <p:cNvPr id="4098" name="Picture 2" descr="C:\Users\ACER-PC\Desktop\IMG-20170926-WA0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667000"/>
            <a:ext cx="6000750" cy="3419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B2G(Business to Government)</a:t>
            </a:r>
          </a:p>
          <a:p>
            <a:r>
              <a:rPr lang="en-US" sz="2000" b="1" dirty="0" smtClean="0">
                <a:latin typeface="Georgia" pitchFamily="18" charset="0"/>
              </a:rPr>
              <a:t>It is generally defined as commerce between companies </a:t>
            </a:r>
          </a:p>
          <a:p>
            <a:r>
              <a:rPr lang="en-US" sz="2000" b="1" dirty="0" smtClean="0">
                <a:latin typeface="Georgia" pitchFamily="18" charset="0"/>
              </a:rPr>
              <a:t>and public </a:t>
            </a:r>
            <a:r>
              <a:rPr lang="en-US" sz="2000" b="1" dirty="0" err="1" smtClean="0">
                <a:latin typeface="Georgia" pitchFamily="18" charset="0"/>
              </a:rPr>
              <a:t>sector.It</a:t>
            </a:r>
            <a:r>
              <a:rPr lang="en-US" sz="2000" b="1" dirty="0" smtClean="0">
                <a:latin typeface="Georgia" pitchFamily="18" charset="0"/>
              </a:rPr>
              <a:t> refers to the use of internet for public </a:t>
            </a:r>
            <a:r>
              <a:rPr lang="en-US" sz="2000" b="1" dirty="0" err="1" smtClean="0">
                <a:latin typeface="Georgia" pitchFamily="18" charset="0"/>
              </a:rPr>
              <a:t>procurement,licensing</a:t>
            </a:r>
            <a:r>
              <a:rPr lang="en-US" sz="2000" b="1" dirty="0" smtClean="0">
                <a:latin typeface="Georgia" pitchFamily="18" charset="0"/>
              </a:rPr>
              <a:t> procedures and other government</a:t>
            </a:r>
          </a:p>
          <a:p>
            <a:r>
              <a:rPr lang="en-US" sz="2000" b="1" dirty="0" smtClean="0">
                <a:latin typeface="Georgia" pitchFamily="18" charset="0"/>
              </a:rPr>
              <a:t>related operations.</a:t>
            </a:r>
          </a:p>
          <a:p>
            <a:r>
              <a:rPr lang="en-US" sz="2400" b="1" u="sng" dirty="0" smtClean="0">
                <a:latin typeface="Georgia" pitchFamily="18" charset="0"/>
              </a:rPr>
              <a:t>Example</a:t>
            </a:r>
            <a:r>
              <a:rPr lang="en-US" sz="2000" b="1" dirty="0" smtClean="0">
                <a:latin typeface="Georgia" pitchFamily="18" charset="0"/>
              </a:rPr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Sell goods and services to Government agencies.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Business taxes.</a:t>
            </a:r>
            <a:endParaRPr lang="en-US" sz="2000" b="1" dirty="0">
              <a:latin typeface="Georgia" pitchFamily="18" charset="0"/>
            </a:endParaRPr>
          </a:p>
        </p:txBody>
      </p:sp>
      <p:pic>
        <p:nvPicPr>
          <p:cNvPr id="5122" name="Picture 2" descr="C:\Users\ACER-PC\Desktop\IMG-20170926-WA00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971801"/>
            <a:ext cx="5934075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458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G2C(Government to Customer)</a:t>
            </a:r>
          </a:p>
          <a:p>
            <a:r>
              <a:rPr lang="en-US" sz="2000" b="1" dirty="0" smtClean="0">
                <a:latin typeface="Georgia" pitchFamily="18" charset="0"/>
              </a:rPr>
              <a:t>It is the a part of e-governance.</a:t>
            </a:r>
          </a:p>
          <a:p>
            <a:r>
              <a:rPr lang="en-US" sz="2000" b="1" dirty="0" smtClean="0">
                <a:latin typeface="Georgia" pitchFamily="18" charset="0"/>
              </a:rPr>
              <a:t>The objective of this model is to provide goods and services to </a:t>
            </a:r>
          </a:p>
          <a:p>
            <a:r>
              <a:rPr lang="en-US" sz="2000" b="1" dirty="0" smtClean="0">
                <a:latin typeface="Georgia" pitchFamily="18" charset="0"/>
              </a:rPr>
              <a:t>each citizen.</a:t>
            </a:r>
          </a:p>
          <a:p>
            <a:r>
              <a:rPr lang="en-US" sz="2000" b="1" dirty="0" smtClean="0">
                <a:latin typeface="Georgia" pitchFamily="18" charset="0"/>
              </a:rPr>
              <a:t>The Government provides following facilities through website.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Information of all government departments,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Different welfare schemes,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Application forms to be used by the citizens.</a:t>
            </a:r>
          </a:p>
          <a:p>
            <a:endParaRPr lang="en-US" sz="2000" b="1" dirty="0">
              <a:latin typeface="Georgia" pitchFamily="18" charset="0"/>
            </a:endParaRPr>
          </a:p>
        </p:txBody>
      </p:sp>
      <p:pic>
        <p:nvPicPr>
          <p:cNvPr id="6146" name="Picture 2" descr="C:\Users\ACER-PC\Desktop\IMG-20170926-WA00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352800"/>
            <a:ext cx="6000750" cy="2933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G2B(Government to Business)</a:t>
            </a:r>
          </a:p>
          <a:p>
            <a:r>
              <a:rPr lang="en-US" sz="2000" b="1" dirty="0" smtClean="0">
                <a:latin typeface="Georgia" pitchFamily="18" charset="0"/>
              </a:rPr>
              <a:t>It refers to </a:t>
            </a:r>
            <a:r>
              <a:rPr lang="en-US" sz="2000" b="1" dirty="0" err="1" smtClean="0">
                <a:latin typeface="Georgia" pitchFamily="18" charset="0"/>
              </a:rPr>
              <a:t>gevernment</a:t>
            </a:r>
            <a:r>
              <a:rPr lang="en-US" sz="2000" b="1" dirty="0" smtClean="0">
                <a:latin typeface="Georgia" pitchFamily="18" charset="0"/>
              </a:rPr>
              <a:t> providing services or information </a:t>
            </a:r>
          </a:p>
          <a:p>
            <a:r>
              <a:rPr lang="en-US" sz="2000" b="1" dirty="0" smtClean="0">
                <a:latin typeface="Georgia" pitchFamily="18" charset="0"/>
              </a:rPr>
              <a:t>to business organization.</a:t>
            </a:r>
          </a:p>
          <a:p>
            <a:endParaRPr lang="en-US" sz="2000" b="1" dirty="0">
              <a:latin typeface="Georgia" pitchFamily="18" charset="0"/>
            </a:endParaRPr>
          </a:p>
        </p:txBody>
      </p:sp>
      <p:pic>
        <p:nvPicPr>
          <p:cNvPr id="7170" name="Picture 2" descr="C:\Users\ACER-PC\Desktop\IMG-20170926-WA0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81200"/>
            <a:ext cx="607695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3058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Georgia" pitchFamily="18" charset="0"/>
              </a:rPr>
              <a:t>Case Study :-   About 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Georgia" pitchFamily="18" charset="0"/>
              </a:rPr>
              <a:t>AMAZON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Amazon is an American International e-commerce company.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It was started by </a:t>
            </a:r>
            <a:r>
              <a:rPr lang="en-US" sz="2000" b="1" dirty="0" err="1" smtClean="0">
                <a:latin typeface="Georgia" pitchFamily="18" charset="0"/>
              </a:rPr>
              <a:t>Jeffory</a:t>
            </a:r>
            <a:r>
              <a:rPr lang="en-US" sz="2000" b="1" dirty="0" smtClean="0">
                <a:latin typeface="Georgia" pitchFamily="18" charset="0"/>
              </a:rPr>
              <a:t> </a:t>
            </a:r>
            <a:r>
              <a:rPr lang="en-US" sz="2000" b="1" dirty="0" err="1" smtClean="0">
                <a:latin typeface="Georgia" pitchFamily="18" charset="0"/>
              </a:rPr>
              <a:t>P.Bexos</a:t>
            </a:r>
            <a:r>
              <a:rPr lang="en-US" sz="2000" b="1" dirty="0" smtClean="0">
                <a:latin typeface="Georgia" pitchFamily="18" charset="0"/>
              </a:rPr>
              <a:t> in 1994.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It is a world’s largest online retailer.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When many companies were not able to survive during the 90’s,Amazon managed to survive and is successful now.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It is the 11</a:t>
            </a:r>
            <a:r>
              <a:rPr lang="en-US" sz="2000" b="1" baseline="30000" dirty="0" smtClean="0">
                <a:latin typeface="Georgia" pitchFamily="18" charset="0"/>
              </a:rPr>
              <a:t>th</a:t>
            </a:r>
            <a:r>
              <a:rPr lang="en-US" sz="2000" b="1" dirty="0" smtClean="0">
                <a:latin typeface="Georgia" pitchFamily="18" charset="0"/>
              </a:rPr>
              <a:t> most searched site around the world.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The structure of website will definitely make you to buy.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00400"/>
            <a:ext cx="69151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1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eorgia" pitchFamily="18" charset="0"/>
              </a:rPr>
              <a:t>Case 1:</a:t>
            </a:r>
          </a:p>
          <a:p>
            <a:r>
              <a:rPr lang="en-US" sz="2000" b="1" dirty="0" smtClean="0">
                <a:latin typeface="Georgia" pitchFamily="18" charset="0"/>
              </a:rPr>
              <a:t>Why amazon.com succeeded online when so many companies</a:t>
            </a:r>
          </a:p>
          <a:p>
            <a:r>
              <a:rPr lang="en-US" sz="2000" b="1" dirty="0" smtClean="0">
                <a:latin typeface="Georgia" pitchFamily="18" charset="0"/>
              </a:rPr>
              <a:t>Have failed???</a:t>
            </a:r>
          </a:p>
          <a:p>
            <a:endParaRPr lang="en-US" sz="2000" b="1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Amazon always welcomed addition of new products to its </a:t>
            </a:r>
            <a:r>
              <a:rPr lang="en-US" sz="2000" b="1" dirty="0" err="1" smtClean="0">
                <a:latin typeface="Georgia" pitchFamily="18" charset="0"/>
              </a:rPr>
              <a:t>site.Even</a:t>
            </a:r>
            <a:r>
              <a:rPr lang="en-US" sz="2000" b="1" dirty="0" smtClean="0">
                <a:latin typeface="Georgia" pitchFamily="18" charset="0"/>
              </a:rPr>
              <a:t> though it has started its business selling books.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Presently it deals with 21 categories of products.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If any individual wants </a:t>
            </a:r>
            <a:r>
              <a:rPr lang="en-US" sz="2000" b="1" dirty="0" err="1" smtClean="0">
                <a:latin typeface="Georgia" pitchFamily="18" charset="0"/>
              </a:rPr>
              <a:t>anything,the</a:t>
            </a:r>
            <a:r>
              <a:rPr lang="en-US" sz="2000" b="1" dirty="0" smtClean="0">
                <a:latin typeface="Georgia" pitchFamily="18" charset="0"/>
              </a:rPr>
              <a:t> first vender comes to people’s mind is Amazon.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It is easy to sell your product with the help of </a:t>
            </a:r>
            <a:r>
              <a:rPr lang="en-US" sz="2000" b="1" dirty="0" err="1" smtClean="0">
                <a:latin typeface="Georgia" pitchFamily="18" charset="0"/>
              </a:rPr>
              <a:t>amazon.So</a:t>
            </a:r>
            <a:r>
              <a:rPr lang="en-US" sz="2000" b="1" dirty="0" smtClean="0">
                <a:latin typeface="Georgia" pitchFamily="18" charset="0"/>
              </a:rPr>
              <a:t> this </a:t>
            </a:r>
          </a:p>
          <a:p>
            <a:r>
              <a:rPr lang="en-US" sz="2000" b="1" dirty="0" smtClean="0">
                <a:latin typeface="Georgia" pitchFamily="18" charset="0"/>
              </a:rPr>
              <a:t>a</a:t>
            </a:r>
            <a:r>
              <a:rPr lang="en-US" sz="2000" b="1" dirty="0" smtClean="0">
                <a:latin typeface="Georgia" pitchFamily="18" charset="0"/>
              </a:rPr>
              <a:t>ttracted many suppliers.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You can’t get things at a cheaper price anywhere than </a:t>
            </a:r>
            <a:r>
              <a:rPr lang="en-US" sz="2000" b="1" dirty="0" err="1" smtClean="0">
                <a:latin typeface="Georgia" pitchFamily="18" charset="0"/>
              </a:rPr>
              <a:t>amazon</a:t>
            </a:r>
            <a:r>
              <a:rPr lang="en-US" sz="2000" b="1" dirty="0" smtClean="0">
                <a:latin typeface="Georgia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sz="2000" b="1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eorgia" pitchFamily="18" charset="0"/>
              </a:rPr>
              <a:t>Case 2:</a:t>
            </a:r>
          </a:p>
          <a:p>
            <a:r>
              <a:rPr lang="en-US" sz="2000" b="1" dirty="0" smtClean="0">
                <a:latin typeface="Georgia" pitchFamily="18" charset="0"/>
              </a:rPr>
              <a:t>Will the KINDLE revolutionize the book industry???</a:t>
            </a:r>
          </a:p>
          <a:p>
            <a:endParaRPr lang="en-US" sz="2000" b="1" dirty="0" smtClean="0">
              <a:latin typeface="Georgi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With the enormous development of </a:t>
            </a:r>
            <a:r>
              <a:rPr lang="en-US" sz="2000" b="1" dirty="0" err="1" smtClean="0">
                <a:latin typeface="Georgia" pitchFamily="18" charset="0"/>
              </a:rPr>
              <a:t>technolgy,people</a:t>
            </a:r>
            <a:r>
              <a:rPr lang="en-US" sz="2000" b="1" dirty="0" smtClean="0">
                <a:latin typeface="Georgia" pitchFamily="18" charset="0"/>
              </a:rPr>
              <a:t> get updated with their electronic machines.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Kindle offers you a easy to carry option.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You can carry many books in a slim tab.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Reading at night time without a light is possible.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Georgia" pitchFamily="18" charset="0"/>
              </a:rPr>
              <a:t>Many sites offer free kindle books.</a:t>
            </a:r>
          </a:p>
          <a:p>
            <a:r>
              <a:rPr lang="en-US" sz="2000" b="1" dirty="0" smtClean="0">
                <a:latin typeface="Georgia" pitchFamily="18" charset="0"/>
              </a:rPr>
              <a:t> </a:t>
            </a:r>
            <a:r>
              <a:rPr lang="en-US" sz="2000" b="1" dirty="0" smtClean="0">
                <a:latin typeface="Georgia" pitchFamily="18" charset="0"/>
              </a:rPr>
              <a:t> </a:t>
            </a:r>
          </a:p>
          <a:p>
            <a:r>
              <a:rPr lang="en-US" sz="2000" b="1" dirty="0" smtClean="0">
                <a:latin typeface="Georgia" pitchFamily="18" charset="0"/>
              </a:rPr>
              <a:t>Therefore in future kindle users will increase.</a:t>
            </a:r>
            <a:endParaRPr lang="en-US" sz="2000" b="1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467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81000"/>
            <a:ext cx="8686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What is Commerce?</a:t>
            </a:r>
          </a:p>
          <a:p>
            <a:pPr algn="just"/>
            <a:r>
              <a:rPr lang="en-US" sz="2000" b="1" dirty="0" smtClean="0">
                <a:latin typeface="Georgia" pitchFamily="18" charset="0"/>
              </a:rPr>
              <a:t>According to Dictionary.com</a:t>
            </a: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Commerce is a division of trade or production which deals with the Exchange of goods and services from producer to final consumer.</a:t>
            </a:r>
          </a:p>
          <a:p>
            <a:pPr algn="just"/>
            <a:endParaRPr lang="en-US" sz="2000" b="1" dirty="0" smtClean="0">
              <a:latin typeface="Georgia" pitchFamily="18" charset="0"/>
            </a:endParaRPr>
          </a:p>
          <a:p>
            <a:pPr algn="just"/>
            <a:r>
              <a:rPr lang="en-US" sz="2000" b="1" dirty="0" smtClean="0">
                <a:latin typeface="Georgia" pitchFamily="18" charset="0"/>
              </a:rPr>
              <a:t>It comprises the trading of something of economics value such as </a:t>
            </a:r>
          </a:p>
          <a:p>
            <a:pPr algn="just"/>
            <a:r>
              <a:rPr lang="en-US" sz="2000" b="1" dirty="0" smtClean="0">
                <a:latin typeface="Georgia" pitchFamily="18" charset="0"/>
              </a:rPr>
              <a:t>Goods,services,information or money between two or more entities.</a:t>
            </a:r>
          </a:p>
          <a:p>
            <a:endParaRPr lang="en-US" b="1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0" y="2514600"/>
            <a:ext cx="54339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077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What is E-Commerce?</a:t>
            </a:r>
          </a:p>
          <a:p>
            <a:r>
              <a:rPr lang="en-US" sz="2000" b="1" dirty="0" smtClean="0">
                <a:latin typeface="Georgia" pitchFamily="18" charset="0"/>
              </a:rPr>
              <a:t>Commonly known as ‘Electronic Marketing.’</a:t>
            </a:r>
          </a:p>
          <a:p>
            <a:endParaRPr lang="en-US" sz="2000" b="1" dirty="0" smtClean="0">
              <a:latin typeface="Georgia" pitchFamily="18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“It consists of buying and selling goods and services over</a:t>
            </a: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An electronic systems such as the internet and  other computer networks.”</a:t>
            </a:r>
          </a:p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“E-commerce is the purchasing, selling and exchanging </a:t>
            </a: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goods  and services over the internet through which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tran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-</a:t>
            </a:r>
          </a:p>
          <a:p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saction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 or term of sale are performed electrically”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382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Manf.unit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752600" y="8382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Distributor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276600" y="8382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Wholrsaler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800600" y="8382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Retailer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400800" y="8382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Customer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667000" y="1981200"/>
            <a:ext cx="3048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Advertisement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52400" y="16764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9600" y="2133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 flipV="1">
            <a:off x="5715000" y="2133600"/>
            <a:ext cx="1295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 rot="5400000" flipH="1" flipV="1">
            <a:off x="6572250" y="16573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3400" y="4495800"/>
            <a:ext cx="1371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Georgia" pitchFamily="18" charset="0"/>
              </a:rPr>
              <a:t>Company</a:t>
            </a:r>
            <a:endParaRPr lang="en-US" sz="1600" b="1" dirty="0">
              <a:latin typeface="Georg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8200" y="4495800"/>
            <a:ext cx="1371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Georgia" pitchFamily="18" charset="0"/>
              </a:rPr>
              <a:t>Customer</a:t>
            </a:r>
            <a:endParaRPr lang="en-US" sz="1600" b="1" dirty="0">
              <a:latin typeface="Georgia" pitchFamily="18" charset="0"/>
            </a:endParaRPr>
          </a:p>
        </p:txBody>
      </p: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1905000" y="47625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3733800"/>
            <a:ext cx="26670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eorgia" pitchFamily="18" charset="0"/>
              </a:rPr>
              <a:t>Direct Selling</a:t>
            </a:r>
            <a:endParaRPr lang="en-US" sz="2000" b="1" dirty="0">
              <a:latin typeface="Georgi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228600"/>
            <a:ext cx="3657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Traditional </a:t>
            </a:r>
            <a:r>
              <a:rPr lang="en-US" sz="2000" dirty="0" err="1" smtClean="0">
                <a:latin typeface="Georgia" pitchFamily="18" charset="0"/>
              </a:rPr>
              <a:t>Bussiness</a:t>
            </a:r>
            <a:endParaRPr lang="en-US" sz="20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305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Why we use E-Commerce?</a:t>
            </a:r>
          </a:p>
          <a:p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Exploitation of new business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Improvement of business transaction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Greater economic efficiency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Increasing of revenue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Low entry cost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Reduces transaction cost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Access to global market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Secure market share</a:t>
            </a:r>
          </a:p>
          <a:p>
            <a:pPr>
              <a:buFont typeface="Arial" pitchFamily="34" charset="0"/>
              <a:buChar char="•"/>
            </a:pPr>
            <a:endParaRPr lang="en-US" sz="2000" b="1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631" y="228600"/>
            <a:ext cx="8521369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0772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eorgia" pitchFamily="18" charset="0"/>
              </a:rPr>
              <a:t>A customer uses Web browser to connect to the home page</a:t>
            </a:r>
          </a:p>
          <a:p>
            <a:r>
              <a:rPr lang="en-US" sz="2000" b="1" dirty="0" smtClean="0">
                <a:latin typeface="Georgia" pitchFamily="18" charset="0"/>
              </a:rPr>
              <a:t>of  a merchant’s Web site on the internet.</a:t>
            </a:r>
          </a:p>
          <a:p>
            <a:endParaRPr lang="en-US" sz="2000" b="1" dirty="0" smtClean="0">
              <a:latin typeface="Georgia" pitchFamily="18" charset="0"/>
            </a:endParaRPr>
          </a:p>
          <a:p>
            <a:r>
              <a:rPr lang="en-US" sz="2000" b="1" dirty="0" smtClean="0">
                <a:latin typeface="Georgia" pitchFamily="18" charset="0"/>
              </a:rPr>
              <a:t>The consumer browses the catalog of products featured</a:t>
            </a:r>
          </a:p>
          <a:p>
            <a:r>
              <a:rPr lang="en-US" sz="2000" b="1" dirty="0" smtClean="0">
                <a:latin typeface="Georgia" pitchFamily="18" charset="0"/>
              </a:rPr>
              <a:t>on the site and selects items to </a:t>
            </a:r>
            <a:r>
              <a:rPr lang="en-US" sz="2000" b="1" dirty="0" err="1" smtClean="0">
                <a:latin typeface="Georgia" pitchFamily="18" charset="0"/>
              </a:rPr>
              <a:t>purchase.The</a:t>
            </a:r>
            <a:r>
              <a:rPr lang="en-US" sz="2000" b="1" dirty="0" smtClean="0">
                <a:latin typeface="Georgia" pitchFamily="18" charset="0"/>
              </a:rPr>
              <a:t> selected items</a:t>
            </a:r>
          </a:p>
          <a:p>
            <a:r>
              <a:rPr lang="en-US" sz="2000" b="1" dirty="0" smtClean="0">
                <a:latin typeface="Georgia" pitchFamily="18" charset="0"/>
              </a:rPr>
              <a:t>are placed in in the electronic equivalent of a shopping cart.</a:t>
            </a:r>
          </a:p>
          <a:p>
            <a:endParaRPr lang="en-US" sz="2000" b="1" dirty="0" smtClean="0">
              <a:latin typeface="Georgia" pitchFamily="18" charset="0"/>
            </a:endParaRPr>
          </a:p>
          <a:p>
            <a:r>
              <a:rPr lang="en-US" sz="2000" b="1" dirty="0" smtClean="0">
                <a:latin typeface="Georgia" pitchFamily="18" charset="0"/>
              </a:rPr>
              <a:t>When the consumer is ready to complete the purchase of </a:t>
            </a:r>
          </a:p>
          <a:p>
            <a:r>
              <a:rPr lang="en-US" sz="2000" b="1" dirty="0" smtClean="0">
                <a:latin typeface="Georgia" pitchFamily="18" charset="0"/>
              </a:rPr>
              <a:t>selected </a:t>
            </a:r>
            <a:r>
              <a:rPr lang="en-US" sz="2000" b="1" dirty="0" err="1" smtClean="0">
                <a:latin typeface="Georgia" pitchFamily="18" charset="0"/>
              </a:rPr>
              <a:t>items,he</a:t>
            </a:r>
            <a:r>
              <a:rPr lang="en-US" sz="2000" b="1" dirty="0" smtClean="0">
                <a:latin typeface="Georgia" pitchFamily="18" charset="0"/>
              </a:rPr>
              <a:t> provides a bill-to and ship-to address for</a:t>
            </a:r>
          </a:p>
          <a:p>
            <a:r>
              <a:rPr lang="en-US" sz="2000" b="1" dirty="0" smtClean="0">
                <a:latin typeface="Georgia" pitchFamily="18" charset="0"/>
              </a:rPr>
              <a:t>purchase and delivery.</a:t>
            </a:r>
          </a:p>
          <a:p>
            <a:endParaRPr lang="en-US" sz="2000" b="1" dirty="0" smtClean="0">
              <a:latin typeface="Georgia" pitchFamily="18" charset="0"/>
            </a:endParaRPr>
          </a:p>
          <a:p>
            <a:r>
              <a:rPr lang="en-US" sz="2000" b="1" dirty="0" smtClean="0">
                <a:latin typeface="Georgia" pitchFamily="18" charset="0"/>
              </a:rPr>
              <a:t>When the credit card number is validated and the order is </a:t>
            </a:r>
          </a:p>
          <a:p>
            <a:r>
              <a:rPr lang="en-US" sz="2000" b="1" dirty="0" smtClean="0">
                <a:latin typeface="Georgia" pitchFamily="18" charset="0"/>
              </a:rPr>
              <a:t>completed at the Commerce Server </a:t>
            </a:r>
            <a:r>
              <a:rPr lang="en-US" sz="2000" b="1" dirty="0" err="1" smtClean="0">
                <a:latin typeface="Georgia" pitchFamily="18" charset="0"/>
              </a:rPr>
              <a:t>site,the</a:t>
            </a:r>
            <a:r>
              <a:rPr lang="en-US" sz="2000" b="1" dirty="0" smtClean="0">
                <a:latin typeface="Georgia" pitchFamily="18" charset="0"/>
              </a:rPr>
              <a:t> merchant’s site displays a receipt confirming the customer’s purchase.</a:t>
            </a:r>
          </a:p>
          <a:p>
            <a:endParaRPr lang="en-US" sz="2000" b="1" dirty="0" smtClean="0">
              <a:latin typeface="Georgia" pitchFamily="18" charset="0"/>
            </a:endParaRPr>
          </a:p>
          <a:p>
            <a:r>
              <a:rPr lang="en-US" sz="2000" b="1" dirty="0" smtClean="0">
                <a:latin typeface="Georgia" pitchFamily="18" charset="0"/>
              </a:rPr>
              <a:t>The commerce service site then forwards the order to a </a:t>
            </a:r>
          </a:p>
          <a:p>
            <a:r>
              <a:rPr lang="en-US" sz="2000" b="1" dirty="0" smtClean="0">
                <a:latin typeface="Georgia" pitchFamily="18" charset="0"/>
              </a:rPr>
              <a:t>Processing network for payment processing and </a:t>
            </a:r>
            <a:r>
              <a:rPr lang="en-US" sz="2000" b="1" dirty="0" err="1" smtClean="0">
                <a:latin typeface="Georgia" pitchFamily="18" charset="0"/>
              </a:rPr>
              <a:t>fulfilment</a:t>
            </a:r>
            <a:r>
              <a:rPr lang="en-US" sz="2000" b="1" dirty="0" smtClean="0">
                <a:latin typeface="Georgia" pitchFamily="18" charset="0"/>
              </a:rPr>
              <a:t>. </a:t>
            </a:r>
          </a:p>
          <a:p>
            <a:endParaRPr lang="en-US" sz="2000" b="1" dirty="0" smtClean="0">
              <a:latin typeface="Georgia" pitchFamily="18" charset="0"/>
            </a:endParaRPr>
          </a:p>
          <a:p>
            <a:r>
              <a:rPr lang="en-US" sz="2000" b="1" dirty="0" smtClean="0">
                <a:latin typeface="Georgia" pitchFamily="18" charset="0"/>
              </a:rPr>
              <a:t> </a:t>
            </a:r>
          </a:p>
          <a:p>
            <a:endParaRPr lang="en-US" b="1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4267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Types of E-Commerce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3915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C2C(Customer to Customer) E-commerce</a:t>
            </a:r>
          </a:p>
          <a:p>
            <a:r>
              <a:rPr lang="en-US" sz="2000" b="1" dirty="0" smtClean="0">
                <a:latin typeface="Georgia" pitchFamily="18" charset="0"/>
              </a:rPr>
              <a:t>It is a simply commerce between private individuals or </a:t>
            </a:r>
          </a:p>
          <a:p>
            <a:r>
              <a:rPr lang="en-US" sz="2000" b="1" dirty="0" smtClean="0">
                <a:latin typeface="Georgia" pitchFamily="18" charset="0"/>
              </a:rPr>
              <a:t>consumers.</a:t>
            </a:r>
          </a:p>
          <a:p>
            <a:r>
              <a:rPr lang="en-US" sz="2000" b="1" dirty="0" smtClean="0">
                <a:latin typeface="Georgia" pitchFamily="18" charset="0"/>
              </a:rPr>
              <a:t>Customers interact through shopping websites.</a:t>
            </a:r>
          </a:p>
          <a:p>
            <a:r>
              <a:rPr lang="en-US" sz="2400" b="1" u="sng" dirty="0" smtClean="0">
                <a:latin typeface="Georgia" pitchFamily="18" charset="0"/>
              </a:rPr>
              <a:t>Example</a:t>
            </a:r>
            <a:r>
              <a:rPr lang="en-US" sz="2000" b="1" dirty="0" smtClean="0">
                <a:latin typeface="Georgia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One person buying a car from another person through OLX.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Georgia" pitchFamily="18" charset="0"/>
              </a:rPr>
              <a:t>My </a:t>
            </a:r>
            <a:r>
              <a:rPr lang="en-US" sz="2000" b="1" dirty="0" err="1" smtClean="0">
                <a:latin typeface="Georgia" pitchFamily="18" charset="0"/>
              </a:rPr>
              <a:t>neighbour</a:t>
            </a:r>
            <a:r>
              <a:rPr lang="en-US" sz="2000" b="1" dirty="0" smtClean="0">
                <a:latin typeface="Georgia" pitchFamily="18" charset="0"/>
              </a:rPr>
              <a:t> selling mobile to me.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</p:txBody>
      </p:sp>
      <p:pic>
        <p:nvPicPr>
          <p:cNvPr id="1026" name="Picture 2" descr="C:\Users\ACER-PC\Desktop\IMG-20170926-WA0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667000"/>
            <a:ext cx="5781675" cy="36541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201</TotalTime>
  <Words>783</Words>
  <Application>Microsoft Office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ACER-PC</dc:creator>
  <cp:lastModifiedBy>ACER-PC</cp:lastModifiedBy>
  <cp:revision>23</cp:revision>
  <dcterms:created xsi:type="dcterms:W3CDTF">2017-09-26T04:24:03Z</dcterms:created>
  <dcterms:modified xsi:type="dcterms:W3CDTF">2017-09-27T12:33:10Z</dcterms:modified>
</cp:coreProperties>
</file>