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7" r:id="rId10"/>
    <p:sldId id="268" r:id="rId11"/>
    <p:sldId id="269"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036" y="1966587"/>
            <a:ext cx="11022904" cy="2517731"/>
          </a:xfrm>
        </p:spPr>
        <p:txBody>
          <a:bodyPr/>
          <a:lstStyle/>
          <a:p>
            <a:r>
              <a:rPr lang="en-US" sz="6000" dirty="0" smtClean="0"/>
              <a:t>Concept of motivation</a:t>
            </a:r>
            <a:r>
              <a:rPr lang="en-US" dirty="0" smtClean="0"/>
              <a:t/>
            </a:r>
            <a:br>
              <a:rPr lang="en-US" dirty="0" smtClean="0"/>
            </a:br>
            <a:endParaRPr lang="en-US" dirty="0"/>
          </a:p>
        </p:txBody>
      </p:sp>
      <p:sp>
        <p:nvSpPr>
          <p:cNvPr id="3" name="Subtitle 2"/>
          <p:cNvSpPr>
            <a:spLocks noGrp="1"/>
          </p:cNvSpPr>
          <p:nvPr>
            <p:ph type="subTitle" idx="1"/>
          </p:nvPr>
        </p:nvSpPr>
        <p:spPr>
          <a:xfrm>
            <a:off x="7390355" y="4777379"/>
            <a:ext cx="4045908" cy="1949098"/>
          </a:xfrm>
        </p:spPr>
        <p:txBody>
          <a:bodyPr/>
          <a:lstStyle/>
          <a:p>
            <a:r>
              <a:rPr lang="en-US" dirty="0" smtClean="0"/>
              <a:t>Name:- </a:t>
            </a:r>
            <a:r>
              <a:rPr lang="en-US" dirty="0" err="1" smtClean="0"/>
              <a:t>satish</a:t>
            </a:r>
            <a:r>
              <a:rPr lang="en-US" dirty="0" smtClean="0"/>
              <a:t> </a:t>
            </a:r>
            <a:r>
              <a:rPr lang="en-US" dirty="0" err="1" smtClean="0"/>
              <a:t>delavadiya</a:t>
            </a:r>
            <a:endParaRPr lang="en-US" dirty="0" smtClean="0"/>
          </a:p>
          <a:p>
            <a:r>
              <a:rPr lang="en-US" dirty="0" smtClean="0"/>
              <a:t>En.no:- 160410116026</a:t>
            </a:r>
          </a:p>
          <a:p>
            <a:r>
              <a:rPr lang="en-US" dirty="0" smtClean="0"/>
              <a:t>It-1,batch-b</a:t>
            </a:r>
            <a:endParaRPr lang="en-US" dirty="0"/>
          </a:p>
        </p:txBody>
      </p:sp>
    </p:spTree>
    <p:extLst>
      <p:ext uri="{BB962C8B-B14F-4D97-AF65-F5344CB8AC3E}">
        <p14:creationId xmlns:p14="http://schemas.microsoft.com/office/powerpoint/2010/main" val="374987620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70" y="89463"/>
            <a:ext cx="9404723" cy="724729"/>
          </a:xfrm>
        </p:spPr>
        <p:txBody>
          <a:bodyPr/>
          <a:lstStyle/>
          <a:p>
            <a:r>
              <a:rPr lang="en-IN" dirty="0"/>
              <a:t>ABOUT TESCO…</a:t>
            </a:r>
          </a:p>
        </p:txBody>
      </p:sp>
      <p:sp>
        <p:nvSpPr>
          <p:cNvPr id="3" name="Rectangle 2"/>
          <p:cNvSpPr/>
          <p:nvPr/>
        </p:nvSpPr>
        <p:spPr>
          <a:xfrm>
            <a:off x="145070" y="1859340"/>
            <a:ext cx="11654448" cy="4401205"/>
          </a:xfrm>
          <a:prstGeom prst="rect">
            <a:avLst/>
          </a:prstGeom>
        </p:spPr>
        <p:txBody>
          <a:bodyPr wrap="square">
            <a:spAutoFit/>
          </a:bodyPr>
          <a:lstStyle/>
          <a:p>
            <a:r>
              <a:rPr lang="en-IN" sz="2800" dirty="0"/>
              <a:t>•Tesco is a global grocery and general merchandise retailer headquartered in United Kingdom. It has stores in 14 countries across Asia, Europe and North America and is the grocery market leader in the UK. </a:t>
            </a:r>
            <a:endParaRPr lang="en-IN" sz="2800" dirty="0" smtClean="0"/>
          </a:p>
          <a:p>
            <a:r>
              <a:rPr lang="en-IN" sz="2800" dirty="0" smtClean="0"/>
              <a:t>•</a:t>
            </a:r>
            <a:r>
              <a:rPr lang="en-IN" sz="2800" dirty="0"/>
              <a:t>The first store opened in 1929. Since then, Tesco has expanded across the world. It now has over 2,200 stores including hypermarkets and Tesco Express outlets to meet different customer needs. As a conglomerate Tesco also offers alternative goods and services such as insurance, banking and online shopping.</a:t>
            </a:r>
          </a:p>
        </p:txBody>
      </p:sp>
    </p:spTree>
    <p:extLst>
      <p:ext uri="{BB962C8B-B14F-4D97-AF65-F5344CB8AC3E}">
        <p14:creationId xmlns:p14="http://schemas.microsoft.com/office/powerpoint/2010/main" val="418552567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047" y="1308908"/>
            <a:ext cx="11260898" cy="5016758"/>
          </a:xfrm>
          <a:prstGeom prst="rect">
            <a:avLst/>
          </a:prstGeom>
        </p:spPr>
        <p:txBody>
          <a:bodyPr wrap="square">
            <a:spAutoFit/>
          </a:bodyPr>
          <a:lstStyle/>
          <a:p>
            <a:r>
              <a:rPr lang="en-IN" sz="3200" dirty="0"/>
              <a:t>With net profits of around £3.4 billion Tesco has become the largest British retailer. Tesco's growth has resulted in a worldwide workforce of over 468,000 employees. </a:t>
            </a:r>
            <a:endParaRPr lang="en-IN" sz="3200" dirty="0" smtClean="0"/>
          </a:p>
          <a:p>
            <a:r>
              <a:rPr lang="en-IN" sz="3200" dirty="0" smtClean="0">
                <a:solidFill>
                  <a:srgbClr val="92D050"/>
                </a:solidFill>
              </a:rPr>
              <a:t>To </a:t>
            </a:r>
            <a:r>
              <a:rPr lang="en-IN" sz="3200" dirty="0">
                <a:solidFill>
                  <a:srgbClr val="92D050"/>
                </a:solidFill>
              </a:rPr>
              <a:t>support its growth, Tesco needs staff that are motivated, flexible and </a:t>
            </a:r>
            <a:r>
              <a:rPr lang="en-IN" sz="3200" dirty="0" err="1">
                <a:solidFill>
                  <a:srgbClr val="92D050"/>
                </a:solidFill>
              </a:rPr>
              <a:t>welltrained</a:t>
            </a:r>
            <a:r>
              <a:rPr lang="en-IN" sz="3200" dirty="0">
                <a:solidFill>
                  <a:srgbClr val="92D050"/>
                </a:solidFill>
              </a:rPr>
              <a:t> and who recognize customer needs. In turn, Tesco's employees are supported by the company in their various roles and at different levels. Tesco recognizes that employee motivation is important for the continued growth of the company. </a:t>
            </a:r>
          </a:p>
        </p:txBody>
      </p:sp>
    </p:spTree>
    <p:extLst>
      <p:ext uri="{BB962C8B-B14F-4D97-AF65-F5344CB8AC3E}">
        <p14:creationId xmlns:p14="http://schemas.microsoft.com/office/powerpoint/2010/main" val="234306240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7759" y="3244334"/>
            <a:ext cx="8229600" cy="1569660"/>
          </a:xfrm>
          <a:prstGeom prst="rect">
            <a:avLst/>
          </a:prstGeom>
        </p:spPr>
        <p:txBody>
          <a:bodyPr wrap="square">
            <a:spAutoFit/>
          </a:bodyPr>
          <a:lstStyle/>
          <a:p>
            <a:r>
              <a:rPr lang="en-US" sz="9600" dirty="0">
                <a:latin typeface="Brush Script MT" panose="03060802040406070304" pitchFamily="66" charset="0"/>
              </a:rPr>
              <a:t>Thank You…</a:t>
            </a:r>
          </a:p>
        </p:txBody>
      </p:sp>
    </p:spTree>
    <p:extLst>
      <p:ext uri="{BB962C8B-B14F-4D97-AF65-F5344CB8AC3E}">
        <p14:creationId xmlns:p14="http://schemas.microsoft.com/office/powerpoint/2010/main" val="366607165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9452" y="1094538"/>
            <a:ext cx="10121030" cy="4832092"/>
          </a:xfrm>
          <a:prstGeom prst="rect">
            <a:avLst/>
          </a:prstGeom>
        </p:spPr>
        <p:txBody>
          <a:bodyPr wrap="square">
            <a:spAutoFit/>
          </a:bodyPr>
          <a:lstStyle/>
          <a:p>
            <a:r>
              <a:rPr lang="en-US" sz="2800" dirty="0" smtClean="0"/>
              <a:t>What </a:t>
            </a:r>
            <a:r>
              <a:rPr lang="en-US" sz="2800" dirty="0"/>
              <a:t>is Motivation? </a:t>
            </a:r>
          </a:p>
          <a:p>
            <a:r>
              <a:rPr lang="en-US" sz="2800" dirty="0" smtClean="0"/>
              <a:t>*Motivation </a:t>
            </a:r>
            <a:r>
              <a:rPr lang="en-US" sz="2800" dirty="0"/>
              <a:t>is a psychological and human aspect. It is the act of </a:t>
            </a:r>
            <a:r>
              <a:rPr lang="en-US" sz="2800" dirty="0" smtClean="0"/>
              <a:t>inspiring employees</a:t>
            </a:r>
            <a:r>
              <a:rPr lang="en-US" sz="2800" dirty="0"/>
              <a:t>, peoples to devote maximum effort to achieve </a:t>
            </a:r>
            <a:r>
              <a:rPr lang="en-US" sz="2800" dirty="0" smtClean="0"/>
              <a:t>organizational objectives </a:t>
            </a:r>
            <a:r>
              <a:rPr lang="en-US" sz="2800" dirty="0"/>
              <a:t>and goals</a:t>
            </a:r>
            <a:r>
              <a:rPr lang="en-US" sz="2800" dirty="0" smtClean="0"/>
              <a:t>.</a:t>
            </a:r>
          </a:p>
          <a:p>
            <a:endParaRPr lang="en-US" sz="2800" dirty="0"/>
          </a:p>
          <a:p>
            <a:r>
              <a:rPr lang="en-US" sz="2800" dirty="0" smtClean="0"/>
              <a:t>*Motivation </a:t>
            </a:r>
            <a:r>
              <a:rPr lang="en-US" sz="2800" dirty="0"/>
              <a:t>is defined as the process that initiates, guides and maintains </a:t>
            </a:r>
            <a:r>
              <a:rPr lang="en-US" sz="2800" dirty="0" smtClean="0"/>
              <a:t>goal oriented </a:t>
            </a:r>
            <a:r>
              <a:rPr lang="en-US" sz="2800" dirty="0"/>
              <a:t>behaviors</a:t>
            </a:r>
            <a:r>
              <a:rPr lang="en-US" sz="2800" dirty="0" smtClean="0"/>
              <a:t>.</a:t>
            </a:r>
          </a:p>
          <a:p>
            <a:endParaRPr lang="en-US" sz="2800" dirty="0"/>
          </a:p>
          <a:p>
            <a:r>
              <a:rPr lang="en-US" sz="2800" dirty="0" smtClean="0"/>
              <a:t>*It </a:t>
            </a:r>
            <a:r>
              <a:rPr lang="en-US" sz="2800" dirty="0"/>
              <a:t>involves the biological, emotional, social and cognitive forces that </a:t>
            </a:r>
            <a:r>
              <a:rPr lang="en-US" sz="2800" dirty="0" smtClean="0"/>
              <a:t>activate behavior</a:t>
            </a:r>
            <a:r>
              <a:rPr lang="en-US" sz="2800" dirty="0"/>
              <a:t>.</a:t>
            </a:r>
          </a:p>
        </p:txBody>
      </p:sp>
    </p:spTree>
    <p:extLst>
      <p:ext uri="{BB962C8B-B14F-4D97-AF65-F5344CB8AC3E}">
        <p14:creationId xmlns:p14="http://schemas.microsoft.com/office/powerpoint/2010/main" val="98246075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369332"/>
          </a:xfrm>
          <a:prstGeom prst="rect">
            <a:avLst/>
          </a:prstGeom>
        </p:spPr>
        <p:txBody>
          <a:bodyPr>
            <a:spAutoFit/>
          </a:bodyPr>
          <a:lstStyle/>
          <a:p>
            <a:endParaRPr lang="en-US" dirty="0"/>
          </a:p>
        </p:txBody>
      </p:sp>
      <p:sp>
        <p:nvSpPr>
          <p:cNvPr id="3" name="Rounded Rectangle 2"/>
          <p:cNvSpPr/>
          <p:nvPr/>
        </p:nvSpPr>
        <p:spPr>
          <a:xfrm>
            <a:off x="4872625" y="2116899"/>
            <a:ext cx="1866378" cy="527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Type of Motivation </a:t>
            </a:r>
          </a:p>
        </p:txBody>
      </p:sp>
      <p:sp>
        <p:nvSpPr>
          <p:cNvPr id="4" name="Rounded Rectangle 3"/>
          <p:cNvSpPr/>
          <p:nvPr/>
        </p:nvSpPr>
        <p:spPr>
          <a:xfrm>
            <a:off x="2317316" y="3231715"/>
            <a:ext cx="1891430" cy="50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the basis of Source </a:t>
            </a:r>
          </a:p>
        </p:txBody>
      </p:sp>
      <p:sp>
        <p:nvSpPr>
          <p:cNvPr id="5" name="Rounded Rectangle 4"/>
          <p:cNvSpPr/>
          <p:nvPr/>
        </p:nvSpPr>
        <p:spPr>
          <a:xfrm>
            <a:off x="7640876" y="3231715"/>
            <a:ext cx="1878904" cy="50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the basis of approach</a:t>
            </a:r>
          </a:p>
        </p:txBody>
      </p:sp>
      <p:sp>
        <p:nvSpPr>
          <p:cNvPr id="7" name="Rounded Rectangle 6"/>
          <p:cNvSpPr/>
          <p:nvPr/>
        </p:nvSpPr>
        <p:spPr>
          <a:xfrm>
            <a:off x="3684738" y="4837131"/>
            <a:ext cx="1891430" cy="526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Intrinsic Rewards</a:t>
            </a:r>
          </a:p>
        </p:txBody>
      </p:sp>
      <p:sp>
        <p:nvSpPr>
          <p:cNvPr id="8" name="Rounded Rectangle 7"/>
          <p:cNvSpPr/>
          <p:nvPr/>
        </p:nvSpPr>
        <p:spPr>
          <a:xfrm>
            <a:off x="716076" y="4862183"/>
            <a:ext cx="1891430" cy="50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Extrinsic Motivation </a:t>
            </a:r>
          </a:p>
        </p:txBody>
      </p:sp>
      <p:sp>
        <p:nvSpPr>
          <p:cNvPr id="9" name="Rounded Rectangle 8"/>
          <p:cNvSpPr/>
          <p:nvPr/>
        </p:nvSpPr>
        <p:spPr>
          <a:xfrm>
            <a:off x="6152360" y="4837131"/>
            <a:ext cx="1891430" cy="50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Positive Motivation</a:t>
            </a:r>
          </a:p>
        </p:txBody>
      </p:sp>
      <p:sp>
        <p:nvSpPr>
          <p:cNvPr id="10" name="Rounded Rectangle 9"/>
          <p:cNvSpPr/>
          <p:nvPr/>
        </p:nvSpPr>
        <p:spPr>
          <a:xfrm>
            <a:off x="9384068" y="4849657"/>
            <a:ext cx="1891430" cy="501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Negative Motivation</a:t>
            </a:r>
          </a:p>
        </p:txBody>
      </p:sp>
      <p:cxnSp>
        <p:nvCxnSpPr>
          <p:cNvPr id="13" name="Straight Connector 12"/>
          <p:cNvCxnSpPr/>
          <p:nvPr/>
        </p:nvCxnSpPr>
        <p:spPr>
          <a:xfrm>
            <a:off x="3331923" y="340707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0"/>
          </p:cNvCxnSpPr>
          <p:nvPr/>
        </p:nvCxnSpPr>
        <p:spPr>
          <a:xfrm flipH="1" flipV="1">
            <a:off x="3256767" y="2379945"/>
            <a:ext cx="6264" cy="85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1"/>
          </p:cNvCxnSpPr>
          <p:nvPr/>
        </p:nvCxnSpPr>
        <p:spPr>
          <a:xfrm flipH="1" flipV="1">
            <a:off x="3256767" y="2379945"/>
            <a:ext cx="1615858" cy="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0"/>
          </p:cNvCxnSpPr>
          <p:nvPr/>
        </p:nvCxnSpPr>
        <p:spPr>
          <a:xfrm flipH="1" flipV="1">
            <a:off x="8555277" y="2379945"/>
            <a:ext cx="25051" cy="85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51529" y="2379945"/>
            <a:ext cx="18287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0"/>
          </p:cNvCxnSpPr>
          <p:nvPr/>
        </p:nvCxnSpPr>
        <p:spPr>
          <a:xfrm flipH="1" flipV="1">
            <a:off x="1653436" y="3532340"/>
            <a:ext cx="8355" cy="132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0"/>
          </p:cNvCxnSpPr>
          <p:nvPr/>
        </p:nvCxnSpPr>
        <p:spPr>
          <a:xfrm flipH="1" flipV="1">
            <a:off x="4584526" y="3457184"/>
            <a:ext cx="45927" cy="1379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p:cNvCxnSpPr>
          <p:nvPr/>
        </p:nvCxnSpPr>
        <p:spPr>
          <a:xfrm flipH="1" flipV="1">
            <a:off x="7052153" y="3532340"/>
            <a:ext cx="45922" cy="130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0"/>
          </p:cNvCxnSpPr>
          <p:nvPr/>
        </p:nvCxnSpPr>
        <p:spPr>
          <a:xfrm flipV="1">
            <a:off x="10329783" y="3494762"/>
            <a:ext cx="0" cy="1354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 idx="1"/>
          </p:cNvCxnSpPr>
          <p:nvPr/>
        </p:nvCxnSpPr>
        <p:spPr>
          <a:xfrm flipH="1">
            <a:off x="1653436" y="3482236"/>
            <a:ext cx="663880"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 idx="3"/>
          </p:cNvCxnSpPr>
          <p:nvPr/>
        </p:nvCxnSpPr>
        <p:spPr>
          <a:xfrm flipV="1">
            <a:off x="4208746" y="3457184"/>
            <a:ext cx="375780" cy="2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 idx="1"/>
          </p:cNvCxnSpPr>
          <p:nvPr/>
        </p:nvCxnSpPr>
        <p:spPr>
          <a:xfrm flipH="1">
            <a:off x="7047985" y="3482236"/>
            <a:ext cx="592891"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5" idx="3"/>
          </p:cNvCxnSpPr>
          <p:nvPr/>
        </p:nvCxnSpPr>
        <p:spPr>
          <a:xfrm flipH="1">
            <a:off x="9519780" y="3457184"/>
            <a:ext cx="810003" cy="250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itle 51"/>
          <p:cNvSpPr>
            <a:spLocks noGrp="1"/>
          </p:cNvSpPr>
          <p:nvPr>
            <p:ph type="title"/>
          </p:nvPr>
        </p:nvSpPr>
        <p:spPr/>
        <p:txBody>
          <a:bodyPr/>
          <a:lstStyle/>
          <a:p>
            <a:r>
              <a:rPr lang="en-US" dirty="0" smtClean="0"/>
              <a:t>*Type </a:t>
            </a:r>
            <a:r>
              <a:rPr lang="en-US" dirty="0"/>
              <a:t>of Motivation</a:t>
            </a:r>
            <a:br>
              <a:rPr lang="en-US" dirty="0"/>
            </a:br>
            <a:endParaRPr lang="en-US" dirty="0"/>
          </a:p>
        </p:txBody>
      </p:sp>
    </p:spTree>
    <p:extLst>
      <p:ext uri="{BB962C8B-B14F-4D97-AF65-F5344CB8AC3E}">
        <p14:creationId xmlns:p14="http://schemas.microsoft.com/office/powerpoint/2010/main" val="428280624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a:t>
            </a:r>
            <a:r>
              <a:rPr lang="en-US" dirty="0"/>
              <a:t>Motivation</a:t>
            </a:r>
            <a:br>
              <a:rPr lang="en-US" dirty="0"/>
            </a:br>
            <a:endParaRPr lang="en-US" dirty="0"/>
          </a:p>
        </p:txBody>
      </p:sp>
      <p:sp>
        <p:nvSpPr>
          <p:cNvPr id="3" name="Rectangle 2"/>
          <p:cNvSpPr/>
          <p:nvPr/>
        </p:nvSpPr>
        <p:spPr>
          <a:xfrm>
            <a:off x="964504" y="2551837"/>
            <a:ext cx="10521862" cy="3539430"/>
          </a:xfrm>
          <a:prstGeom prst="rect">
            <a:avLst/>
          </a:prstGeom>
        </p:spPr>
        <p:txBody>
          <a:bodyPr wrap="square">
            <a:spAutoFit/>
          </a:bodyPr>
          <a:lstStyle/>
          <a:p>
            <a:r>
              <a:rPr lang="en-US" sz="3200" dirty="0" smtClean="0"/>
              <a:t>-Extrinsic </a:t>
            </a:r>
            <a:r>
              <a:rPr lang="en-US" sz="3200" dirty="0"/>
              <a:t>motivation refers to behavior that is driven </a:t>
            </a:r>
            <a:r>
              <a:rPr lang="en-US" sz="3200" dirty="0" smtClean="0"/>
              <a:t>       by </a:t>
            </a:r>
            <a:r>
              <a:rPr lang="en-US" sz="3200" dirty="0"/>
              <a:t>external rewards such as money, fame, grades, and praise</a:t>
            </a:r>
            <a:r>
              <a:rPr lang="en-US" sz="3200" dirty="0" smtClean="0"/>
              <a:t>.</a:t>
            </a:r>
          </a:p>
          <a:p>
            <a:endParaRPr lang="en-US" sz="3200" dirty="0"/>
          </a:p>
          <a:p>
            <a:r>
              <a:rPr lang="en-US" sz="3200" dirty="0" smtClean="0"/>
              <a:t>-This </a:t>
            </a:r>
            <a:r>
              <a:rPr lang="en-US" sz="3200" dirty="0"/>
              <a:t>type of motivation arises from outside the individual, as opposed to intrinsic motivation, which originates inside of the individual.</a:t>
            </a:r>
          </a:p>
        </p:txBody>
      </p:sp>
    </p:spTree>
    <p:extLst>
      <p:ext uri="{BB962C8B-B14F-4D97-AF65-F5344CB8AC3E}">
        <p14:creationId xmlns:p14="http://schemas.microsoft.com/office/powerpoint/2010/main" val="335126278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a:t>
            </a:r>
            <a:r>
              <a:rPr lang="en-US" dirty="0"/>
              <a:t>Motivation</a:t>
            </a:r>
            <a:br>
              <a:rPr lang="en-US" dirty="0"/>
            </a:br>
            <a:endParaRPr lang="en-US" dirty="0"/>
          </a:p>
        </p:txBody>
      </p:sp>
      <p:sp>
        <p:nvSpPr>
          <p:cNvPr id="3" name="Rectangle 2"/>
          <p:cNvSpPr/>
          <p:nvPr/>
        </p:nvSpPr>
        <p:spPr>
          <a:xfrm>
            <a:off x="814192" y="1615254"/>
            <a:ext cx="10672175" cy="5016758"/>
          </a:xfrm>
          <a:prstGeom prst="rect">
            <a:avLst/>
          </a:prstGeom>
        </p:spPr>
        <p:txBody>
          <a:bodyPr wrap="square">
            <a:spAutoFit/>
          </a:bodyPr>
          <a:lstStyle/>
          <a:p>
            <a:r>
              <a:rPr lang="en-US" sz="3200" dirty="0" smtClean="0"/>
              <a:t>-Intrinsic </a:t>
            </a:r>
            <a:r>
              <a:rPr lang="en-US" sz="3200" dirty="0"/>
              <a:t>motivation refers to behavior that is driven by internal rewards. </a:t>
            </a:r>
            <a:endParaRPr lang="en-US" sz="3200" dirty="0" smtClean="0"/>
          </a:p>
          <a:p>
            <a:endParaRPr lang="en-US" sz="3200" dirty="0" smtClean="0"/>
          </a:p>
          <a:p>
            <a:r>
              <a:rPr lang="en-US" sz="3200" dirty="0" smtClean="0"/>
              <a:t>-In </a:t>
            </a:r>
            <a:r>
              <a:rPr lang="en-US" sz="3200" dirty="0"/>
              <a:t>other words, the motivation to engage in a behavior arises from within the individual because it is intrinsically rewarding</a:t>
            </a:r>
            <a:r>
              <a:rPr lang="en-US" sz="3200" dirty="0" smtClean="0"/>
              <a:t>.</a:t>
            </a:r>
          </a:p>
          <a:p>
            <a:endParaRPr lang="en-US" sz="3200" dirty="0" smtClean="0"/>
          </a:p>
          <a:p>
            <a:r>
              <a:rPr lang="en-US" sz="3200" dirty="0"/>
              <a:t>-</a:t>
            </a:r>
            <a:r>
              <a:rPr lang="en-US" sz="3200" dirty="0" smtClean="0"/>
              <a:t>This </a:t>
            </a:r>
            <a:r>
              <a:rPr lang="en-US" sz="3200" dirty="0"/>
              <a:t>contrasts with extrinsic motivation, which involves engaging in a behavior in order to earn external rewards or avoid punishments.</a:t>
            </a:r>
          </a:p>
        </p:txBody>
      </p:sp>
    </p:spTree>
    <p:extLst>
      <p:ext uri="{BB962C8B-B14F-4D97-AF65-F5344CB8AC3E}">
        <p14:creationId xmlns:p14="http://schemas.microsoft.com/office/powerpoint/2010/main" val="226091598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
            </a:r>
            <a:r>
              <a:rPr lang="en-US" dirty="0"/>
              <a:t>Motivation </a:t>
            </a:r>
          </a:p>
        </p:txBody>
      </p:sp>
      <p:sp>
        <p:nvSpPr>
          <p:cNvPr id="3" name="Rectangle 2"/>
          <p:cNvSpPr/>
          <p:nvPr/>
        </p:nvSpPr>
        <p:spPr>
          <a:xfrm>
            <a:off x="839245" y="1997839"/>
            <a:ext cx="10559440" cy="4524315"/>
          </a:xfrm>
          <a:prstGeom prst="rect">
            <a:avLst/>
          </a:prstGeom>
        </p:spPr>
        <p:txBody>
          <a:bodyPr wrap="square">
            <a:spAutoFit/>
          </a:bodyPr>
          <a:lstStyle/>
          <a:p>
            <a:r>
              <a:rPr lang="en-US" sz="3200" dirty="0" smtClean="0"/>
              <a:t>-Positive </a:t>
            </a:r>
            <a:r>
              <a:rPr lang="en-US" sz="3200" dirty="0"/>
              <a:t>motivation initiates to offer rewards to persuade employees or workers by providing both monetary and non- monetary benefits</a:t>
            </a:r>
            <a:r>
              <a:rPr lang="en-US" sz="3200" dirty="0" smtClean="0"/>
              <a:t>.</a:t>
            </a:r>
          </a:p>
          <a:p>
            <a:endParaRPr lang="en-US" sz="3200" dirty="0"/>
          </a:p>
          <a:p>
            <a:r>
              <a:rPr lang="en-US" sz="3200" dirty="0" smtClean="0"/>
              <a:t>- </a:t>
            </a:r>
            <a:r>
              <a:rPr lang="en-US" sz="3200" dirty="0"/>
              <a:t>The positive reward can be measured in terms of money, monetary incentives increment in salary, cash rewards, bonus payment, share profit and pension and etc.</a:t>
            </a:r>
          </a:p>
          <a:p>
            <a:endParaRPr lang="en-US" sz="3200" dirty="0"/>
          </a:p>
        </p:txBody>
      </p:sp>
    </p:spTree>
    <p:extLst>
      <p:ext uri="{BB962C8B-B14F-4D97-AF65-F5344CB8AC3E}">
        <p14:creationId xmlns:p14="http://schemas.microsoft.com/office/powerpoint/2010/main" val="26711113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a:t>
            </a:r>
            <a:r>
              <a:rPr lang="en-US" dirty="0"/>
              <a:t>Motivation </a:t>
            </a:r>
          </a:p>
        </p:txBody>
      </p:sp>
      <p:sp>
        <p:nvSpPr>
          <p:cNvPr id="3" name="Rectangle 2"/>
          <p:cNvSpPr/>
          <p:nvPr/>
        </p:nvSpPr>
        <p:spPr>
          <a:xfrm>
            <a:off x="801666" y="1409830"/>
            <a:ext cx="10722279" cy="4401205"/>
          </a:xfrm>
          <a:prstGeom prst="rect">
            <a:avLst/>
          </a:prstGeom>
        </p:spPr>
        <p:txBody>
          <a:bodyPr wrap="square">
            <a:spAutoFit/>
          </a:bodyPr>
          <a:lstStyle/>
          <a:p>
            <a:r>
              <a:rPr lang="en-US" sz="2800" dirty="0" smtClean="0"/>
              <a:t>-Negatives </a:t>
            </a:r>
            <a:r>
              <a:rPr lang="en-US" sz="2800" dirty="0"/>
              <a:t>motivation initiates to hold out some punishment to employees to induce desired behavior. </a:t>
            </a:r>
            <a:endParaRPr lang="en-US" sz="2800" dirty="0" smtClean="0"/>
          </a:p>
          <a:p>
            <a:endParaRPr lang="en-US" sz="2800" dirty="0"/>
          </a:p>
          <a:p>
            <a:r>
              <a:rPr lang="en-US" sz="2800" dirty="0" smtClean="0"/>
              <a:t>-The </a:t>
            </a:r>
            <a:r>
              <a:rPr lang="en-US" sz="2800" dirty="0"/>
              <a:t>negative motivation is measured in terms of monetary punishments, penalties, reduction of remuneration, bonus allowances, and reduction other financial incentives</a:t>
            </a:r>
            <a:r>
              <a:rPr lang="en-US" sz="2800" dirty="0" smtClean="0"/>
              <a:t>.</a:t>
            </a:r>
          </a:p>
          <a:p>
            <a:endParaRPr lang="en-US" sz="2800" dirty="0"/>
          </a:p>
          <a:p>
            <a:r>
              <a:rPr lang="en-US" sz="2800" dirty="0"/>
              <a:t>-</a:t>
            </a:r>
            <a:r>
              <a:rPr lang="en-US" sz="2800" dirty="0" smtClean="0"/>
              <a:t>For </a:t>
            </a:r>
            <a:r>
              <a:rPr lang="en-US" sz="2800" dirty="0"/>
              <a:t>Efficiency we have to give positive motivation but, according to situation, negative motivation also plays important role, so it can't be avoided.</a:t>
            </a:r>
          </a:p>
        </p:txBody>
      </p:sp>
    </p:spTree>
    <p:extLst>
      <p:ext uri="{BB962C8B-B14F-4D97-AF65-F5344CB8AC3E}">
        <p14:creationId xmlns:p14="http://schemas.microsoft.com/office/powerpoint/2010/main" val="378038545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7118"/>
            <a:ext cx="11348581" cy="649572"/>
          </a:xfrm>
        </p:spPr>
        <p:txBody>
          <a:bodyPr/>
          <a:lstStyle/>
          <a:p>
            <a:r>
              <a:rPr lang="en-IN" sz="3600" smtClean="0"/>
              <a:t>* MOTIVATED EMPLOYEES ARE MORE PRODUCTIVE</a:t>
            </a:r>
            <a:endParaRPr lang="en-IN" sz="3600" dirty="0"/>
          </a:p>
        </p:txBody>
      </p:sp>
      <p:sp>
        <p:nvSpPr>
          <p:cNvPr id="3" name="Rectangle 2"/>
          <p:cNvSpPr/>
          <p:nvPr/>
        </p:nvSpPr>
        <p:spPr>
          <a:xfrm>
            <a:off x="350729" y="2690336"/>
            <a:ext cx="11260898" cy="2062103"/>
          </a:xfrm>
          <a:prstGeom prst="rect">
            <a:avLst/>
          </a:prstGeom>
        </p:spPr>
        <p:txBody>
          <a:bodyPr wrap="square">
            <a:spAutoFit/>
          </a:bodyPr>
          <a:lstStyle/>
          <a:p>
            <a:r>
              <a:rPr lang="en-IN" sz="3200" dirty="0"/>
              <a:t>If employee will be satisfied and happy then he/she will do his /her work in a very impressive way, and then the result will be good, on the other hand motivated employee will motivate other employees in office. </a:t>
            </a:r>
          </a:p>
        </p:txBody>
      </p:sp>
    </p:spTree>
    <p:extLst>
      <p:ext uri="{BB962C8B-B14F-4D97-AF65-F5344CB8AC3E}">
        <p14:creationId xmlns:p14="http://schemas.microsoft.com/office/powerpoint/2010/main" val="408846523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a:t>
            </a:r>
            <a:r>
              <a:rPr lang="en-IN" dirty="0"/>
              <a:t>CASE STUDY ON “TESCO”</a:t>
            </a:r>
          </a:p>
        </p:txBody>
      </p:sp>
      <p:pic>
        <p:nvPicPr>
          <p:cNvPr id="4" name="Picture 3"/>
          <p:cNvPicPr>
            <a:picLocks noChangeAspect="1"/>
          </p:cNvPicPr>
          <p:nvPr/>
        </p:nvPicPr>
        <p:blipFill>
          <a:blip r:embed="rId2"/>
          <a:stretch>
            <a:fillRect/>
          </a:stretch>
        </p:blipFill>
        <p:spPr>
          <a:xfrm>
            <a:off x="6350696" y="1903353"/>
            <a:ext cx="5699342" cy="3683256"/>
          </a:xfrm>
          <a:prstGeom prst="rect">
            <a:avLst/>
          </a:prstGeom>
        </p:spPr>
      </p:pic>
      <p:pic>
        <p:nvPicPr>
          <p:cNvPr id="5" name="Picture 4"/>
          <p:cNvPicPr>
            <a:picLocks noChangeAspect="1"/>
          </p:cNvPicPr>
          <p:nvPr/>
        </p:nvPicPr>
        <p:blipFill>
          <a:blip r:embed="rId3"/>
          <a:stretch>
            <a:fillRect/>
          </a:stretch>
        </p:blipFill>
        <p:spPr>
          <a:xfrm>
            <a:off x="118997" y="1940931"/>
            <a:ext cx="6131491" cy="3682652"/>
          </a:xfrm>
          <a:prstGeom prst="rect">
            <a:avLst/>
          </a:prstGeom>
        </p:spPr>
      </p:pic>
    </p:spTree>
    <p:extLst>
      <p:ext uri="{BB962C8B-B14F-4D97-AF65-F5344CB8AC3E}">
        <p14:creationId xmlns:p14="http://schemas.microsoft.com/office/powerpoint/2010/main" val="121148216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582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Brush Script MT</vt:lpstr>
      <vt:lpstr>Century Gothic</vt:lpstr>
      <vt:lpstr>Wingdings 3</vt:lpstr>
      <vt:lpstr>Ion</vt:lpstr>
      <vt:lpstr>Concept of motivation </vt:lpstr>
      <vt:lpstr>PowerPoint Presentation</vt:lpstr>
      <vt:lpstr>*Type of Motivation </vt:lpstr>
      <vt:lpstr>*Extrinsic Motivation </vt:lpstr>
      <vt:lpstr>*Intrinsic Motivation </vt:lpstr>
      <vt:lpstr>*Positive Motivation </vt:lpstr>
      <vt:lpstr>*Negative Motivation </vt:lpstr>
      <vt:lpstr>* MOTIVATED EMPLOYEES ARE MORE PRODUCTIVE</vt:lpstr>
      <vt:lpstr>*A CASE STUDY ON “TESCO”</vt:lpstr>
      <vt:lpstr>ABOUT TESCO…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motivation</dc:title>
  <dc:creator>MJ</dc:creator>
  <cp:lastModifiedBy>TARANG PARMAR</cp:lastModifiedBy>
  <cp:revision>11</cp:revision>
  <dcterms:created xsi:type="dcterms:W3CDTF">2017-10-03T17:15:10Z</dcterms:created>
  <dcterms:modified xsi:type="dcterms:W3CDTF">2017-10-04T21:20:10Z</dcterms:modified>
</cp:coreProperties>
</file>