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5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4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9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7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2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8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7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6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0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BCG MATRIX ANALYSIS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825038" y="4611757"/>
            <a:ext cx="7815380" cy="1444486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3400" dirty="0"/>
              <a:t>Submitted by: Shachee Desai</a:t>
            </a:r>
          </a:p>
          <a:p>
            <a:r>
              <a:rPr lang="en-US" altLang="zh-CN" sz="3400" dirty="0"/>
              <a:t>Enrollment Number: 160410116027</a:t>
            </a:r>
          </a:p>
          <a:p>
            <a:r>
              <a:rPr lang="en-US" altLang="zh-CN" sz="3400" dirty="0"/>
              <a:t>Branch: Information Technology</a:t>
            </a:r>
          </a:p>
          <a:p>
            <a:r>
              <a:rPr lang="en-US" altLang="zh-CN" sz="3400" dirty="0"/>
              <a:t>Subject: Engineering Economics and Management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CD82-EE00-4CD7-9D75-2F128B24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 Nokia Mobiles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9570-7D57-4420-944F-7FFA229A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7" y="1872239"/>
            <a:ext cx="7543801" cy="402336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Question Marks: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Premium series was a product that had a low relative market share.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They required attention to determine if the venture will be viable.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Their sales were very low.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was not as per the needs of the customers.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7F57E-3C60-4C88-B322-A8CECC570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5" b="27196"/>
          <a:stretch/>
        </p:blipFill>
        <p:spPr>
          <a:xfrm>
            <a:off x="2193244" y="4575192"/>
            <a:ext cx="3699556" cy="22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4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AB6-8DD5-4137-8528-9ABE0135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 Nokia Mobiles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C16A-E82F-4A34-A417-30D2D62D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Cash Cows: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“Milk the cow as much as you can without killing it”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Despite the dwindling markets shares, Nokia was able to maintain a hold on their customers through its previous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Their profitability was maintained with virtually no marketing support. </a:t>
            </a:r>
          </a:p>
        </p:txBody>
      </p:sp>
    </p:spTree>
    <p:extLst>
      <p:ext uri="{BB962C8B-B14F-4D97-AF65-F5344CB8AC3E}">
        <p14:creationId xmlns:p14="http://schemas.microsoft.com/office/powerpoint/2010/main" val="226972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043-FA2F-47DE-B59B-7F3E36ED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 Nokia Mobiles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4468-65E7-48DC-86BB-A9BF9290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845734"/>
            <a:ext cx="8149046" cy="416318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Dog: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N-gage: This is a product that did not generate much market growth nor did it produce any market shares.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With such a product the company has to decide whether to slow or shut down the production. </a:t>
            </a:r>
          </a:p>
          <a:p>
            <a:pPr marL="0" indent="0" algn="ctr">
              <a:buNone/>
            </a:pPr>
            <a:r>
              <a:rPr lang="en-IN" sz="3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96951-941E-4814-A841-6F445FF3B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76" b="27196"/>
          <a:stretch/>
        </p:blipFill>
        <p:spPr>
          <a:xfrm>
            <a:off x="2363425" y="3927324"/>
            <a:ext cx="3857625" cy="2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7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0486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Conclusion</a:t>
            </a:r>
            <a:endParaRPr lang="en-GB"/>
          </a:p>
        </p:txBody>
      </p:sp>
      <p:sp>
        <p:nvSpPr>
          <p:cNvPr id="1048661" name="Content Placeholder 10486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conclude, while the BCG analysis is an easy way for new enterprises to have a relative idea of the market, it misses out on multiple aspects that only market growth details can not provide. </a:t>
            </a:r>
          </a:p>
          <a:p>
            <a:r>
              <a:rPr lang="en-GB" dirty="0"/>
              <a:t>Thus, the BCG analysis paired with others such as SWOT analysis would give a more accurate input.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0486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What is BCG Analysis?</a:t>
            </a:r>
            <a:endParaRPr lang="en-GB"/>
          </a:p>
        </p:txBody>
      </p:sp>
      <p:sp>
        <p:nvSpPr>
          <p:cNvPr id="1048648" name="Content Placeholder 10486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created by the Boston Consulting Group.</a:t>
            </a:r>
          </a:p>
          <a:p>
            <a:r>
              <a:rPr lang="en-GB" dirty="0"/>
              <a:t>It is designed for long term strategic planning.</a:t>
            </a:r>
          </a:p>
          <a:p>
            <a:r>
              <a:rPr lang="en-GB" dirty="0"/>
              <a:t>It is also known as GROWTH/SHARE Matrix.</a:t>
            </a:r>
          </a:p>
          <a:p>
            <a:r>
              <a:rPr lang="en-GB" dirty="0"/>
              <a:t>It is important to analyse the investment, growth and dissolvement of a product.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048648"/>
          <p:cNvSpPr>
            <a:spLocks noGrp="1"/>
          </p:cNvSpPr>
          <p:nvPr>
            <p:ph type="title"/>
          </p:nvPr>
        </p:nvSpPr>
        <p:spPr>
          <a:xfrm>
            <a:off x="398768" y="235587"/>
            <a:ext cx="2949178" cy="1600200"/>
          </a:xfrm>
        </p:spPr>
        <p:txBody>
          <a:bodyPr/>
          <a:lstStyle/>
          <a:p>
            <a:pPr algn="ctr"/>
            <a:r>
              <a:rPr lang="en-US" altLang="en-GB" dirty="0">
                <a:solidFill>
                  <a:schemeClr val="tx1"/>
                </a:solidFill>
              </a:rPr>
              <a:t>The Four Parts of  the BCG Matrix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8651" name="Text Placeholder 1048650"/>
          <p:cNvSpPr>
            <a:spLocks noGrp="1"/>
          </p:cNvSpPr>
          <p:nvPr>
            <p:ph type="body" sz="half" idx="2"/>
          </p:nvPr>
        </p:nvSpPr>
        <p:spPr>
          <a:xfrm>
            <a:off x="279499" y="1994344"/>
            <a:ext cx="3364849" cy="452572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Part 1: Stars</a:t>
            </a:r>
          </a:p>
          <a:p>
            <a:r>
              <a:rPr lang="en-GB" sz="2000" dirty="0">
                <a:solidFill>
                  <a:schemeClr val="tx1"/>
                </a:solidFill>
              </a:rPr>
              <a:t>	New product. </a:t>
            </a:r>
          </a:p>
          <a:p>
            <a:r>
              <a:rPr lang="en-GB" sz="2000" dirty="0">
                <a:solidFill>
                  <a:schemeClr val="tx1"/>
                </a:solidFill>
              </a:rPr>
              <a:t>Part 2:  The Question Mark/ 	Problem Child </a:t>
            </a:r>
          </a:p>
          <a:p>
            <a:r>
              <a:rPr lang="en-GB" sz="2000" dirty="0">
                <a:solidFill>
                  <a:schemeClr val="tx1"/>
                </a:solidFill>
              </a:rPr>
              <a:t>	Developing products</a:t>
            </a:r>
          </a:p>
          <a:p>
            <a:r>
              <a:rPr lang="en-GB" sz="2000" dirty="0">
                <a:solidFill>
                  <a:schemeClr val="tx1"/>
                </a:solidFill>
              </a:rPr>
              <a:t>Part 3: Cash Cows </a:t>
            </a:r>
          </a:p>
          <a:p>
            <a:r>
              <a:rPr lang="en-GB" sz="2000" dirty="0">
                <a:solidFill>
                  <a:schemeClr val="tx1"/>
                </a:solidFill>
              </a:rPr>
              <a:t>	The matured products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Part 4: Dogs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	The end life of the original product. </a:t>
            </a:r>
          </a:p>
        </p:txBody>
      </p:sp>
      <p:pic>
        <p:nvPicPr>
          <p:cNvPr id="1028" name="Picture 4" descr="The-Growth-Share-matrix">
            <a:extLst>
              <a:ext uri="{FF2B5EF4-FFF2-40B4-BE49-F238E27FC236}">
                <a16:creationId xmlns:a16="http://schemas.microsoft.com/office/drawing/2014/main" id="{D05A5FBA-474D-49E0-8799-041BDC5BB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97" y="851807"/>
            <a:ext cx="5068057" cy="545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0486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BCG Matrix Analysis </a:t>
            </a:r>
            <a:endParaRPr lang="en-GB" dirty="0"/>
          </a:p>
        </p:txBody>
      </p:sp>
      <p:sp>
        <p:nvSpPr>
          <p:cNvPr id="1048655" name="Content Placeholder 10486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Step 1. Choose the unit</a:t>
            </a:r>
          </a:p>
          <a:p>
            <a:pPr marL="0" indent="0">
              <a:buNone/>
            </a:pPr>
            <a:r>
              <a:rPr lang="en-IN" sz="2400" dirty="0"/>
              <a:t>Step 2. Define the market</a:t>
            </a:r>
          </a:p>
          <a:p>
            <a:pPr marL="0" indent="0">
              <a:buNone/>
            </a:pPr>
            <a:r>
              <a:rPr lang="en-IN" sz="2400" dirty="0"/>
              <a:t>Step 3. Calculate relative market share</a:t>
            </a:r>
          </a:p>
          <a:p>
            <a:pPr marL="0" indent="0">
              <a:buNone/>
            </a:pPr>
            <a:r>
              <a:rPr lang="en-IN" sz="2400" dirty="0"/>
              <a:t>		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Step 4. Find out market growth rate</a:t>
            </a:r>
          </a:p>
          <a:p>
            <a:pPr marL="0" indent="0">
              <a:buNone/>
            </a:pPr>
            <a:r>
              <a:rPr lang="en-IN" sz="2400" dirty="0"/>
              <a:t>Step 5. Draw the circles on a matrix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73E82-0ED5-43F9-8949-A027D5BE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93" y="3239293"/>
            <a:ext cx="5380589" cy="769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048651"/>
          <p:cNvSpPr>
            <a:spLocks noGrp="1"/>
          </p:cNvSpPr>
          <p:nvPr>
            <p:ph type="title"/>
          </p:nvPr>
        </p:nvSpPr>
        <p:spPr>
          <a:xfrm>
            <a:off x="727213" y="-6269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Strategic Choices </a:t>
            </a:r>
            <a:endParaRPr lang="en-GB" sz="5400" dirty="0"/>
          </a:p>
        </p:txBody>
      </p:sp>
      <p:sp>
        <p:nvSpPr>
          <p:cNvPr id="1048653" name="Content Placeholder 1048652"/>
          <p:cNvSpPr>
            <a:spLocks noGrp="1"/>
          </p:cNvSpPr>
          <p:nvPr>
            <p:ph idx="1"/>
          </p:nvPr>
        </p:nvSpPr>
        <p:spPr>
          <a:xfrm>
            <a:off x="1" y="1789044"/>
            <a:ext cx="9144000" cy="49563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Build – Stars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/>
              <a:t>Making investments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/>
              <a:t>Increasing market shares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 Hold – Question Marks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/>
              <a:t>Maintaining a hold on the market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/>
              <a:t>Maintaining Investments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 Harvest – Cash Cows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/>
              <a:t>Profiting from returns on investment	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Divest – Dogs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/>
              <a:t>Releasing assets that are not beneficial.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/>
              <a:t>E.g. selling of shares.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B51B-8139-4544-B96C-FFC0C799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4" y="384175"/>
            <a:ext cx="2949178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+mn-lt"/>
              </a:rPr>
              <a:t>Product Life Cycle  and BCG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FB98-2B78-4208-B562-48F3A7577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50" y="2262671"/>
            <a:ext cx="4629150" cy="4873625"/>
          </a:xfrm>
        </p:spPr>
        <p:txBody>
          <a:bodyPr/>
          <a:lstStyle/>
          <a:p>
            <a:r>
              <a:rPr lang="en-IN" sz="2400" dirty="0"/>
              <a:t>Introduction Stage </a:t>
            </a:r>
          </a:p>
          <a:p>
            <a:r>
              <a:rPr lang="en-IN" sz="2400" dirty="0"/>
              <a:t>Growth Stage </a:t>
            </a:r>
          </a:p>
          <a:p>
            <a:r>
              <a:rPr lang="en-IN" sz="2400" dirty="0"/>
              <a:t>Maturity Stage </a:t>
            </a:r>
          </a:p>
          <a:p>
            <a:r>
              <a:rPr lang="en-IN" sz="2400" dirty="0"/>
              <a:t>Decline Stage </a:t>
            </a:r>
          </a:p>
          <a:p>
            <a:endParaRPr lang="en-IN" dirty="0"/>
          </a:p>
        </p:txBody>
      </p:sp>
      <p:pic>
        <p:nvPicPr>
          <p:cNvPr id="1028" name="Picture 4" descr="BCG matrix and the PLC">
            <a:extLst>
              <a:ext uri="{FF2B5EF4-FFF2-40B4-BE49-F238E27FC236}">
                <a16:creationId xmlns:a16="http://schemas.microsoft.com/office/drawing/2014/main" id="{0954F4EB-6AAA-4204-AA76-F4A164FDA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23" y="1410751"/>
            <a:ext cx="5817704" cy="395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05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0486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Limitations of BCG Analysis </a:t>
            </a:r>
            <a:endParaRPr lang="en-GB"/>
          </a:p>
        </p:txBody>
      </p:sp>
      <p:sp>
        <p:nvSpPr>
          <p:cNvPr id="1048657" name="Content Placeholder 1048656"/>
          <p:cNvSpPr>
            <a:spLocks noGrp="1"/>
          </p:cNvSpPr>
          <p:nvPr>
            <p:ph idx="1"/>
          </p:nvPr>
        </p:nvSpPr>
        <p:spPr>
          <a:xfrm>
            <a:off x="628649" y="1940067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Its quadrants are an oversimplified version of reality.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“Market” is a loosely used term in the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Does not consider external factors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High market shares do not mean high market profitability.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denies interactions between different stages exists.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0486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Case Study: Nokia Mobiles</a:t>
            </a:r>
            <a:endParaRPr lang="en-GB"/>
          </a:p>
        </p:txBody>
      </p:sp>
      <p:sp>
        <p:nvSpPr>
          <p:cNvPr id="1048659" name="Content Placeholder 1048658"/>
          <p:cNvSpPr>
            <a:spLocks noGrp="1"/>
          </p:cNvSpPr>
          <p:nvPr>
            <p:ph idx="1"/>
          </p:nvPr>
        </p:nvSpPr>
        <p:spPr>
          <a:xfrm>
            <a:off x="162008" y="1872239"/>
            <a:ext cx="8865704" cy="45550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Nokia is a Finnish multinational communications and information technology corporation, headquartered in </a:t>
            </a:r>
            <a:r>
              <a:rPr lang="en-GB" dirty="0" err="1"/>
              <a:t>Keilaniemi</a:t>
            </a:r>
            <a:r>
              <a:rPr lang="en-GB" dirty="0"/>
              <a:t>, </a:t>
            </a:r>
            <a:r>
              <a:rPr lang="en-GB" dirty="0" err="1"/>
              <a:t>Espo</a:t>
            </a:r>
            <a:r>
              <a:rPr lang="en-GB" dirty="0"/>
              <a:t>, Finland.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Its principal product are mobile telephones and portable IT devices.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also offers internet services that include applications, games, music, media, messaging, free-of-charge digital map information, and navigation services through its wholly owned subsidiary </a:t>
            </a:r>
            <a:r>
              <a:rPr lang="en-GB" dirty="0" err="1"/>
              <a:t>Navteq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has a joint venture with </a:t>
            </a:r>
            <a:r>
              <a:rPr lang="en-GB" dirty="0" err="1"/>
              <a:t>Siement</a:t>
            </a:r>
            <a:r>
              <a:rPr lang="en-GB" dirty="0"/>
              <a:t>, creating the Nokia Siemens Networks which provides telecommunications network equipment and services.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is a public limited-liability company listed on the Helsinki Stock Exchange and New York Stock Exchange.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From 1998 to 2012 it remains the world’s largest vendor of mobile phones.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Due to the increase of smartphones it’s market share has declined from US$40 to US$30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724F-63DA-4D19-992F-5909F6BE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 Nokia Mobiles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E18C-09D8-4858-BFA2-735E6F6F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3600" dirty="0"/>
              <a:t>Stars: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N-series was a product that had a large market share  and market growth.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was quickly appreciated by customers.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Its cash generation was huge but required a high initial investment.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723D-3535-45A6-A0C4-23F9ECA6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81" y="4049093"/>
            <a:ext cx="4352921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9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</TotalTime>
  <Words>585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Wingdings</vt:lpstr>
      <vt:lpstr>Retrospect</vt:lpstr>
      <vt:lpstr>BCG MATRIX ANALYSIS</vt:lpstr>
      <vt:lpstr>What is BCG Analysis?</vt:lpstr>
      <vt:lpstr>The Four Parts of  the BCG Matrix </vt:lpstr>
      <vt:lpstr>Using the BCG Matrix Analysis </vt:lpstr>
      <vt:lpstr>Strategic Choices </vt:lpstr>
      <vt:lpstr>Product Life Cycle  and BCG</vt:lpstr>
      <vt:lpstr>Limitations of BCG Analysis </vt:lpstr>
      <vt:lpstr>Case Study: Nokia Mobiles</vt:lpstr>
      <vt:lpstr>Case Study: Nokia Mobiles </vt:lpstr>
      <vt:lpstr>Case Study: Nokia Mobiles </vt:lpstr>
      <vt:lpstr>Case Study: Nokia Mobiles </vt:lpstr>
      <vt:lpstr>Case Study: Nokia Mobiles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MATRIX ANALYSIS</dc:title>
  <dc:creator>Redmi Note 4</dc:creator>
  <cp:lastModifiedBy>shachee desai</cp:lastModifiedBy>
  <cp:revision>19</cp:revision>
  <dcterms:created xsi:type="dcterms:W3CDTF">2015-05-11T22:30:45Z</dcterms:created>
  <dcterms:modified xsi:type="dcterms:W3CDTF">2017-10-05T05:18:05Z</dcterms:modified>
</cp:coreProperties>
</file>