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2"/>
  </p:notesMasterIdLst>
  <p:handoutMasterIdLst>
    <p:handoutMasterId r:id="rId13"/>
  </p:handoutMasterIdLst>
  <p:sldIdLst>
    <p:sldId id="316" r:id="rId3"/>
    <p:sldId id="317" r:id="rId4"/>
    <p:sldId id="318" r:id="rId5"/>
    <p:sldId id="331" r:id="rId6"/>
    <p:sldId id="332" r:id="rId7"/>
    <p:sldId id="333" r:id="rId8"/>
    <p:sldId id="328" r:id="rId9"/>
    <p:sldId id="329" r:id="rId10"/>
    <p:sldId id="330"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274" autoAdjust="0"/>
  </p:normalViewPr>
  <p:slideViewPr>
    <p:cSldViewPr>
      <p:cViewPr varScale="1">
        <p:scale>
          <a:sx n="76" d="100"/>
          <a:sy n="76" d="100"/>
        </p:scale>
        <p:origin x="420" y="54"/>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04-Oct-17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04-Oct-17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04-Oct-17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04-Oct-17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04-Oct-17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04-Oct-17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04-Oct-17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04-Oct-17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04-Oct-17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04-Oct-17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04-Oct-17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04-Oct-17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04-Oct-17</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nvSpPr>
        <p:spPr>
          <a:xfrm>
            <a:off x="2161806" y="605495"/>
            <a:ext cx="9216006" cy="10207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3500" b="1" dirty="0">
                <a:latin typeface="Times New Roman" panose="02020603050405020304" pitchFamily="18" charset="0"/>
                <a:cs typeface="Times New Roman" panose="02020603050405020304" pitchFamily="18" charset="0"/>
              </a:rPr>
              <a:t>SARDAR</a:t>
            </a:r>
            <a:r>
              <a:rPr lang="en-US" b="1" dirty="0">
                <a:latin typeface="Times New Roman" panose="02020603050405020304" pitchFamily="18" charset="0"/>
                <a:cs typeface="Times New Roman" panose="02020603050405020304" pitchFamily="18" charset="0"/>
              </a:rPr>
              <a:t> VALLABHBHAI PATEL INSTITUTE </a:t>
            </a:r>
            <a:r>
              <a:rPr lang="en-US" b="1" dirty="0" smtClean="0">
                <a:latin typeface="Times New Roman" panose="02020603050405020304" pitchFamily="18" charset="0"/>
                <a:cs typeface="Times New Roman" panose="02020603050405020304" pitchFamily="18" charset="0"/>
              </a:rPr>
              <a:t>      OF </a:t>
            </a:r>
            <a:r>
              <a:rPr lang="en-US" b="1" dirty="0">
                <a:latin typeface="Times New Roman" panose="02020603050405020304" pitchFamily="18" charset="0"/>
                <a:cs typeface="Times New Roman" panose="02020603050405020304" pitchFamily="18" charset="0"/>
              </a:rPr>
              <a:t>TECHNOLOGY</a:t>
            </a:r>
            <a:br>
              <a:rPr lang="en-US" b="1" dirty="0">
                <a:latin typeface="Times New Roman" panose="02020603050405020304" pitchFamily="18" charset="0"/>
                <a:cs typeface="Times New Roman" panose="02020603050405020304" pitchFamily="18" charset="0"/>
              </a:rPr>
            </a:br>
            <a:endParaRPr lang="en-US" dirty="0"/>
          </a:p>
        </p:txBody>
      </p:sp>
      <p:sp>
        <p:nvSpPr>
          <p:cNvPr id="5" name="Content Placeholder 13"/>
          <p:cNvSpPr>
            <a:spLocks noGrp="1"/>
          </p:cNvSpPr>
          <p:nvPr/>
        </p:nvSpPr>
        <p:spPr>
          <a:xfrm>
            <a:off x="117748" y="2060848"/>
            <a:ext cx="11953328" cy="3672408"/>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Name :- MAYANK GADHIYA</a:t>
            </a:r>
          </a:p>
          <a:p>
            <a:r>
              <a:rPr lang="en-US" sz="2800" dirty="0">
                <a:latin typeface="Times New Roman" panose="02020603050405020304" pitchFamily="18" charset="0"/>
                <a:cs typeface="Times New Roman" panose="02020603050405020304" pitchFamily="18" charset="0"/>
              </a:rPr>
              <a:t>Enrollment no. :- 160410116030</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Subject </a:t>
            </a:r>
            <a:r>
              <a:rPr lang="en-US" sz="2800" dirty="0" smtClean="0">
                <a:latin typeface="Times New Roman" panose="02020603050405020304" pitchFamily="18" charset="0"/>
                <a:cs typeface="Times New Roman" panose="02020603050405020304" pitchFamily="18" charset="0"/>
              </a:rPr>
              <a:t>: ENGINEERING ECONOMICS &amp; MANAGEMENT</a:t>
            </a:r>
          </a:p>
          <a:p>
            <a:r>
              <a:rPr lang="en-US" sz="2800" dirty="0" smtClean="0">
                <a:latin typeface="Times New Roman" panose="02020603050405020304" pitchFamily="18" charset="0"/>
                <a:cs typeface="Times New Roman" panose="02020603050405020304" pitchFamily="18" charset="0"/>
              </a:rPr>
              <a:t>Topic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FINANCIAL MANAGEMENT</a:t>
            </a:r>
          </a:p>
          <a:p>
            <a:r>
              <a:rPr lang="en-US" sz="2800" dirty="0" smtClean="0">
                <a:latin typeface="Times New Roman" panose="02020603050405020304" pitchFamily="18" charset="0"/>
                <a:cs typeface="Times New Roman" panose="02020603050405020304" pitchFamily="18" charset="0"/>
              </a:rPr>
              <a:t>Faculty Name : DISHA </a:t>
            </a:r>
            <a:r>
              <a:rPr lang="en-US" sz="2800" dirty="0" smtClean="0">
                <a:latin typeface="Times New Roman" panose="02020603050405020304" pitchFamily="18" charset="0"/>
                <a:cs typeface="Times New Roman" panose="02020603050405020304" pitchFamily="18" charset="0"/>
              </a:rPr>
              <a:t>PATEL</a:t>
            </a:r>
          </a:p>
          <a:p>
            <a:r>
              <a:rPr lang="en-US" sz="2800" dirty="0">
                <a:latin typeface="Times New Roman" panose="02020603050405020304" pitchFamily="18" charset="0"/>
                <a:cs typeface="Times New Roman" panose="02020603050405020304" pitchFamily="18" charset="0"/>
              </a:rPr>
              <a:t>Batch :- B</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p>
        </p:txBody>
      </p:sp>
      <p:pic>
        <p:nvPicPr>
          <p:cNvPr id="6" name="Picture 5" descr="C:\Users\Dambre\Desktop\The_SVIT_Official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7" y="79670"/>
            <a:ext cx="1892779" cy="140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12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latin typeface="Times New Roman" panose="02020603050405020304" pitchFamily="18" charset="0"/>
                <a:cs typeface="Times New Roman" panose="02020603050405020304" pitchFamily="18" charset="0"/>
              </a:rPr>
              <a:t>INTRODUCTION</a:t>
            </a:r>
            <a:endParaRPr lang="en-US" sz="3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DEFINATION OF FINANCIAL MANAGEMENT(F.M</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FM’ may be defined as the art &amp; science of managing money. FM is concerned with the duties of the financial managers in the business firm. </a:t>
            </a:r>
            <a:endParaRPr lang="en-US" sz="3000" b="1" dirty="0">
              <a:latin typeface="Times New Roman" panose="02020603050405020304" pitchFamily="18" charset="0"/>
              <a:cs typeface="Times New Roman" panose="02020603050405020304" pitchFamily="18" charset="0"/>
            </a:endParaRPr>
          </a:p>
          <a:p>
            <a:pPr marL="0" indent="0">
              <a:buNone/>
            </a:pPr>
            <a:r>
              <a:rPr lang="en-US" sz="2500" dirty="0" smtClean="0">
                <a:latin typeface="Times New Roman" panose="02020603050405020304" pitchFamily="18" charset="0"/>
                <a:cs typeface="Times New Roman" panose="02020603050405020304" pitchFamily="18" charset="0"/>
              </a:rPr>
              <a:t>               Every business needs finance to meet their requirements. Finance is considered as backbone of the business whether it is small or big. Money is needed for investment as well as for to maintain liquidity in order to run the business effectively such that business earns profit.</a:t>
            </a:r>
          </a:p>
        </p:txBody>
      </p:sp>
    </p:spTree>
    <p:extLst>
      <p:ext uri="{BB962C8B-B14F-4D97-AF65-F5344CB8AC3E}">
        <p14:creationId xmlns:p14="http://schemas.microsoft.com/office/powerpoint/2010/main" val="27004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SCOPE OF FINANCIAL MANAGEMENT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28800"/>
            <a:ext cx="11783044" cy="5112568"/>
          </a:xfrm>
        </p:spPr>
        <p:txBody>
          <a:bodyPr>
            <a:normAutofit/>
          </a:bodyPr>
          <a:lstStyle/>
          <a:p>
            <a:r>
              <a:rPr lang="en-US" sz="2800" dirty="0" smtClean="0">
                <a:latin typeface="Times New Roman" panose="02020603050405020304" pitchFamily="18" charset="0"/>
                <a:cs typeface="Times New Roman" panose="02020603050405020304" pitchFamily="18" charset="0"/>
              </a:rPr>
              <a:t>It has direct impact on every business aspect an hence it has found wide scope in the business.</a:t>
            </a:r>
          </a:p>
          <a:p>
            <a:r>
              <a:rPr lang="en-US" sz="2800" dirty="0" smtClean="0">
                <a:latin typeface="Times New Roman" panose="02020603050405020304" pitchFamily="18" charset="0"/>
                <a:cs typeface="Times New Roman" panose="02020603050405020304" pitchFamily="18" charset="0"/>
              </a:rPr>
              <a:t>Financial management covers wide area with multidimensional approaches.</a:t>
            </a:r>
          </a:p>
          <a:p>
            <a:pPr marL="514350" indent="-514350">
              <a:buAutoNum type="arabicParenR"/>
            </a:pPr>
            <a:r>
              <a:rPr lang="en-US" sz="2800" b="1" dirty="0" smtClean="0">
                <a:latin typeface="Times New Roman" panose="02020603050405020304" pitchFamily="18" charset="0"/>
                <a:cs typeface="Times New Roman" panose="02020603050405020304" pitchFamily="18" charset="0"/>
              </a:rPr>
              <a:t>Financial management and accounting </a:t>
            </a:r>
            <a:r>
              <a:rPr lang="en-US" sz="2800" dirty="0" smtClean="0">
                <a:latin typeface="Times New Roman" panose="02020603050405020304" pitchFamily="18" charset="0"/>
                <a:cs typeface="Times New Roman" panose="02020603050405020304" pitchFamily="18" charset="0"/>
              </a:rPr>
              <a:t>:- financial management and accounting were treated as a single discipline. Financial management is evolved from accounting, there is direct relationship between the financial management and accounting.</a:t>
            </a:r>
          </a:p>
          <a:p>
            <a:pPr marL="514350" indent="-514350">
              <a:buAutoNum type="arabicParenR"/>
            </a:pPr>
            <a:r>
              <a:rPr lang="en-US" sz="2800" b="1" dirty="0" smtClean="0">
                <a:latin typeface="Times New Roman" panose="02020603050405020304" pitchFamily="18" charset="0"/>
                <a:cs typeface="Times New Roman" panose="02020603050405020304" pitchFamily="18" charset="0"/>
              </a:rPr>
              <a:t> Financial management and economics </a:t>
            </a:r>
            <a:r>
              <a:rPr lang="en-US" sz="2800" dirty="0" smtClean="0">
                <a:latin typeface="Times New Roman" panose="02020603050405020304" pitchFamily="18" charset="0"/>
                <a:cs typeface="Times New Roman" panose="02020603050405020304" pitchFamily="18" charset="0"/>
              </a:rPr>
              <a:t>:- economics concepts such as different type of market, national income, inflation etc. are directly related financial management. Financial economics is one of the emerging area, which provides immense opportunities to finance, and economical areas.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15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12188825" cy="6408712"/>
          </a:xfrm>
        </p:spPr>
        <p:txBody>
          <a:bodyPr>
            <a:normAutofit/>
          </a:bodyPr>
          <a:lstStyle/>
          <a:p>
            <a:r>
              <a:rPr lang="en-US" sz="2800" b="1" dirty="0" smtClean="0">
                <a:latin typeface="Times New Roman" panose="02020603050405020304" pitchFamily="18" charset="0"/>
                <a:cs typeface="Times New Roman" panose="02020603050405020304" pitchFamily="18" charset="0"/>
              </a:rPr>
              <a:t>3)  Financial management and mathematics</a:t>
            </a:r>
            <a:r>
              <a:rPr lang="en-US" sz="2800" dirty="0" smtClean="0">
                <a:latin typeface="Times New Roman" panose="02020603050405020304" pitchFamily="18" charset="0"/>
                <a:cs typeface="Times New Roman" panose="02020603050405020304" pitchFamily="18" charset="0"/>
              </a:rPr>
              <a:t> :- numbers of mathematical tools and techniques are adopted by financial management. Many mathematical and statistical tools and techniques in the field of financial management.</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4) Financial management and human resource :- </a:t>
            </a:r>
            <a:r>
              <a:rPr lang="en-US" sz="2800" dirty="0">
                <a:latin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cs typeface="Times New Roman" panose="02020603050405020304" pitchFamily="18" charset="0"/>
              </a:rPr>
              <a:t>uman resources department can only provide manpower when the finance department allocates the fund for the wages, salary, bonus and other monetary benefits of the employees. Finance manager has to critically evaluate the need of each department. Financial management is directly related with human resources management.  </a:t>
            </a:r>
          </a:p>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5) Financial management and marketing :- </a:t>
            </a:r>
            <a:r>
              <a:rPr lang="en-US" sz="2800" dirty="0" smtClean="0">
                <a:latin typeface="Times New Roman" panose="02020603050405020304" pitchFamily="18" charset="0"/>
                <a:cs typeface="Times New Roman" panose="02020603050405020304" pitchFamily="18" charset="0"/>
              </a:rPr>
              <a:t>To carry out marketing activity, marketing department needs sufficient amount of fund from the finance department. On the other hand, effective marketing fetches fund from the market. </a:t>
            </a:r>
          </a:p>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6) Financial management and production management :- </a:t>
            </a:r>
            <a:r>
              <a:rPr lang="en-US" sz="2800" dirty="0" smtClean="0">
                <a:latin typeface="Times New Roman" panose="02020603050405020304" pitchFamily="18" charset="0"/>
                <a:cs typeface="Times New Roman" panose="02020603050405020304" pitchFamily="18" charset="0"/>
              </a:rPr>
              <a:t>Expenditures are decided and estimated by the financial department. Profit of the business depends upon the production performance.</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402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FUNCTIONS OF FINANCIAL MANAGEMENT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293" y="1905000"/>
            <a:ext cx="12431117" cy="4953000"/>
          </a:xfrm>
        </p:spPr>
        <p:txBody>
          <a:bodyPr>
            <a:normAutofit fontScale="92500" lnSpcReduction="10000"/>
          </a:bodyPr>
          <a:lstStyle/>
          <a:p>
            <a:r>
              <a:rPr lang="en-US" sz="2800" b="1" dirty="0" smtClean="0">
                <a:latin typeface="Times New Roman" panose="02020603050405020304" pitchFamily="18" charset="0"/>
                <a:cs typeface="Times New Roman" panose="02020603050405020304" pitchFamily="18" charset="0"/>
              </a:rPr>
              <a:t>1) Estimation of capital requirements :- </a:t>
            </a:r>
            <a:r>
              <a:rPr lang="en-US" sz="2800" dirty="0" smtClean="0">
                <a:latin typeface="Times New Roman" panose="02020603050405020304" pitchFamily="18" charset="0"/>
                <a:cs typeface="Times New Roman" panose="02020603050405020304" pitchFamily="18" charset="0"/>
              </a:rPr>
              <a:t>A finance manager has to estimate in terms of capital requirements of the business. Thus increases earning capacity of enterprise.</a:t>
            </a:r>
          </a:p>
          <a:p>
            <a:r>
              <a:rPr lang="en-US" sz="2800" b="1" dirty="0" smtClean="0">
                <a:latin typeface="Times New Roman" panose="02020603050405020304" pitchFamily="18" charset="0"/>
                <a:cs typeface="Times New Roman" panose="02020603050405020304" pitchFamily="18" charset="0"/>
              </a:rPr>
              <a:t>2) Determination of capital composition :-</a:t>
            </a:r>
            <a:r>
              <a:rPr lang="en-US" sz="2800" dirty="0" smtClean="0">
                <a:latin typeface="Times New Roman" panose="02020603050405020304" pitchFamily="18" charset="0"/>
                <a:cs typeface="Times New Roman" panose="02020603050405020304" pitchFamily="18" charset="0"/>
              </a:rPr>
              <a:t> As the estimation have been made, the capital structure has to be decided. This involves short term and long term debt equity analysis.</a:t>
            </a:r>
          </a:p>
          <a:p>
            <a:r>
              <a:rPr lang="en-US" sz="2800" b="1" dirty="0" smtClean="0">
                <a:latin typeface="Times New Roman" panose="02020603050405020304" pitchFamily="18" charset="0"/>
                <a:cs typeface="Times New Roman" panose="02020603050405020304" pitchFamily="18" charset="0"/>
              </a:rPr>
              <a:t>3) Selection of sources of funds :- </a:t>
            </a:r>
            <a:r>
              <a:rPr lang="en-US" sz="2800" dirty="0" smtClean="0">
                <a:latin typeface="Times New Roman" panose="02020603050405020304" pitchFamily="18" charset="0"/>
                <a:cs typeface="Times New Roman" panose="02020603050405020304" pitchFamily="18" charset="0"/>
              </a:rPr>
              <a:t>Finance tools for fund borrowing is available to the organizations namely,</a:t>
            </a: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 issue of shares and debentures</a:t>
            </a: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b) loans to be taken from banks and financial institutions</a:t>
            </a: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c) public deposits to be drawn like in from of bonds.    </a:t>
            </a:r>
          </a:p>
          <a:p>
            <a:r>
              <a:rPr lang="en-US" sz="2800"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326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292" y="260648"/>
            <a:ext cx="12601400" cy="6480720"/>
          </a:xfrm>
        </p:spPr>
        <p:txBody>
          <a:bodyPr>
            <a:normAutofit/>
          </a:bodyPr>
          <a:lstStyle/>
          <a:p>
            <a:r>
              <a:rPr lang="en-US" sz="2800" b="1" dirty="0" smtClean="0">
                <a:latin typeface="Times New Roman" panose="02020603050405020304" pitchFamily="18" charset="0"/>
                <a:cs typeface="Times New Roman" panose="02020603050405020304" pitchFamily="18" charset="0"/>
              </a:rPr>
              <a:t>4) Investment of funds :- </a:t>
            </a:r>
            <a:r>
              <a:rPr lang="en-US" sz="2800" dirty="0" smtClean="0">
                <a:latin typeface="Times New Roman" panose="02020603050405020304" pitchFamily="18" charset="0"/>
                <a:cs typeface="Times New Roman" panose="02020603050405020304" pitchFamily="18" charset="0"/>
              </a:rPr>
              <a:t>The finance manager has to decide to allocate funds into profitable ventures so that there is safety on investment and regular returns is possible. </a:t>
            </a:r>
          </a:p>
          <a:p>
            <a:r>
              <a:rPr lang="en-US" sz="2800" b="1" dirty="0" smtClean="0">
                <a:latin typeface="Times New Roman" panose="02020603050405020304" pitchFamily="18" charset="0"/>
                <a:cs typeface="Times New Roman" panose="02020603050405020304" pitchFamily="18" charset="0"/>
              </a:rPr>
              <a:t>5) Management of cash :- </a:t>
            </a:r>
            <a:r>
              <a:rPr lang="en-US" sz="2800" dirty="0" smtClean="0">
                <a:latin typeface="Times New Roman" panose="02020603050405020304" pitchFamily="18" charset="0"/>
                <a:cs typeface="Times New Roman" panose="02020603050405020304" pitchFamily="18" charset="0"/>
              </a:rPr>
              <a:t>Finance managers has to make decisions with regards to cash management. </a:t>
            </a:r>
          </a:p>
          <a:p>
            <a:r>
              <a:rPr lang="en-US" sz="2800" b="1" dirty="0" smtClean="0">
                <a:latin typeface="Times New Roman" panose="02020603050405020304" pitchFamily="18" charset="0"/>
                <a:cs typeface="Times New Roman" panose="02020603050405020304" pitchFamily="18" charset="0"/>
              </a:rPr>
              <a:t>6) Disposal of surplus :-  </a:t>
            </a:r>
            <a:r>
              <a:rPr lang="en-US" sz="2800" dirty="0" smtClean="0">
                <a:latin typeface="Times New Roman" panose="02020603050405020304" pitchFamily="18" charset="0"/>
                <a:cs typeface="Times New Roman" panose="02020603050405020304" pitchFamily="18" charset="0"/>
              </a:rPr>
              <a:t>The net profits decision have to made by the finance manager. This can be done in two ways :</a:t>
            </a:r>
          </a:p>
          <a:p>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1) Dividend declaration</a:t>
            </a: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2) Retained profits</a:t>
            </a:r>
          </a:p>
          <a:p>
            <a:r>
              <a:rPr lang="en-US" sz="2800" b="1" dirty="0" smtClean="0">
                <a:latin typeface="Times New Roman" panose="02020603050405020304" pitchFamily="18" charset="0"/>
                <a:cs typeface="Times New Roman" panose="02020603050405020304" pitchFamily="18" charset="0"/>
              </a:rPr>
              <a:t>7) Financial controls :- </a:t>
            </a:r>
            <a:r>
              <a:rPr lang="en-US" sz="2800" dirty="0" smtClean="0">
                <a:latin typeface="Times New Roman" panose="02020603050405020304" pitchFamily="18" charset="0"/>
                <a:cs typeface="Times New Roman" panose="02020603050405020304" pitchFamily="18" charset="0"/>
              </a:rPr>
              <a:t>This can be done through many techniques like ratio analysis, financial forecasting, cost and profit control, etc.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247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CASE STUDY : RELIANCE INDUSTRIES LTD.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3772" y="1628800"/>
            <a:ext cx="11593288" cy="4764360"/>
          </a:xfrm>
        </p:spPr>
        <p:txBody>
          <a:bodyPr>
            <a:noAutofit/>
          </a:bodyPr>
          <a:lstStyle/>
          <a:p>
            <a:r>
              <a:rPr lang="en-US" sz="2600" dirty="0">
                <a:latin typeface="Times New Roman" panose="02020603050405020304" pitchFamily="18" charset="0"/>
                <a:cs typeface="Times New Roman" panose="02020603050405020304" pitchFamily="18" charset="0"/>
              </a:rPr>
              <a:t>Reliance is an industry that contributes  to the economic and social need of India and attaining global leadership in all its major initiatives. Pursuing this vision strategy of Reliance for the next few years will be: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Reinforcing competitive advantage of existing business through new capacities and synergistic </a:t>
            </a:r>
            <a:r>
              <a:rPr lang="en-US" sz="2600" dirty="0" smtClean="0">
                <a:latin typeface="Times New Roman" panose="02020603050405020304" pitchFamily="18" charset="0"/>
                <a:cs typeface="Times New Roman" panose="02020603050405020304" pitchFamily="18" charset="0"/>
              </a:rPr>
              <a:t>acquisitions.</a:t>
            </a:r>
          </a:p>
          <a:p>
            <a:r>
              <a:rPr lang="en-US" sz="2600" dirty="0" smtClean="0">
                <a:latin typeface="Times New Roman" panose="02020603050405020304" pitchFamily="18" charset="0"/>
                <a:cs typeface="Times New Roman" panose="02020603050405020304" pitchFamily="18" charset="0"/>
              </a:rPr>
              <a:t> Scaling </a:t>
            </a:r>
            <a:r>
              <a:rPr lang="en-US" sz="2600" dirty="0">
                <a:latin typeface="Times New Roman" panose="02020603050405020304" pitchFamily="18" charset="0"/>
                <a:cs typeface="Times New Roman" panose="02020603050405020304" pitchFamily="18" charset="0"/>
              </a:rPr>
              <a:t>sizeable opportunities in petroleum exploration and </a:t>
            </a:r>
            <a:r>
              <a:rPr lang="en-US" sz="2600" dirty="0" smtClean="0">
                <a:latin typeface="Times New Roman" panose="02020603050405020304" pitchFamily="18" charset="0"/>
                <a:cs typeface="Times New Roman" panose="02020603050405020304" pitchFamily="18" charset="0"/>
              </a:rPr>
              <a:t>production.</a:t>
            </a:r>
          </a:p>
          <a:p>
            <a:r>
              <a:rPr lang="en-US" sz="2600" dirty="0" smtClean="0">
                <a:latin typeface="Times New Roman" panose="02020603050405020304" pitchFamily="18" charset="0"/>
                <a:cs typeface="Times New Roman" panose="02020603050405020304" pitchFamily="18" charset="0"/>
              </a:rPr>
              <a:t> Forward </a:t>
            </a:r>
            <a:r>
              <a:rPr lang="en-US" sz="2600" dirty="0">
                <a:latin typeface="Times New Roman" panose="02020603050405020304" pitchFamily="18" charset="0"/>
                <a:cs typeface="Times New Roman" panose="02020603050405020304" pitchFamily="18" charset="0"/>
              </a:rPr>
              <a:t>integrating into retailing transportation fuels and creating new customer </a:t>
            </a:r>
            <a:r>
              <a:rPr lang="en-US" sz="2600" dirty="0" smtClean="0">
                <a:latin typeface="Times New Roman" panose="02020603050405020304" pitchFamily="18" charset="0"/>
                <a:cs typeface="Times New Roman" panose="02020603050405020304" pitchFamily="18" charset="0"/>
              </a:rPr>
              <a:t>experiences.</a:t>
            </a:r>
          </a:p>
          <a:p>
            <a:r>
              <a:rPr lang="en-US" sz="2600" dirty="0" smtClean="0">
                <a:latin typeface="Times New Roman" panose="02020603050405020304" pitchFamily="18" charset="0"/>
                <a:cs typeface="Times New Roman" panose="02020603050405020304" pitchFamily="18" charset="0"/>
              </a:rPr>
              <a:t> Building </a:t>
            </a:r>
            <a:r>
              <a:rPr lang="en-US" sz="2600" dirty="0">
                <a:latin typeface="Times New Roman" panose="02020603050405020304" pitchFamily="18" charset="0"/>
                <a:cs typeface="Times New Roman" panose="02020603050405020304" pitchFamily="18" charset="0"/>
              </a:rPr>
              <a:t>the BSES acquisitions, now Reliance Energy to a major electricity </a:t>
            </a:r>
            <a:r>
              <a:rPr lang="en-US" sz="2600" dirty="0" smtClean="0">
                <a:latin typeface="Times New Roman" panose="02020603050405020304" pitchFamily="18" charset="0"/>
                <a:cs typeface="Times New Roman" panose="02020603050405020304" pitchFamily="18" charset="0"/>
              </a:rPr>
              <a:t>utility.</a:t>
            </a:r>
          </a:p>
          <a:p>
            <a:r>
              <a:rPr lang="en-US" sz="2600" dirty="0" smtClean="0">
                <a:latin typeface="Times New Roman" panose="02020603050405020304" pitchFamily="18" charset="0"/>
                <a:cs typeface="Times New Roman" panose="02020603050405020304" pitchFamily="18" charset="0"/>
              </a:rPr>
              <a:t> Addressing </a:t>
            </a:r>
            <a:r>
              <a:rPr lang="en-US" sz="2600" dirty="0">
                <a:latin typeface="Times New Roman" panose="02020603050405020304" pitchFamily="18" charset="0"/>
                <a:cs typeface="Times New Roman" panose="02020603050405020304" pitchFamily="18" charset="0"/>
              </a:rPr>
              <a:t>the significant information's and communications market opportunity in India and in the </a:t>
            </a:r>
            <a:r>
              <a:rPr lang="en-US" sz="2600" dirty="0" smtClean="0">
                <a:latin typeface="Times New Roman" panose="02020603050405020304" pitchFamily="18" charset="0"/>
                <a:cs typeface="Times New Roman" panose="02020603050405020304" pitchFamily="18" charset="0"/>
              </a:rPr>
              <a:t>world.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92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4" y="1905000"/>
            <a:ext cx="10332638" cy="4267200"/>
          </a:xfrm>
        </p:spPr>
        <p:txBody>
          <a:bodyPr>
            <a:noAutofit/>
          </a:bodyPr>
          <a:lstStyle/>
          <a:p>
            <a:r>
              <a:rPr lang="en-US" sz="2600" dirty="0" smtClean="0">
                <a:latin typeface="Times New Roman" panose="02020603050405020304" pitchFamily="18" charset="0"/>
                <a:cs typeface="Times New Roman" panose="02020603050405020304" pitchFamily="18" charset="0"/>
              </a:rPr>
              <a:t>Leveraging </a:t>
            </a:r>
            <a:r>
              <a:rPr lang="en-US" sz="2600" dirty="0">
                <a:latin typeface="Times New Roman" panose="02020603050405020304" pitchFamily="18" charset="0"/>
                <a:cs typeface="Times New Roman" panose="02020603050405020304" pitchFamily="18" charset="0"/>
              </a:rPr>
              <a:t>its strong balance sheet, cash flows, managerial capacities to </a:t>
            </a:r>
            <a:r>
              <a:rPr lang="en-US" sz="2600" b="1" i="1" dirty="0">
                <a:latin typeface="Times New Roman" panose="02020603050405020304" pitchFamily="18" charset="0"/>
                <a:cs typeface="Times New Roman" panose="02020603050405020304" pitchFamily="18" charset="0"/>
              </a:rPr>
              <a:t>create value </a:t>
            </a:r>
            <a:r>
              <a:rPr lang="en-US" sz="2600" dirty="0">
                <a:latin typeface="Times New Roman" panose="02020603050405020304" pitchFamily="18" charset="0"/>
                <a:cs typeface="Times New Roman" panose="02020603050405020304" pitchFamily="18" charset="0"/>
              </a:rPr>
              <a:t>by adding new capacities, acquisitions and turnaround of under performing assets.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Developing strategic alliances in technology and product market domains with global </a:t>
            </a:r>
            <a:r>
              <a:rPr lang="en-US" sz="2600" dirty="0" smtClean="0">
                <a:latin typeface="Times New Roman" panose="02020603050405020304" pitchFamily="18" charset="0"/>
                <a:cs typeface="Times New Roman" panose="02020603050405020304" pitchFamily="18" charset="0"/>
              </a:rPr>
              <a:t>majors. </a:t>
            </a:r>
          </a:p>
          <a:p>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Fostering new higher education institutions for knowledge and sharing</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Leveraging its formidable strengths beyond Indian borders. </a:t>
            </a: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r>
              <a:rPr lang="en-US" sz="2800" b="1" i="1" dirty="0" smtClean="0">
                <a:latin typeface="Times New Roman" panose="02020603050405020304" pitchFamily="18" charset="0"/>
                <a:cs typeface="Times New Roman" panose="02020603050405020304" pitchFamily="18" charset="0"/>
              </a:rPr>
              <a:t>Reliance </a:t>
            </a:r>
            <a:r>
              <a:rPr lang="en-US" sz="2800" b="1" i="1" dirty="0">
                <a:latin typeface="Times New Roman" panose="02020603050405020304" pitchFamily="18" charset="0"/>
                <a:cs typeface="Times New Roman" panose="02020603050405020304" pitchFamily="18" charset="0"/>
              </a:rPr>
              <a:t>is driven by his vision and continues to pursue a trajectory of growth, productivity and global leadership.</a:t>
            </a:r>
          </a:p>
        </p:txBody>
      </p:sp>
    </p:spTree>
    <p:extLst>
      <p:ext uri="{BB962C8B-B14F-4D97-AF65-F5344CB8AC3E}">
        <p14:creationId xmlns:p14="http://schemas.microsoft.com/office/powerpoint/2010/main" val="66193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3933056"/>
            <a:ext cx="9144000" cy="4267200"/>
          </a:xfrm>
        </p:spPr>
        <p:txBody>
          <a:bodyPr>
            <a:normAutofit/>
          </a:bodyPr>
          <a:lstStyle/>
          <a:p>
            <a:pPr marL="0" indent="0" algn="ctr">
              <a:buNone/>
            </a:pPr>
            <a:r>
              <a:rPr lang="en-US" sz="5000" b="1" dirty="0" smtClean="0">
                <a:latin typeface="Times New Roman" panose="02020603050405020304" pitchFamily="18" charset="0"/>
                <a:cs typeface="Times New Roman" panose="02020603050405020304" pitchFamily="18" charset="0"/>
              </a:rPr>
              <a:t>THANK YOU</a:t>
            </a:r>
            <a:endParaRPr lang="en-US"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29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chalkboard-education-presentation-widescreen</Template>
  <TotalTime>0</TotalTime>
  <Words>825</Words>
  <Application>Microsoft Office PowerPoint</Application>
  <PresentationFormat>Custom</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Consolas</vt:lpstr>
      <vt:lpstr>Corbel</vt:lpstr>
      <vt:lpstr>Times New Roman</vt:lpstr>
      <vt:lpstr>Chalkboard 16x9</vt:lpstr>
      <vt:lpstr>PowerPoint Presentation</vt:lpstr>
      <vt:lpstr>INTRODUCTION</vt:lpstr>
      <vt:lpstr>SCOPE OF FINANCIAL MANAGEMENT</vt:lpstr>
      <vt:lpstr>PowerPoint Presentation</vt:lpstr>
      <vt:lpstr>FUNCTIONS OF FINANCIAL MANAGEMENT</vt:lpstr>
      <vt:lpstr>PowerPoint Presentation</vt:lpstr>
      <vt:lpstr>CASE STUDY : RELIANCE INDUSTRIES LTD.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2016-05-05T20:44:50Z</dcterms:created>
  <dcterms:modified xsi:type="dcterms:W3CDTF">2017-10-04T17:51:10Z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