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 id="266" r:id="rId10"/>
    <p:sldId id="267" r:id="rId11"/>
    <p:sldId id="269" r:id="rId12"/>
    <p:sldId id="270" r:id="rId13"/>
    <p:sldId id="271" r:id="rId14"/>
    <p:sldId id="272" r:id="rId15"/>
    <p:sldId id="273" r:id="rId16"/>
    <p:sldId id="275" r:id="rId17"/>
    <p:sldId id="274" r:id="rId18"/>
    <p:sldId id="283" r:id="rId19"/>
    <p:sldId id="278" r:id="rId20"/>
    <p:sldId id="279" r:id="rId21"/>
    <p:sldId id="281" r:id="rId22"/>
    <p:sldId id="282"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563B922-ECCE-44D6-8525-5287AD2B7749}" type="datetimeFigureOut">
              <a:rPr lang="en-US" smtClean="0"/>
              <a:pPr/>
              <a:t>10/5/2017</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E63B376-0C72-4FD9-B6B9-D639ECE6A91D}"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63B922-ECCE-44D6-8525-5287AD2B774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63B922-ECCE-44D6-8525-5287AD2B774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63B922-ECCE-44D6-8525-5287AD2B774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563B922-ECCE-44D6-8525-5287AD2B7749}" type="datetimeFigureOut">
              <a:rPr lang="en-US" smtClean="0"/>
              <a:pPr/>
              <a:t>10/5/2017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3B376-0C72-4FD9-B6B9-D639ECE6A91D}"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63B922-ECCE-44D6-8525-5287AD2B774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563B922-ECCE-44D6-8525-5287AD2B7749}" type="datetimeFigureOut">
              <a:rPr lang="en-US" smtClean="0"/>
              <a:pPr/>
              <a:t>10/5/2017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563B922-ECCE-44D6-8525-5287AD2B7749}" type="datetimeFigureOut">
              <a:rPr lang="en-US" smtClean="0"/>
              <a:pPr/>
              <a:t>10/5/2017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563B922-ECCE-44D6-8525-5287AD2B7749}" type="datetimeFigureOut">
              <a:rPr lang="en-US" smtClean="0"/>
              <a:pPr/>
              <a:t>10/5/2017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63B376-0C72-4FD9-B6B9-D639ECE6A91D}"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63B922-ECCE-44D6-8525-5287AD2B774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B376-0C72-4FD9-B6B9-D639ECE6A91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563B922-ECCE-44D6-8525-5287AD2B7749}" type="datetimeFigureOut">
              <a:rPr lang="en-US" smtClean="0"/>
              <a:pPr/>
              <a:t>10/5/2017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3B376-0C72-4FD9-B6B9-D639ECE6A91D}"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563B922-ECCE-44D6-8525-5287AD2B7749}" type="datetimeFigureOut">
              <a:rPr lang="en-US" smtClean="0"/>
              <a:pPr/>
              <a:t>10/5/2017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E63B376-0C72-4FD9-B6B9-D639ECE6A91D}"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2209800"/>
            <a:ext cx="5791200" cy="990600"/>
          </a:xfrm>
        </p:spPr>
        <p:txBody>
          <a:bodyPr>
            <a:normAutofit fontScale="90000"/>
          </a:bodyPr>
          <a:lstStyle/>
          <a:p>
            <a:r>
              <a:rPr lang="en-US" sz="4800" dirty="0"/>
              <a:t>PRODUCTION </a:t>
            </a:r>
            <a:br>
              <a:rPr lang="en-US" sz="4800" dirty="0"/>
            </a:br>
            <a:r>
              <a:rPr lang="en-US" sz="4800" dirty="0"/>
              <a:t>       MANAGEMENT</a:t>
            </a:r>
          </a:p>
        </p:txBody>
      </p:sp>
      <p:pic>
        <p:nvPicPr>
          <p:cNvPr id="4" name="Picture 3" descr="download.jpg"/>
          <p:cNvPicPr>
            <a:picLocks noChangeAspect="1"/>
          </p:cNvPicPr>
          <p:nvPr/>
        </p:nvPicPr>
        <p:blipFill>
          <a:blip r:embed="rId2"/>
          <a:stretch>
            <a:fillRect/>
          </a:stretch>
        </p:blipFill>
        <p:spPr>
          <a:xfrm>
            <a:off x="0" y="0"/>
            <a:ext cx="1040947" cy="1214438"/>
          </a:xfrm>
          <a:prstGeom prst="rect">
            <a:avLst/>
          </a:prstGeom>
        </p:spPr>
      </p:pic>
      <p:pic>
        <p:nvPicPr>
          <p:cNvPr id="5" name="Picture 4" descr="main-thumb-t-521990-200-ppoxkpipukiqifytqggmpelqdccgskfh.jpeg"/>
          <p:cNvPicPr>
            <a:picLocks noChangeAspect="1"/>
          </p:cNvPicPr>
          <p:nvPr/>
        </p:nvPicPr>
        <p:blipFill>
          <a:blip r:embed="rId3"/>
          <a:stretch>
            <a:fillRect/>
          </a:stretch>
        </p:blipFill>
        <p:spPr>
          <a:xfrm>
            <a:off x="7886700" y="0"/>
            <a:ext cx="1257300" cy="1257300"/>
          </a:xfrm>
          <a:prstGeom prst="rect">
            <a:avLst/>
          </a:prstGeom>
        </p:spPr>
      </p:pic>
      <p:sp>
        <p:nvSpPr>
          <p:cNvPr id="6" name="TextBox 5"/>
          <p:cNvSpPr txBox="1"/>
          <p:nvPr/>
        </p:nvSpPr>
        <p:spPr>
          <a:xfrm>
            <a:off x="990600" y="5410200"/>
            <a:ext cx="6273128" cy="1200329"/>
          </a:xfrm>
          <a:prstGeom prst="rect">
            <a:avLst/>
          </a:prstGeom>
          <a:noFill/>
        </p:spPr>
        <p:txBody>
          <a:bodyPr wrap="none" rtlCol="0">
            <a:spAutoFit/>
          </a:bodyPr>
          <a:lstStyle/>
          <a:p>
            <a:r>
              <a:rPr lang="en-US" dirty="0"/>
              <a:t>NAME:  GADRE SHLOK S.</a:t>
            </a:r>
          </a:p>
          <a:p>
            <a:r>
              <a:rPr lang="en-US" dirty="0"/>
              <a:t>CLASS:  SY IT-1</a:t>
            </a:r>
          </a:p>
          <a:p>
            <a:r>
              <a:rPr lang="en-US" dirty="0"/>
              <a:t>SUBJECT:  ENGINEERING ECONOMICS AND MANAGEMENT</a:t>
            </a:r>
          </a:p>
          <a:p>
            <a:r>
              <a:rPr lang="en-US" dirty="0"/>
              <a:t>EN NO. :  160410116031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u="sng" dirty="0"/>
              <a:t>RIGHT  TIME</a:t>
            </a:r>
          </a:p>
          <a:p>
            <a:r>
              <a:rPr lang="en-US" sz="2800" dirty="0"/>
              <a:t>Time of the delivery is one of the important parameter to judge the effectiveness of the production department. So, if the production department has to make the optimal utilization of input resources to achieve its objective.</a:t>
            </a:r>
          </a:p>
        </p:txBody>
      </p:sp>
      <p:sp>
        <p:nvSpPr>
          <p:cNvPr id="4" name="Rectangle 3"/>
          <p:cNvSpPr/>
          <p:nvPr/>
        </p:nvSpPr>
        <p:spPr>
          <a:xfrm>
            <a:off x="1676400" y="3352800"/>
            <a:ext cx="6172200" cy="2800767"/>
          </a:xfrm>
          <a:prstGeom prst="rect">
            <a:avLst/>
          </a:prstGeom>
        </p:spPr>
        <p:txBody>
          <a:bodyPr wrap="square">
            <a:spAutoFit/>
          </a:bodyPr>
          <a:lstStyle/>
          <a:p>
            <a:pPr>
              <a:buFont typeface="Arial" pitchFamily="34" charset="0"/>
              <a:buChar char="•"/>
            </a:pPr>
            <a:r>
              <a:rPr lang="en-US" sz="3200" u="sng" dirty="0"/>
              <a:t>RIGHT MANUFACTURING COST </a:t>
            </a:r>
          </a:p>
          <a:p>
            <a:pPr>
              <a:buFont typeface="Arial" pitchFamily="34" charset="0"/>
              <a:buChar char="•"/>
            </a:pPr>
            <a:r>
              <a:rPr lang="en-US" sz="2800" dirty="0"/>
              <a:t>Manufacturing cost is established before the product is actually manufactured.</a:t>
            </a:r>
          </a:p>
          <a:p>
            <a:pPr>
              <a:buFont typeface="Arial" pitchFamily="34" charset="0"/>
              <a:buChar char="•"/>
            </a:pPr>
            <a:r>
              <a:rPr lang="en-US" sz="2800" dirty="0"/>
              <a:t>All attempts should be made to produce the product at pre-established cost.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SCOPE OF THE PRODUCTION MANAGEMENT</a:t>
            </a:r>
          </a:p>
        </p:txBody>
      </p:sp>
      <p:sp>
        <p:nvSpPr>
          <p:cNvPr id="3" name="Content Placeholder 2"/>
          <p:cNvSpPr>
            <a:spLocks noGrp="1"/>
          </p:cNvSpPr>
          <p:nvPr>
            <p:ph idx="1"/>
          </p:nvPr>
        </p:nvSpPr>
        <p:spPr/>
        <p:txBody>
          <a:bodyPr/>
          <a:lstStyle/>
          <a:p>
            <a:r>
              <a:rPr lang="en-US" dirty="0"/>
              <a:t>It is concern with the conversion of inputs into outputs, using physical resources. So as to provide desired utilities to the customer while meeting the other organizational objectives of effectiveness, efficiency and </a:t>
            </a:r>
            <a:r>
              <a:rPr lang="en-US" dirty="0" err="1"/>
              <a:t>adoptibility</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Following are the activities which are listed under production management functions:</a:t>
            </a:r>
          </a:p>
        </p:txBody>
      </p:sp>
      <p:sp>
        <p:nvSpPr>
          <p:cNvPr id="3" name="Content Placeholder 2"/>
          <p:cNvSpPr>
            <a:spLocks noGrp="1"/>
          </p:cNvSpPr>
          <p:nvPr>
            <p:ph idx="1"/>
          </p:nvPr>
        </p:nvSpPr>
        <p:spPr/>
        <p:txBody>
          <a:bodyPr/>
          <a:lstStyle/>
          <a:p>
            <a:r>
              <a:rPr lang="en-US" dirty="0"/>
              <a:t>Location of facilities</a:t>
            </a:r>
          </a:p>
          <a:p>
            <a:r>
              <a:rPr lang="en-US" dirty="0"/>
              <a:t>Plan of layouts</a:t>
            </a:r>
          </a:p>
          <a:p>
            <a:r>
              <a:rPr lang="en-US" dirty="0"/>
              <a:t>Product design </a:t>
            </a:r>
          </a:p>
          <a:p>
            <a:r>
              <a:rPr lang="en-US" dirty="0"/>
              <a:t>Process design</a:t>
            </a:r>
          </a:p>
          <a:p>
            <a:r>
              <a:rPr lang="en-US" dirty="0"/>
              <a:t>Production and planning control</a:t>
            </a:r>
          </a:p>
          <a:p>
            <a:r>
              <a:rPr lang="en-US" dirty="0"/>
              <a:t>Quality control </a:t>
            </a:r>
          </a:p>
          <a:p>
            <a:r>
              <a:rPr lang="en-US" dirty="0"/>
              <a:t>Material management</a:t>
            </a:r>
          </a:p>
          <a:p>
            <a:r>
              <a:rPr lang="en-US" dirty="0"/>
              <a:t>Maintenance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602162"/>
          </a:xfrm>
        </p:spPr>
        <p:txBody>
          <a:bodyPr>
            <a:normAutofit/>
          </a:bodyPr>
          <a:lstStyle/>
          <a:p>
            <a:pPr>
              <a:buFont typeface="Arial" pitchFamily="34" charset="0"/>
              <a:buChar char="•"/>
            </a:pPr>
            <a:r>
              <a:rPr lang="en-US" sz="5400" dirty="0"/>
              <a:t>A case study of high welfare milk production</a:t>
            </a:r>
            <a:br>
              <a:rPr lang="en-US" sz="5400" dirty="0"/>
            </a:br>
            <a:r>
              <a:rPr lang="en-US" sz="5400" dirty="0"/>
              <a:t>in India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381000"/>
            <a:ext cx="7696200" cy="5201424"/>
          </a:xfrm>
          <a:prstGeom prst="rect">
            <a:avLst/>
          </a:prstGeom>
        </p:spPr>
        <p:txBody>
          <a:bodyPr wrap="square">
            <a:spAutoFit/>
          </a:bodyPr>
          <a:lstStyle/>
          <a:p>
            <a:pPr>
              <a:buFont typeface="Arial" pitchFamily="34" charset="0"/>
              <a:buChar char="•"/>
            </a:pPr>
            <a:r>
              <a:rPr lang="en-US" sz="2800" dirty="0"/>
              <a:t>India is the world’s largest single milk producer, with a total of 132.4 million tons of liquid milk produced in 2012-2013.1 Livestock production is the most important agricultural activity in the country, contributing about 24.8% to the agricultural gross domestic product.</a:t>
            </a:r>
          </a:p>
          <a:p>
            <a:pPr>
              <a:buFont typeface="Arial" pitchFamily="34" charset="0"/>
              <a:buChar char="•"/>
            </a:pPr>
            <a:endParaRPr lang="en-US" sz="2400" dirty="0"/>
          </a:p>
          <a:p>
            <a:pPr>
              <a:buFont typeface="Arial" pitchFamily="34" charset="0"/>
              <a:buChar char="•"/>
            </a:pPr>
            <a:r>
              <a:rPr lang="en-US" sz="2800" dirty="0"/>
              <a:t>The value of India’s milk output during 2012-2013 has been estimated at over Rs.2,900 billion (approximately US$ 45 billion), higher than the combined value of other major agricultural crops like paddy, wheat and sugarcane.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304800"/>
            <a:ext cx="7848600" cy="2246769"/>
          </a:xfrm>
          <a:prstGeom prst="rect">
            <a:avLst/>
          </a:prstGeom>
        </p:spPr>
        <p:txBody>
          <a:bodyPr wrap="square">
            <a:spAutoFit/>
          </a:bodyPr>
          <a:lstStyle/>
          <a:p>
            <a:pPr>
              <a:buFont typeface="Arial" pitchFamily="34" charset="0"/>
              <a:buChar char="•"/>
            </a:pPr>
            <a:r>
              <a:rPr lang="en-US" sz="2800" dirty="0"/>
              <a:t>Dairy farming dominates livestock production, providing 18 million people, 70 per cent of them women, with employment. The dairy sector is also the major source of income for an estimated 27.6</a:t>
            </a:r>
          </a:p>
          <a:p>
            <a:r>
              <a:rPr lang="en-US" sz="2800" dirty="0"/>
              <a:t>million people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overview of the </a:t>
            </a:r>
            <a:r>
              <a:rPr lang="en-US" dirty="0" err="1"/>
              <a:t>Kisan</a:t>
            </a:r>
            <a:r>
              <a:rPr lang="en-US" dirty="0"/>
              <a:t> Dairy farm.</a:t>
            </a:r>
          </a:p>
        </p:txBody>
      </p:sp>
      <p:sp>
        <p:nvSpPr>
          <p:cNvPr id="3" name="Content Placeholder 2"/>
          <p:cNvSpPr>
            <a:spLocks noGrp="1"/>
          </p:cNvSpPr>
          <p:nvPr>
            <p:ph idx="1"/>
          </p:nvPr>
        </p:nvSpPr>
        <p:spPr/>
        <p:txBody>
          <a:bodyPr>
            <a:normAutofit/>
          </a:bodyPr>
          <a:lstStyle/>
          <a:p>
            <a:r>
              <a:rPr lang="en-US" sz="2800" dirty="0" err="1"/>
              <a:t>Kisan</a:t>
            </a:r>
            <a:r>
              <a:rPr lang="en-US" sz="2800" dirty="0"/>
              <a:t> Dairy is owned by the Kumar family and is located in </a:t>
            </a:r>
            <a:r>
              <a:rPr lang="en-US" sz="2800" dirty="0" err="1"/>
              <a:t>Tarawadi</a:t>
            </a:r>
            <a:r>
              <a:rPr lang="en-US" sz="2800" dirty="0"/>
              <a:t>, an agricultural hub in the state of Haryana. </a:t>
            </a:r>
          </a:p>
          <a:p>
            <a:r>
              <a:rPr lang="en-US" sz="2800" dirty="0"/>
              <a:t>The dairy started in 1987 with 20 cows – 10 indigenous and 10 Holstein Friesian crosses. It has been growing ever since and in 2014 had 90 dairy cows and a total of 222 cattle, the vast majority of which are cross bred for better suitability to the hot and humid local conditions.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52400"/>
            <a:ext cx="7848600" cy="3108543"/>
          </a:xfrm>
          <a:prstGeom prst="rect">
            <a:avLst/>
          </a:prstGeom>
        </p:spPr>
        <p:txBody>
          <a:bodyPr wrap="square">
            <a:spAutoFit/>
          </a:bodyPr>
          <a:lstStyle/>
          <a:p>
            <a:pPr>
              <a:buFont typeface="Arial" pitchFamily="34" charset="0"/>
              <a:buChar char="•"/>
            </a:pPr>
            <a:r>
              <a:rPr lang="en-US" sz="2800" dirty="0"/>
              <a:t>Milking is carried out using portable milking machines twice a day.</a:t>
            </a:r>
          </a:p>
          <a:p>
            <a:pPr>
              <a:buFont typeface="Arial" pitchFamily="34" charset="0"/>
              <a:buChar char="•"/>
            </a:pPr>
            <a:r>
              <a:rPr lang="en-US" sz="2800" dirty="0"/>
              <a:t>The workers clean the cows’ teats before attaching the machine to the udders and afterwards apply an approved anti-bacterial solution. </a:t>
            </a:r>
          </a:p>
          <a:p>
            <a:pPr>
              <a:buFont typeface="Arial" pitchFamily="34" charset="0"/>
              <a:buChar char="•"/>
            </a:pPr>
            <a:r>
              <a:rPr lang="en-US" sz="2800" dirty="0"/>
              <a:t>It takes two hours to complete one milking cycle with five milking machines.</a:t>
            </a:r>
          </a:p>
        </p:txBody>
      </p:sp>
      <p:sp>
        <p:nvSpPr>
          <p:cNvPr id="3" name="Rectangle 2"/>
          <p:cNvSpPr/>
          <p:nvPr/>
        </p:nvSpPr>
        <p:spPr>
          <a:xfrm>
            <a:off x="1066800" y="3124200"/>
            <a:ext cx="8077200" cy="3539430"/>
          </a:xfrm>
          <a:prstGeom prst="rect">
            <a:avLst/>
          </a:prstGeom>
        </p:spPr>
        <p:txBody>
          <a:bodyPr wrap="square">
            <a:spAutoFit/>
          </a:bodyPr>
          <a:lstStyle/>
          <a:p>
            <a:pPr>
              <a:buFont typeface="Arial" pitchFamily="34" charset="0"/>
              <a:buChar char="•"/>
            </a:pPr>
            <a:r>
              <a:rPr lang="en-US" sz="2800" dirty="0" err="1"/>
              <a:t>Kisan</a:t>
            </a:r>
            <a:r>
              <a:rPr lang="en-US" sz="2800" dirty="0"/>
              <a:t> Dairy employs four family members and 12 other people recruited locally who are responsible for milk production as well as the marketing of the milk in the local village. </a:t>
            </a:r>
          </a:p>
          <a:p>
            <a:pPr>
              <a:buFont typeface="Arial" pitchFamily="34" charset="0"/>
              <a:buChar char="•"/>
            </a:pPr>
            <a:r>
              <a:rPr lang="en-US" sz="2800" dirty="0"/>
              <a:t>The marketing model is similar to many other dairy ,the milk is sold directly to consumers twice a day at the farm gate and at sales points in the village. As of May 2014, the price of milk is Rs.34 per </a:t>
            </a:r>
            <a:r>
              <a:rPr lang="en-US" sz="2800" dirty="0" err="1"/>
              <a:t>litre</a:t>
            </a:r>
            <a:r>
              <a:rPr lang="en-US" sz="28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60A2E-D555-4248-97D0-1506D37F4BFE}"/>
              </a:ext>
            </a:extLst>
          </p:cNvPr>
          <p:cNvSpPr txBox="1"/>
          <p:nvPr/>
        </p:nvSpPr>
        <p:spPr>
          <a:xfrm>
            <a:off x="1478644" y="126999"/>
            <a:ext cx="7302500" cy="6555641"/>
          </a:xfrm>
          <a:prstGeom prst="rect">
            <a:avLst/>
          </a:prstGeom>
          <a:noFill/>
        </p:spPr>
        <p:txBody>
          <a:bodyPr wrap="square">
            <a:spAutoFit/>
          </a:bodyPr>
          <a:lstStyle/>
          <a:p>
            <a:r>
              <a:rPr lang="en-US" sz="2800"/>
              <a:t>Kisan Dairy produces 1,100-1,200 litres of milk per day during the wet summer months and 1,800-2,000 litres per day during the dry winter months. This level of productivity is nearly six times the national Indian average. Longevity is also an important aspect of the success of the operation: cows at Kisan Dairy tend to have between seven and eight lactations on average. Healthy, long-lived cows save on replacement costs and expensive veterinary treatments and guarantee a stable milk supply. The owners attribute this long and productive life to good quality feeding, genetics appropriate to the local environment and the high level of care, which all lead to good health and welfare.</a:t>
            </a:r>
          </a:p>
        </p:txBody>
      </p:sp>
    </p:spTree>
    <p:extLst>
      <p:ext uri="{BB962C8B-B14F-4D97-AF65-F5344CB8AC3E}">
        <p14:creationId xmlns:p14="http://schemas.microsoft.com/office/powerpoint/2010/main" val="124967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sz="2800" dirty="0"/>
              <a:t>Good quality feeding, genetics appropriate to the local conditions and </a:t>
            </a:r>
            <a:r>
              <a:rPr lang="en-US" sz="2800" dirty="0" err="1"/>
              <a:t>favourable</a:t>
            </a:r>
            <a:r>
              <a:rPr lang="en-US" sz="2800" dirty="0"/>
              <a:t> levels of animal care are leading to good health and welfare. This in turn delivers levels of productivity nearly six times higher than the current national average.</a:t>
            </a:r>
          </a:p>
          <a:p>
            <a:r>
              <a:rPr lang="en-US" sz="2800" dirty="0"/>
              <a:t>Healthy, long-lived cows save on the cost of replacement and expensive veterinary treatments and guarantee a stable milk supply.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INTRODUCTION</a:t>
            </a:r>
          </a:p>
        </p:txBody>
      </p:sp>
      <p:sp>
        <p:nvSpPr>
          <p:cNvPr id="3" name="Content Placeholder 2"/>
          <p:cNvSpPr>
            <a:spLocks noGrp="1"/>
          </p:cNvSpPr>
          <p:nvPr>
            <p:ph idx="1"/>
          </p:nvPr>
        </p:nvSpPr>
        <p:spPr/>
        <p:txBody>
          <a:bodyPr>
            <a:normAutofit lnSpcReduction="10000"/>
          </a:bodyPr>
          <a:lstStyle/>
          <a:p>
            <a:r>
              <a:rPr lang="en-US" dirty="0"/>
              <a:t>It is defined as planning,, implementation and control of industrial production process to ensure smooth and efficient operation. Production Management techniques are used in both manufacturing and service industries.</a:t>
            </a:r>
          </a:p>
          <a:p>
            <a:r>
              <a:rPr lang="en-US" dirty="0"/>
              <a:t>Simply Production Management is a process of planning, organizing, directing and controlling the activities of the production function.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normAutofit/>
          </a:bodyPr>
          <a:lstStyle/>
          <a:p>
            <a:r>
              <a:rPr lang="en-US" dirty="0"/>
              <a:t>The farm uses several by-products from agriculture, ensuring a good use of local resources. This also contributes positively to food security by transforming biomass that is otherwise unusable by humans into milk.</a:t>
            </a:r>
          </a:p>
          <a:p>
            <a:r>
              <a:rPr lang="en-US" dirty="0"/>
              <a:t>The final destination and the welfare of male dairy calves is a challenging issue that needs to be addressed by the entire dairy industry in collaboration with all interested stakeholders.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6800" y="609600"/>
            <a:ext cx="7915275" cy="43100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0"/>
            <a:ext cx="4041705" cy="3581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029200" y="3200400"/>
            <a:ext cx="4114800" cy="3657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819400"/>
            <a:ext cx="7498080" cy="11430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OF PRODUCTION</a:t>
            </a:r>
          </a:p>
        </p:txBody>
      </p:sp>
      <p:sp>
        <p:nvSpPr>
          <p:cNvPr id="3" name="Content Placeholder 2"/>
          <p:cNvSpPr>
            <a:spLocks noGrp="1"/>
          </p:cNvSpPr>
          <p:nvPr>
            <p:ph idx="1"/>
          </p:nvPr>
        </p:nvSpPr>
        <p:spPr/>
        <p:txBody>
          <a:bodyPr>
            <a:normAutofit fontScale="92500" lnSpcReduction="10000"/>
          </a:bodyPr>
          <a:lstStyle/>
          <a:p>
            <a:r>
              <a:rPr lang="en-US" dirty="0"/>
              <a:t>Production is defined as “the step-by-step conversion of one form of material </a:t>
            </a:r>
            <a:r>
              <a:rPr lang="en-US" dirty="0" err="1"/>
              <a:t>ino</a:t>
            </a:r>
            <a:r>
              <a:rPr lang="en-US" dirty="0"/>
              <a:t> another form through chemical or mechanical process to create or enhance the utility of the product to the  user.”</a:t>
            </a:r>
          </a:p>
          <a:p>
            <a:r>
              <a:rPr lang="en-US" dirty="0"/>
              <a:t>Thus production is a value addition process. At each stage of processing, there will be value addition.</a:t>
            </a:r>
          </a:p>
          <a:p>
            <a:r>
              <a:rPr lang="en-US" dirty="0" err="1"/>
              <a:t>Edwood</a:t>
            </a:r>
            <a:r>
              <a:rPr lang="en-US" dirty="0"/>
              <a:t> </a:t>
            </a:r>
            <a:r>
              <a:rPr lang="en-US" dirty="0" err="1"/>
              <a:t>Buffa</a:t>
            </a:r>
            <a:r>
              <a:rPr lang="en-US" dirty="0"/>
              <a:t> defines production as ‘a process by which goods and services are created.’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PRODUCTION</a:t>
            </a:r>
          </a:p>
        </p:txBody>
      </p:sp>
      <p:sp>
        <p:nvSpPr>
          <p:cNvPr id="3" name="Content Placeholder 2"/>
          <p:cNvSpPr>
            <a:spLocks noGrp="1"/>
          </p:cNvSpPr>
          <p:nvPr>
            <p:ph idx="1"/>
          </p:nvPr>
        </p:nvSpPr>
        <p:spPr/>
        <p:txBody>
          <a:bodyPr/>
          <a:lstStyle/>
          <a:p>
            <a:r>
              <a:rPr lang="en-US" dirty="0"/>
              <a:t>Car</a:t>
            </a:r>
          </a:p>
          <a:p>
            <a:r>
              <a:rPr lang="en-US" dirty="0"/>
              <a:t>Bus</a:t>
            </a:r>
          </a:p>
          <a:p>
            <a:r>
              <a:rPr lang="en-US" dirty="0"/>
              <a:t>Textile</a:t>
            </a:r>
          </a:p>
          <a:p>
            <a:r>
              <a:rPr lang="en-US" dirty="0"/>
              <a:t>Food</a:t>
            </a:r>
          </a:p>
          <a:p>
            <a:r>
              <a:rPr lang="en-US" dirty="0"/>
              <a:t>Machines</a:t>
            </a:r>
          </a:p>
          <a:p>
            <a:r>
              <a:rPr lang="en-US" dirty="0"/>
              <a:t>Electronics</a:t>
            </a:r>
          </a:p>
          <a:p>
            <a:r>
              <a:rPr lang="en-US" dirty="0"/>
              <a:t>Constructing flats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PRODUCTION SYSTEM	</a:t>
            </a:r>
          </a:p>
        </p:txBody>
      </p:sp>
      <p:sp>
        <p:nvSpPr>
          <p:cNvPr id="3" name="Content Placeholder 2"/>
          <p:cNvSpPr>
            <a:spLocks noGrp="1"/>
          </p:cNvSpPr>
          <p:nvPr>
            <p:ph idx="1"/>
          </p:nvPr>
        </p:nvSpPr>
        <p:spPr/>
        <p:txBody>
          <a:bodyPr/>
          <a:lstStyle/>
          <a:p>
            <a:r>
              <a:rPr lang="en-US" dirty="0"/>
              <a:t>The production system of an organization is that part which produces products of an organization.</a:t>
            </a:r>
          </a:p>
          <a:p>
            <a:r>
              <a:rPr lang="en-US" dirty="0"/>
              <a:t>It is that activity whereby resources, flowing within a defined system are combined and transformed in a controlled manner to add value in accordance with the policies communicated by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810000" y="3733800"/>
            <a:ext cx="2133600" cy="1447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43800" y="0"/>
            <a:ext cx="16002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81400" y="0"/>
            <a:ext cx="2667000" cy="175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90600" y="0"/>
            <a:ext cx="1600200" cy="1752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90600" y="0"/>
            <a:ext cx="1357423" cy="1754326"/>
          </a:xfrm>
          <a:prstGeom prst="rect">
            <a:avLst/>
          </a:prstGeom>
          <a:noFill/>
        </p:spPr>
        <p:txBody>
          <a:bodyPr wrap="square" rtlCol="0">
            <a:spAutoFit/>
          </a:bodyPr>
          <a:lstStyle/>
          <a:p>
            <a:r>
              <a:rPr lang="en-US" b="1" u="sng" dirty="0"/>
              <a:t>INPUT:</a:t>
            </a:r>
          </a:p>
          <a:p>
            <a:pPr>
              <a:buFont typeface="Arial" pitchFamily="34" charset="0"/>
              <a:buChar char="•"/>
            </a:pPr>
            <a:r>
              <a:rPr lang="en-US" dirty="0"/>
              <a:t>Men</a:t>
            </a:r>
          </a:p>
          <a:p>
            <a:pPr>
              <a:buFont typeface="Arial" pitchFamily="34" charset="0"/>
              <a:buChar char="•"/>
            </a:pPr>
            <a:r>
              <a:rPr lang="en-US" dirty="0"/>
              <a:t>Machine</a:t>
            </a:r>
          </a:p>
          <a:p>
            <a:pPr>
              <a:buFont typeface="Arial" pitchFamily="34" charset="0"/>
              <a:buChar char="•"/>
            </a:pPr>
            <a:r>
              <a:rPr lang="en-US" dirty="0"/>
              <a:t>Materials</a:t>
            </a:r>
          </a:p>
          <a:p>
            <a:pPr>
              <a:buFont typeface="Arial" pitchFamily="34" charset="0"/>
              <a:buChar char="•"/>
            </a:pPr>
            <a:r>
              <a:rPr lang="en-US" dirty="0"/>
              <a:t>Information</a:t>
            </a:r>
          </a:p>
          <a:p>
            <a:pPr>
              <a:buFont typeface="Arial" pitchFamily="34" charset="0"/>
              <a:buChar char="•"/>
            </a:pPr>
            <a:r>
              <a:rPr lang="en-US" dirty="0"/>
              <a:t>Capital</a:t>
            </a:r>
          </a:p>
        </p:txBody>
      </p:sp>
      <p:sp>
        <p:nvSpPr>
          <p:cNvPr id="5" name="TextBox 4"/>
          <p:cNvSpPr txBox="1"/>
          <p:nvPr/>
        </p:nvSpPr>
        <p:spPr>
          <a:xfrm>
            <a:off x="3733800" y="0"/>
            <a:ext cx="2514984" cy="1754326"/>
          </a:xfrm>
          <a:prstGeom prst="rect">
            <a:avLst/>
          </a:prstGeom>
          <a:noFill/>
        </p:spPr>
        <p:txBody>
          <a:bodyPr wrap="none" rtlCol="0">
            <a:spAutoFit/>
          </a:bodyPr>
          <a:lstStyle/>
          <a:p>
            <a:r>
              <a:rPr lang="en-US" b="1" u="sng" dirty="0"/>
              <a:t>TRANSFORMATION</a:t>
            </a:r>
          </a:p>
          <a:p>
            <a:r>
              <a:rPr lang="en-US" b="1" u="sng" dirty="0"/>
              <a:t>PROCESS:</a:t>
            </a:r>
          </a:p>
          <a:p>
            <a:pPr>
              <a:buFont typeface="Arial" pitchFamily="34" charset="0"/>
              <a:buChar char="•"/>
            </a:pPr>
            <a:r>
              <a:rPr lang="en-US" dirty="0"/>
              <a:t>Product design</a:t>
            </a:r>
          </a:p>
          <a:p>
            <a:pPr>
              <a:buFont typeface="Arial" pitchFamily="34" charset="0"/>
              <a:buChar char="•"/>
            </a:pPr>
            <a:r>
              <a:rPr lang="en-US" dirty="0"/>
              <a:t>Process planning</a:t>
            </a:r>
          </a:p>
          <a:p>
            <a:pPr>
              <a:buFont typeface="Arial" pitchFamily="34" charset="0"/>
              <a:buChar char="•"/>
            </a:pPr>
            <a:r>
              <a:rPr lang="en-US" dirty="0"/>
              <a:t>Production control</a:t>
            </a:r>
          </a:p>
          <a:p>
            <a:pPr>
              <a:buFont typeface="Arial" pitchFamily="34" charset="0"/>
              <a:buChar char="•"/>
            </a:pPr>
            <a:r>
              <a:rPr lang="en-US" dirty="0"/>
              <a:t>Maintenance</a:t>
            </a:r>
          </a:p>
        </p:txBody>
      </p:sp>
      <p:sp>
        <p:nvSpPr>
          <p:cNvPr id="7" name="TextBox 6"/>
          <p:cNvSpPr txBox="1"/>
          <p:nvPr/>
        </p:nvSpPr>
        <p:spPr>
          <a:xfrm>
            <a:off x="7543800" y="0"/>
            <a:ext cx="1454244" cy="923330"/>
          </a:xfrm>
          <a:prstGeom prst="rect">
            <a:avLst/>
          </a:prstGeom>
          <a:noFill/>
        </p:spPr>
        <p:txBody>
          <a:bodyPr wrap="none" rtlCol="0">
            <a:spAutoFit/>
          </a:bodyPr>
          <a:lstStyle/>
          <a:p>
            <a:r>
              <a:rPr lang="en-US" b="1" u="sng" dirty="0"/>
              <a:t>OUTPUTS:</a:t>
            </a:r>
          </a:p>
          <a:p>
            <a:pPr>
              <a:buFont typeface="Arial" pitchFamily="34" charset="0"/>
              <a:buChar char="•"/>
            </a:pPr>
            <a:r>
              <a:rPr lang="en-US" dirty="0"/>
              <a:t>Product</a:t>
            </a:r>
          </a:p>
          <a:p>
            <a:pPr>
              <a:buFont typeface="Arial" pitchFamily="34" charset="0"/>
              <a:buChar char="•"/>
            </a:pPr>
            <a:r>
              <a:rPr lang="en-US" dirty="0"/>
              <a:t>Services</a:t>
            </a:r>
          </a:p>
        </p:txBody>
      </p:sp>
      <p:sp>
        <p:nvSpPr>
          <p:cNvPr id="9" name="TextBox 8"/>
          <p:cNvSpPr txBox="1"/>
          <p:nvPr/>
        </p:nvSpPr>
        <p:spPr>
          <a:xfrm>
            <a:off x="3810000" y="3733800"/>
            <a:ext cx="1984839" cy="1200329"/>
          </a:xfrm>
          <a:prstGeom prst="rect">
            <a:avLst/>
          </a:prstGeom>
          <a:noFill/>
        </p:spPr>
        <p:txBody>
          <a:bodyPr wrap="none" rtlCol="0">
            <a:spAutoFit/>
          </a:bodyPr>
          <a:lstStyle/>
          <a:p>
            <a:r>
              <a:rPr lang="en-US" b="1" u="sng" dirty="0"/>
              <a:t>CONTINUOUS:</a:t>
            </a:r>
          </a:p>
          <a:p>
            <a:pPr>
              <a:buFont typeface="Arial" pitchFamily="34" charset="0"/>
              <a:buChar char="•"/>
            </a:pPr>
            <a:r>
              <a:rPr lang="en-US" dirty="0"/>
              <a:t>Inventory</a:t>
            </a:r>
          </a:p>
          <a:p>
            <a:pPr>
              <a:buFont typeface="Arial" pitchFamily="34" charset="0"/>
              <a:buChar char="•"/>
            </a:pPr>
            <a:r>
              <a:rPr lang="en-US" dirty="0"/>
              <a:t>Quality</a:t>
            </a:r>
          </a:p>
          <a:p>
            <a:pPr>
              <a:buFont typeface="Arial" pitchFamily="34" charset="0"/>
              <a:buChar char="•"/>
            </a:pPr>
            <a:r>
              <a:rPr lang="en-US" dirty="0"/>
              <a:t>Cost</a:t>
            </a:r>
          </a:p>
        </p:txBody>
      </p:sp>
      <p:cxnSp>
        <p:nvCxnSpPr>
          <p:cNvPr id="12" name="Straight Arrow Connector 11"/>
          <p:cNvCxnSpPr>
            <a:stCxn id="4" idx="3"/>
            <a:endCxn id="6" idx="1"/>
          </p:cNvCxnSpPr>
          <p:nvPr/>
        </p:nvCxnSpPr>
        <p:spPr>
          <a:xfrm>
            <a:off x="2590800" y="876300"/>
            <a:ext cx="990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3"/>
          </p:cNvCxnSpPr>
          <p:nvPr/>
        </p:nvCxnSpPr>
        <p:spPr>
          <a:xfrm>
            <a:off x="6248784" y="877163"/>
            <a:ext cx="1295016" cy="372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09600" y="3429000"/>
            <a:ext cx="2133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76400" y="4495800"/>
            <a:ext cx="21336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3" idx="2"/>
          </p:cNvCxnSpPr>
          <p:nvPr/>
        </p:nvCxnSpPr>
        <p:spPr>
          <a:xfrm rot="16200000" flipV="1">
            <a:off x="1407019" y="2016619"/>
            <a:ext cx="531674" cy="70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048500" y="3162300"/>
            <a:ext cx="23622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flipV="1">
            <a:off x="7696200" y="1752600"/>
            <a:ext cx="10668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5943600" y="4267200"/>
            <a:ext cx="22860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 OF PRODUCTION MANGEMENT</a:t>
            </a:r>
          </a:p>
        </p:txBody>
      </p:sp>
      <p:sp>
        <p:nvSpPr>
          <p:cNvPr id="3" name="Content Placeholder 2"/>
          <p:cNvSpPr>
            <a:spLocks noGrp="1"/>
          </p:cNvSpPr>
          <p:nvPr>
            <p:ph idx="1"/>
          </p:nvPr>
        </p:nvSpPr>
        <p:spPr>
          <a:xfrm>
            <a:off x="1435608" y="2362200"/>
            <a:ext cx="7498080" cy="3886200"/>
          </a:xfrm>
        </p:spPr>
        <p:txBody>
          <a:bodyPr/>
          <a:lstStyle/>
          <a:p>
            <a:r>
              <a:rPr lang="en-US" dirty="0"/>
              <a:t>The objective of the production management is to,” Produce goods and services of a right quality and quantity at the right time and right manufacturing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r>
              <a:rPr lang="en-US" u="sng" dirty="0"/>
              <a:t>RIGHT  QUALITY</a:t>
            </a:r>
          </a:p>
          <a:p>
            <a:endParaRPr lang="en-US" u="sng" dirty="0"/>
          </a:p>
          <a:p>
            <a:r>
              <a:rPr lang="en-US" sz="2800" dirty="0"/>
              <a:t>The quality of the product is based upon the customers need. The right quality is not necessarily best quality. It is determined by the cost of the product and the technical characteristics as suited to the specific requirements</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u="sng" dirty="0"/>
              <a:t>RIGHT QUANTITY</a:t>
            </a:r>
          </a:p>
          <a:p>
            <a:r>
              <a:rPr lang="en-US" sz="2800" dirty="0"/>
              <a:t>The manufacturing organization should produce the products in right number. If they are producing in the excess of demand, the capital will block up in the form of inventory and if the quantity is produced in the short of demand, leads to the shortage of products. </a:t>
            </a:r>
          </a:p>
          <a:p>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108</TotalTime>
  <Words>1139</Words>
  <Application>Microsoft Office PowerPoint</Application>
  <PresentationFormat>On-screen Show (4:3)</PresentationFormat>
  <Paragraphs>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PRODUCTION         MANAGEMENT</vt:lpstr>
      <vt:lpstr>INTRODUCTION</vt:lpstr>
      <vt:lpstr>CONCEPT OF PRODUCTION</vt:lpstr>
      <vt:lpstr>EXAMPLE OF PRODUCTION</vt:lpstr>
      <vt:lpstr>PRODUCTION SYSTEM </vt:lpstr>
      <vt:lpstr>PowerPoint Presentation</vt:lpstr>
      <vt:lpstr>OBJECTIVES OF PRODUCTION MANGEMENT</vt:lpstr>
      <vt:lpstr>PowerPoint Presentation</vt:lpstr>
      <vt:lpstr>PowerPoint Presentation</vt:lpstr>
      <vt:lpstr>PowerPoint Presentation</vt:lpstr>
      <vt:lpstr>SCOPE OF THE PRODUCTION MANAGEMENT</vt:lpstr>
      <vt:lpstr>Following are the activities which are listed under production management functions:</vt:lpstr>
      <vt:lpstr>A case study of high welfare milk production in India</vt:lpstr>
      <vt:lpstr>PowerPoint Presentation</vt:lpstr>
      <vt:lpstr>PowerPoint Presentation</vt:lpstr>
      <vt:lpstr>An overview of the Kisan Dairy farm.</vt:lpstr>
      <vt:lpstr>PowerPoint Presentation</vt:lpstr>
      <vt:lpstr>PowerPoint Presentation</vt:lpstr>
      <vt:lpstr>Conclusions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MANAGEMENT</dc:title>
  <dc:creator>Windows User</dc:creator>
  <cp:lastModifiedBy>Windows User</cp:lastModifiedBy>
  <cp:revision>13</cp:revision>
  <dcterms:created xsi:type="dcterms:W3CDTF">2017-10-04T13:46:32Z</dcterms:created>
  <dcterms:modified xsi:type="dcterms:W3CDTF">2017-10-05T04:44:21Z</dcterms:modified>
</cp:coreProperties>
</file>