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8" r:id="rId2"/>
    <p:sldId id="262" r:id="rId3"/>
    <p:sldId id="260" r:id="rId4"/>
    <p:sldId id="266" r:id="rId5"/>
    <p:sldId id="267" r:id="rId6"/>
    <p:sldId id="268" r:id="rId7"/>
    <p:sldId id="269" r:id="rId8"/>
    <p:sldId id="270" r:id="rId9"/>
    <p:sldId id="275" r:id="rId10"/>
    <p:sldId id="271" r:id="rId11"/>
    <p:sldId id="272" r:id="rId12"/>
    <p:sldId id="273" r:id="rId13"/>
    <p:sldId id="274" r:id="rId14"/>
    <p:sldId id="259" r:id="rId15"/>
    <p:sldId id="261" r:id="rId16"/>
    <p:sldId id="264"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94ECB1D-3193-4AC6-826D-CE20E88E3756}" type="datetimeFigureOut">
              <a:rPr lang="en-US" smtClean="0"/>
              <a:pPr/>
              <a:t>10/4/2017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ECD36F0-70D5-4429-B027-4464EA2B5627}"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4ECB1D-3193-4AC6-826D-CE20E88E3756}" type="datetimeFigureOut">
              <a:rPr lang="en-US" smtClean="0"/>
              <a:pPr/>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D36F0-70D5-4429-B027-4464EA2B56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4ECB1D-3193-4AC6-826D-CE20E88E3756}" type="datetimeFigureOut">
              <a:rPr lang="en-US" smtClean="0"/>
              <a:pPr/>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D36F0-70D5-4429-B027-4464EA2B56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94ECB1D-3193-4AC6-826D-CE20E88E3756}" type="datetimeFigureOut">
              <a:rPr lang="en-US" smtClean="0"/>
              <a:pPr/>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D36F0-70D5-4429-B027-4464EA2B5627}"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94ECB1D-3193-4AC6-826D-CE20E88E3756}" type="datetimeFigureOut">
              <a:rPr lang="en-US" smtClean="0"/>
              <a:pPr/>
              <a:t>10/4/2017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ECD36F0-70D5-4429-B027-4464EA2B562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94ECB1D-3193-4AC6-826D-CE20E88E3756}" type="datetimeFigureOut">
              <a:rPr lang="en-US" smtClean="0"/>
              <a:pPr/>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D36F0-70D5-4429-B027-4464EA2B5627}"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94ECB1D-3193-4AC6-826D-CE20E88E3756}" type="datetimeFigureOut">
              <a:rPr lang="en-US" smtClean="0"/>
              <a:pPr/>
              <a:t>10/4/2017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CD36F0-70D5-4429-B027-4464EA2B5627}"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94ECB1D-3193-4AC6-826D-CE20E88E3756}" type="datetimeFigureOut">
              <a:rPr lang="en-US" smtClean="0"/>
              <a:pPr/>
              <a:t>10/4/2017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CD36F0-70D5-4429-B027-4464EA2B56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ECB1D-3193-4AC6-826D-CE20E88E3756}" type="datetimeFigureOut">
              <a:rPr lang="en-US" smtClean="0"/>
              <a:pPr/>
              <a:t>10/4/2017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CD36F0-70D5-4429-B027-4464EA2B56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4ECB1D-3193-4AC6-826D-CE20E88E3756}" type="datetimeFigureOut">
              <a:rPr lang="en-US" smtClean="0"/>
              <a:pPr/>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D36F0-70D5-4429-B027-4464EA2B5627}"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4ECB1D-3193-4AC6-826D-CE20E88E3756}" type="datetimeFigureOut">
              <a:rPr lang="en-US" smtClean="0"/>
              <a:pPr/>
              <a:t>10/4/2017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ECD36F0-70D5-4429-B027-4464EA2B5627}"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94ECB1D-3193-4AC6-826D-CE20E88E3756}" type="datetimeFigureOut">
              <a:rPr lang="en-US" smtClean="0"/>
              <a:pPr/>
              <a:t>10/4/2017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ECD36F0-70D5-4429-B027-4464EA2B56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791200"/>
            <a:ext cx="8839200" cy="1066800"/>
          </a:xfrm>
        </p:spPr>
        <p:txBody>
          <a:bodyPr>
            <a:normAutofit/>
          </a:bodyPr>
          <a:lstStyle/>
          <a:p>
            <a:r>
              <a:rPr lang="en-US" b="1" dirty="0" smtClean="0"/>
              <a:t>   </a:t>
            </a:r>
            <a:endParaRPr lang="en-US" dirty="0">
              <a:latin typeface="Times New Roman" pitchFamily="18" charset="0"/>
              <a:cs typeface="Times New Roman" pitchFamily="18" charset="0"/>
            </a:endParaRPr>
          </a:p>
        </p:txBody>
      </p:sp>
      <p:sp>
        <p:nvSpPr>
          <p:cNvPr id="2" name="Title 1"/>
          <p:cNvSpPr>
            <a:spLocks noGrp="1"/>
          </p:cNvSpPr>
          <p:nvPr>
            <p:ph type="ctrTitle"/>
          </p:nvPr>
        </p:nvSpPr>
        <p:spPr>
          <a:xfrm>
            <a:off x="685800" y="1676400"/>
            <a:ext cx="6934200" cy="1524000"/>
          </a:xfrm>
        </p:spPr>
        <p:txBody>
          <a:bodyPr>
            <a:normAutofit/>
          </a:bodyPr>
          <a:lstStyle/>
          <a:p>
            <a:r>
              <a:rPr lang="en-US" dirty="0" smtClean="0">
                <a:latin typeface="Times New Roman" pitchFamily="18" charset="0"/>
                <a:cs typeface="Times New Roman" pitchFamily="18" charset="0"/>
              </a:rPr>
              <a:t>Human Resource Management </a:t>
            </a:r>
            <a:endParaRPr lang="en-US" dirty="0">
              <a:latin typeface="Times New Roman" pitchFamily="18" charset="0"/>
              <a:cs typeface="Times New Roman" pitchFamily="18" charset="0"/>
            </a:endParaRPr>
          </a:p>
        </p:txBody>
      </p:sp>
      <p:pic>
        <p:nvPicPr>
          <p:cNvPr id="4" name="Picture 3" descr="C:\Users\intel\Downloads\download.jpg"/>
          <p:cNvPicPr/>
          <p:nvPr/>
        </p:nvPicPr>
        <p:blipFill>
          <a:blip r:embed="rId2"/>
          <a:srcRect/>
          <a:stretch>
            <a:fillRect/>
          </a:stretch>
        </p:blipFill>
        <p:spPr bwMode="auto">
          <a:xfrm>
            <a:off x="381000" y="304800"/>
            <a:ext cx="1447800" cy="1295400"/>
          </a:xfrm>
          <a:prstGeom prst="rect">
            <a:avLst/>
          </a:prstGeom>
          <a:noFill/>
          <a:ln w="9525">
            <a:noFill/>
            <a:miter lim="800000"/>
            <a:headEnd/>
            <a:tailEnd/>
          </a:ln>
        </p:spPr>
      </p:pic>
      <p:pic>
        <p:nvPicPr>
          <p:cNvPr id="5" name="Picture 4" descr="Related image"/>
          <p:cNvPicPr/>
          <p:nvPr/>
        </p:nvPicPr>
        <p:blipFill>
          <a:blip r:embed="rId3"/>
          <a:srcRect/>
          <a:stretch>
            <a:fillRect/>
          </a:stretch>
        </p:blipFill>
        <p:spPr bwMode="auto">
          <a:xfrm>
            <a:off x="6477000" y="0"/>
            <a:ext cx="2133600" cy="1905000"/>
          </a:xfrm>
          <a:prstGeom prst="rect">
            <a:avLst/>
          </a:prstGeom>
          <a:noFill/>
          <a:ln w="9525">
            <a:noFill/>
            <a:miter lim="800000"/>
            <a:headEnd/>
            <a:tailEnd/>
          </a:ln>
        </p:spPr>
      </p:pic>
      <p:sp>
        <p:nvSpPr>
          <p:cNvPr id="6" name="Rectangle 5"/>
          <p:cNvSpPr/>
          <p:nvPr/>
        </p:nvSpPr>
        <p:spPr>
          <a:xfrm>
            <a:off x="5774180" y="3131127"/>
            <a:ext cx="4572000" cy="2339102"/>
          </a:xfrm>
          <a:prstGeom prst="rect">
            <a:avLst/>
          </a:prstGeom>
        </p:spPr>
        <p:txBody>
          <a:bodyPr>
            <a:spAutoFit/>
          </a:bodyPr>
          <a:lstStyle/>
          <a:p>
            <a:pPr>
              <a:buNone/>
            </a:pPr>
            <a:r>
              <a:rPr lang="en-US" sz="3200" dirty="0" smtClean="0">
                <a:latin typeface="Times New Roman" pitchFamily="18" charset="0"/>
                <a:cs typeface="Times New Roman" pitchFamily="18" charset="0"/>
              </a:rPr>
              <a:t>Mansi gami.</a:t>
            </a:r>
          </a:p>
          <a:p>
            <a:pPr>
              <a:buNone/>
            </a:pPr>
            <a:r>
              <a:rPr lang="en-US" sz="3200" dirty="0" smtClean="0">
                <a:latin typeface="Times New Roman" pitchFamily="18" charset="0"/>
                <a:cs typeface="Times New Roman" pitchFamily="18" charset="0"/>
              </a:rPr>
              <a:t>SY-IT-1.</a:t>
            </a:r>
          </a:p>
          <a:p>
            <a:pPr>
              <a:buNone/>
            </a:pPr>
            <a:r>
              <a:rPr lang="en-US" sz="3200" dirty="0" smtClean="0">
                <a:latin typeface="Times New Roman" pitchFamily="18" charset="0"/>
                <a:cs typeface="Times New Roman" pitchFamily="18" charset="0"/>
              </a:rPr>
              <a:t>160410116032.</a:t>
            </a:r>
          </a:p>
          <a:p>
            <a:pPr>
              <a:buNone/>
            </a:pPr>
            <a:r>
              <a:rPr lang="en-US" sz="3200" dirty="0" smtClean="0">
                <a:latin typeface="Times New Roman" pitchFamily="18" charset="0"/>
                <a:cs typeface="Times New Roman" pitchFamily="18" charset="0"/>
              </a:rPr>
              <a:t>BATCH B.</a:t>
            </a:r>
          </a:p>
          <a:p>
            <a:pPr>
              <a:buNone/>
            </a:pPr>
            <a:r>
              <a:rPr lang="en-US" dirty="0" smtClean="0"/>
              <a:t> </a:t>
            </a:r>
            <a:endParaRPr lang="en-US" dirty="0"/>
          </a:p>
        </p:txBody>
      </p:sp>
      <p:sp>
        <p:nvSpPr>
          <p:cNvPr id="8" name="Rectangle 7"/>
          <p:cNvSpPr/>
          <p:nvPr/>
        </p:nvSpPr>
        <p:spPr>
          <a:xfrm>
            <a:off x="4386335" y="4239491"/>
            <a:ext cx="3258420" cy="1076036"/>
          </a:xfrm>
          <a:prstGeom prst="rect">
            <a:avLst/>
          </a:prstGeom>
        </p:spPr>
        <p:txBody>
          <a:bodyPr wrap="square">
            <a:spAutoFit/>
          </a:bodyPr>
          <a:lstStyle/>
          <a:p>
            <a:pPr>
              <a:buNone/>
            </a:pP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1.Corporate level planning :</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Font typeface="Wingdings" pitchFamily="2" charset="2"/>
              <a:buChar char="Ø"/>
            </a:pPr>
            <a:r>
              <a:rPr lang="en-IN" dirty="0" smtClean="0">
                <a:latin typeface="Times New Roman" pitchFamily="18" charset="0"/>
                <a:cs typeface="Times New Roman" pitchFamily="18" charset="0"/>
              </a:rPr>
              <a:t>It takes into consideration the changing market situation , strategic plans of the organization , the technological changes anticipated etc.</a:t>
            </a:r>
          </a:p>
          <a:p>
            <a:pPr>
              <a:buFont typeface="Wingdings" pitchFamily="2" charset="2"/>
              <a:buChar char="Ø"/>
            </a:pPr>
            <a:r>
              <a:rPr lang="en-IN" dirty="0" smtClean="0">
                <a:latin typeface="Times New Roman" pitchFamily="18" charset="0"/>
                <a:cs typeface="Times New Roman" pitchFamily="18" charset="0"/>
              </a:rPr>
              <a:t>This is at macro level.</a:t>
            </a:r>
          </a:p>
          <a:p>
            <a:pPr>
              <a:buFont typeface="Wingdings" pitchFamily="2" charset="2"/>
              <a:buChar char="Ø"/>
            </a:pPr>
            <a:r>
              <a:rPr lang="en-IN" dirty="0" smtClean="0">
                <a:latin typeface="Times New Roman" pitchFamily="18" charset="0"/>
                <a:cs typeface="Times New Roman" pitchFamily="18" charset="0"/>
              </a:rPr>
              <a:t>The various issues discussed at this stage are employment policy, the welfare policy, development policy.</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2.Intermidiate level planning</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dirty="0" smtClean="0">
                <a:latin typeface="Times New Roman" pitchFamily="18" charset="0"/>
                <a:cs typeface="Times New Roman" pitchFamily="18" charset="0"/>
              </a:rPr>
              <a:t>It is done at strategic business unit level. It is a single business or collection of business that is independent and formulates its own strategy.</a:t>
            </a:r>
          </a:p>
          <a:p>
            <a:pPr>
              <a:buFont typeface="Wingdings" pitchFamily="2" charset="2"/>
              <a:buChar char="Ø"/>
            </a:pPr>
            <a:r>
              <a:rPr lang="en-IN" dirty="0" smtClean="0">
                <a:latin typeface="Times New Roman" pitchFamily="18" charset="0"/>
                <a:cs typeface="Times New Roman" pitchFamily="18" charset="0"/>
              </a:rPr>
              <a:t>HR planning at this stage is done based on the corporate level HR plan.</a:t>
            </a:r>
          </a:p>
          <a:p>
            <a:pPr>
              <a:buFont typeface="Wingdings" pitchFamily="2" charset="2"/>
              <a:buChar char="Ø"/>
            </a:pPr>
            <a:r>
              <a:rPr lang="en-IN" dirty="0" smtClean="0">
                <a:latin typeface="Times New Roman" pitchFamily="18" charset="0"/>
                <a:cs typeface="Times New Roman" pitchFamily="18" charset="0"/>
              </a:rPr>
              <a:t>The decision at these level should be complement the decision at higher level and help SBU to achieve its goals and objectives.</a:t>
            </a:r>
          </a:p>
          <a:p>
            <a:pPr>
              <a:buFont typeface="Wingdings" pitchFamily="2" charset="2"/>
              <a:buChar char="Ø"/>
            </a:pPr>
            <a:r>
              <a:rPr lang="en-IN" dirty="0" smtClean="0">
                <a:latin typeface="Times New Roman" pitchFamily="18" charset="0"/>
                <a:cs typeface="Times New Roman" pitchFamily="18" charset="0"/>
              </a:rPr>
              <a:t>HR planning at this level includes determining the recruitment, retaining strategy etc.</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3.Operations planning</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Font typeface="Wingdings" pitchFamily="2" charset="2"/>
              <a:buChar char="Ø"/>
            </a:pPr>
            <a:r>
              <a:rPr lang="en-IN" dirty="0" smtClean="0">
                <a:latin typeface="Times New Roman" pitchFamily="18" charset="0"/>
                <a:cs typeface="Times New Roman" pitchFamily="18" charset="0"/>
              </a:rPr>
              <a:t>These planes are made at the operational level.</a:t>
            </a:r>
          </a:p>
          <a:p>
            <a:pPr>
              <a:buFont typeface="Wingdings" pitchFamily="2" charset="2"/>
              <a:buChar char="Ø"/>
            </a:pPr>
            <a:r>
              <a:rPr lang="en-IN" dirty="0" smtClean="0">
                <a:latin typeface="Times New Roman" pitchFamily="18" charset="0"/>
                <a:cs typeface="Times New Roman" pitchFamily="18" charset="0"/>
              </a:rPr>
              <a:t>These includes simple plans like planes for training and development of resources, recruitment etc. to match the recruitments laid down at a border level.</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4.Planning short-term activities</a:t>
            </a:r>
            <a:r>
              <a:rPr lang="en-IN" b="1" u="sng" dirty="0" smtClean="0"/>
              <a:t>:</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IN" dirty="0" smtClean="0">
                <a:latin typeface="Times New Roman" pitchFamily="18" charset="0"/>
                <a:cs typeface="Times New Roman" pitchFamily="18" charset="0"/>
              </a:rPr>
              <a:t>Planning at this level includes management of day-to-day activities like grievance handling.</a:t>
            </a:r>
          </a:p>
          <a:p>
            <a:pPr>
              <a:buFont typeface="Wingdings" pitchFamily="2" charset="2"/>
              <a:buChar char="Ø"/>
            </a:pPr>
            <a:r>
              <a:rPr lang="en-IN" dirty="0" smtClean="0">
                <a:latin typeface="Times New Roman" pitchFamily="18" charset="0"/>
                <a:cs typeface="Times New Roman" pitchFamily="18" charset="0"/>
              </a:rPr>
              <a:t>Planning at this level and the operations level are very critical because , these plans practically ensure the success or failure of the corporate plans.</a:t>
            </a:r>
          </a:p>
          <a:p>
            <a:pPr>
              <a:buFont typeface="Wingdings" pitchFamily="2" charset="2"/>
              <a:buChar char="Ø"/>
            </a:pPr>
            <a:r>
              <a:rPr lang="en-IN" dirty="0" smtClean="0">
                <a:latin typeface="Times New Roman" pitchFamily="18" charset="0"/>
                <a:cs typeface="Times New Roman" pitchFamily="18" charset="0"/>
              </a:rPr>
              <a:t>If this plan fail, the corporate plans too are likely fail.</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Case study(human resource planning)</a:t>
            </a:r>
            <a:endParaRPr lang="en-US" dirty="0"/>
          </a:p>
        </p:txBody>
      </p:sp>
      <p:sp>
        <p:nvSpPr>
          <p:cNvPr id="3" name="Content Placeholder 2"/>
          <p:cNvSpPr>
            <a:spLocks noGrp="1"/>
          </p:cNvSpPr>
          <p:nvPr>
            <p:ph sz="quarter" idx="1"/>
          </p:nvPr>
        </p:nvSpPr>
        <p:spPr>
          <a:xfrm>
            <a:off x="457200" y="1219200"/>
            <a:ext cx="8229600" cy="5257800"/>
          </a:xfrm>
        </p:spPr>
        <p:txBody>
          <a:bodyPr>
            <a:normAutofit/>
          </a:bodyPr>
          <a:lstStyle/>
          <a:p>
            <a:pPr algn="just"/>
            <a:r>
              <a:rPr lang="en-US" sz="2800" dirty="0" smtClean="0">
                <a:latin typeface="Times New Roman" pitchFamily="18" charset="0"/>
                <a:cs typeface="Times New Roman" pitchFamily="18" charset="0"/>
              </a:rPr>
              <a:t>This story about fastest growing company RICH BAKER which situated in </a:t>
            </a:r>
            <a:r>
              <a:rPr lang="en-US" sz="2800" dirty="0" err="1" smtClean="0">
                <a:latin typeface="Times New Roman" pitchFamily="18" charset="0"/>
                <a:cs typeface="Times New Roman" pitchFamily="18" charset="0"/>
              </a:rPr>
              <a:t>jaffna</a:t>
            </a:r>
            <a:r>
              <a:rPr lang="en-US" sz="2800" dirty="0" smtClean="0">
                <a:latin typeface="Times New Roman" pitchFamily="18" charset="0"/>
                <a:cs typeface="Times New Roman" pitchFamily="18" charset="0"/>
              </a:rPr>
              <a:t> peninsula. it was commenced operation in year 2007. The vision of RICH BAKER is “to be the most preferred baker in the country”. their products include a variety of items such as bread, buns, cakes and a wide range of easy breakfast/lunch/dinner products. It is financially stable and has 2 branches situated in strategic locations.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
          </p:nvPr>
        </p:nvSpPr>
        <p:spPr>
          <a:xfrm>
            <a:off x="457200" y="533400"/>
            <a:ext cx="8229600" cy="5592763"/>
          </a:xfrm>
        </p:spPr>
        <p:txBody>
          <a:bodyPr>
            <a:normAutofit/>
          </a:bodyPr>
          <a:lstStyle/>
          <a:p>
            <a:pPr algn="just"/>
            <a:r>
              <a:rPr lang="en-US" sz="2800" dirty="0" smtClean="0">
                <a:latin typeface="Times New Roman" pitchFamily="18" charset="0"/>
                <a:cs typeface="Times New Roman" pitchFamily="18" charset="0"/>
              </a:rPr>
              <a:t>Workers of this bakery are paid competitive salaries, however, there is a less concern among the staff about their long working hours and absence  of holidays to spend time with families. </a:t>
            </a:r>
            <a:r>
              <a:rPr lang="en-US" sz="2800" dirty="0" err="1" smtClean="0">
                <a:latin typeface="Times New Roman" pitchFamily="18" charset="0"/>
                <a:cs typeface="Times New Roman" pitchFamily="18" charset="0"/>
              </a:rPr>
              <a:t>demotivation</a:t>
            </a:r>
            <a:r>
              <a:rPr lang="en-US" sz="2800" dirty="0" smtClean="0">
                <a:latin typeface="Times New Roman" pitchFamily="18" charset="0"/>
                <a:cs typeface="Times New Roman" pitchFamily="18" charset="0"/>
              </a:rPr>
              <a:t> is becoming apparent among the staff due to the working environment as it is gloomy and very warn inside the production site of the bakery at each branch.</a:t>
            </a:r>
          </a:p>
          <a:p>
            <a:pPr algn="just"/>
            <a:r>
              <a:rPr lang="en-US" sz="2800" dirty="0" smtClean="0">
                <a:latin typeface="Times New Roman" pitchFamily="18" charset="0"/>
                <a:cs typeface="Times New Roman" pitchFamily="18" charset="0"/>
              </a:rPr>
              <a:t>RICH BAKER uses a semi computerized system for maintaining for inventories and production records. Inventory control system and financial system are computerized. However, the processing and human resources management are not computerized.</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745163"/>
          </a:xfrm>
        </p:spPr>
        <p:txBody>
          <a:bodyPr>
            <a:normAutofit/>
          </a:bodyPr>
          <a:lstStyle/>
          <a:p>
            <a:r>
              <a:rPr lang="en-US" sz="2800" dirty="0" smtClean="0">
                <a:latin typeface="Times New Roman" pitchFamily="18" charset="0"/>
                <a:cs typeface="Times New Roman" pitchFamily="18" charset="0"/>
              </a:rPr>
              <a:t>the company has top </a:t>
            </a:r>
            <a:r>
              <a:rPr lang="en-US" sz="2800" dirty="0" err="1" smtClean="0">
                <a:latin typeface="Times New Roman" pitchFamily="18" charset="0"/>
                <a:cs typeface="Times New Roman" pitchFamily="18" charset="0"/>
              </a:rPr>
              <a:t>level,middle</a:t>
            </a:r>
            <a:r>
              <a:rPr lang="en-US" sz="2800" dirty="0" smtClean="0">
                <a:latin typeface="Times New Roman" pitchFamily="18" charset="0"/>
                <a:cs typeface="Times New Roman" pitchFamily="18" charset="0"/>
              </a:rPr>
              <a:t> level and operational level management teams. But human resource of the RICH BAKER is one person function. There is no separate human resource department, proper complaint handing system and written documents for HR </a:t>
            </a:r>
            <a:r>
              <a:rPr lang="en-US" sz="2800" dirty="0" err="1" smtClean="0">
                <a:latin typeface="Times New Roman" pitchFamily="18" charset="0"/>
                <a:cs typeface="Times New Roman" pitchFamily="18" charset="0"/>
              </a:rPr>
              <a:t>practices.the</a:t>
            </a:r>
            <a:r>
              <a:rPr lang="en-US" sz="2800" dirty="0" smtClean="0">
                <a:latin typeface="Times New Roman" pitchFamily="18" charset="0"/>
                <a:cs typeface="Times New Roman" pitchFamily="18" charset="0"/>
              </a:rPr>
              <a:t> person who is responsible for the human resource has not evolved to meet the long term infrastructure needs that would support for growth of the RICH BAKER. He is just working </a:t>
            </a:r>
            <a:r>
              <a:rPr lang="en-US" sz="2800" dirty="0" err="1" smtClean="0">
                <a:latin typeface="Times New Roman" pitchFamily="18" charset="0"/>
                <a:cs typeface="Times New Roman" pitchFamily="18" charset="0"/>
              </a:rPr>
              <a:t>forkeeping</a:t>
            </a:r>
            <a:r>
              <a:rPr lang="en-US" sz="2800" dirty="0" smtClean="0">
                <a:latin typeface="Times New Roman" pitchFamily="18" charset="0"/>
                <a:cs typeface="Times New Roman" pitchFamily="18" charset="0"/>
              </a:rPr>
              <a:t> employee’s records and paying salary.</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a:bodyPr>
          <a:lstStyle/>
          <a:p>
            <a:r>
              <a:rPr lang="en-US" sz="2800" dirty="0" smtClean="0">
                <a:latin typeface="Times New Roman" pitchFamily="18" charset="0"/>
                <a:cs typeface="Times New Roman" pitchFamily="18" charset="0"/>
              </a:rPr>
              <a:t>The RICH BAKER experienced significant growth in the past 2-3 years. With the growth comes increased need for the formalized HR systems and practice to support the employee, compliance, and staffing and risk management.</a:t>
            </a: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a:t>
            </a:r>
            <a:r>
              <a:rPr lang="en-US" sz="4800" b="1" i="1" dirty="0" smtClean="0">
                <a:latin typeface="Times New Roman" pitchFamily="18" charset="0"/>
                <a:cs typeface="Times New Roman" pitchFamily="18" charset="0"/>
              </a:rPr>
              <a:t>Thank you</a:t>
            </a:r>
            <a:r>
              <a:rPr lang="en-US" sz="48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Introduction to HRM</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latin typeface="Times New Roman" pitchFamily="18" charset="0"/>
                <a:cs typeface="Times New Roman" pitchFamily="18" charset="0"/>
              </a:rPr>
              <a:t>All the economic activities are carried out through the deployment of various economic resources described through 4 m’s, Men, Machines, Materials and Money. Among all these resources only men is a live resources with emotions and aspirations. In the present competitive world, the success or failure of the economic entity is contingent upon the human resources because they use all other resource.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Definition of HR-Management</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dirty="0" smtClean="0">
                <a:latin typeface="Times New Roman" pitchFamily="18" charset="0"/>
                <a:cs typeface="Times New Roman" pitchFamily="18" charset="0"/>
              </a:rPr>
              <a:t>HRM is the function performed in organizations that facilitates the most effective use of people to achieve organizational and individual goals.</a:t>
            </a:r>
          </a:p>
          <a:p>
            <a:pPr>
              <a:buFont typeface="Wingdings" pitchFamily="2" charset="2"/>
              <a:buChar char="Ø"/>
            </a:pPr>
            <a:r>
              <a:rPr lang="en-IN" dirty="0" smtClean="0">
                <a:latin typeface="Times New Roman" pitchFamily="18" charset="0"/>
                <a:cs typeface="Times New Roman" pitchFamily="18" charset="0"/>
              </a:rPr>
              <a:t>HRM is a process that consists of 4 functions.</a:t>
            </a:r>
          </a:p>
          <a:p>
            <a:pPr>
              <a:buNone/>
            </a:pPr>
            <a:r>
              <a:rPr lang="en-IN" dirty="0" smtClean="0">
                <a:latin typeface="Times New Roman" pitchFamily="18" charset="0"/>
                <a:cs typeface="Times New Roman" pitchFamily="18" charset="0"/>
              </a:rPr>
              <a:t>                      1.acquiring</a:t>
            </a:r>
          </a:p>
          <a:p>
            <a:pPr>
              <a:buNone/>
            </a:pPr>
            <a:r>
              <a:rPr lang="en-IN" dirty="0" smtClean="0">
                <a:latin typeface="Times New Roman" pitchFamily="18" charset="0"/>
                <a:cs typeface="Times New Roman" pitchFamily="18" charset="0"/>
              </a:rPr>
              <a:t>                      2.developing</a:t>
            </a:r>
          </a:p>
          <a:p>
            <a:pPr>
              <a:buNone/>
            </a:pPr>
            <a:r>
              <a:rPr lang="en-IN" dirty="0" smtClean="0">
                <a:latin typeface="Times New Roman" pitchFamily="18" charset="0"/>
                <a:cs typeface="Times New Roman" pitchFamily="18" charset="0"/>
              </a:rPr>
              <a:t>                      3.motivating</a:t>
            </a:r>
          </a:p>
          <a:p>
            <a:pPr>
              <a:buNone/>
            </a:pPr>
            <a:r>
              <a:rPr lang="en-IN" dirty="0" smtClean="0">
                <a:latin typeface="Times New Roman" pitchFamily="18" charset="0"/>
                <a:cs typeface="Times New Roman" pitchFamily="18" charset="0"/>
              </a:rPr>
              <a:t>                      4.retaining</a:t>
            </a:r>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16563"/>
          </a:xfrm>
        </p:spPr>
        <p:txBody>
          <a:bodyPr>
            <a:normAutofit/>
          </a:bodyPr>
          <a:lstStyle/>
          <a:p>
            <a:pPr marL="514350" indent="-514350">
              <a:buNone/>
            </a:pPr>
            <a:r>
              <a:rPr lang="en-IN" sz="3600" b="1" dirty="0" smtClean="0">
                <a:latin typeface="Times New Roman" pitchFamily="18" charset="0"/>
                <a:cs typeface="Times New Roman" pitchFamily="18" charset="0"/>
              </a:rPr>
              <a:t>1.acquiring : </a:t>
            </a:r>
            <a:r>
              <a:rPr lang="en-IN" dirty="0" smtClean="0">
                <a:latin typeface="Times New Roman" pitchFamily="18" charset="0"/>
                <a:cs typeface="Times New Roman" pitchFamily="18" charset="0"/>
              </a:rPr>
              <a:t>it starts with planning and end with             staffing.</a:t>
            </a:r>
          </a:p>
          <a:p>
            <a:pPr marL="514350" indent="-514350">
              <a:buNone/>
            </a:pPr>
            <a:r>
              <a:rPr lang="en-IN" sz="3600" b="1" dirty="0" smtClean="0">
                <a:latin typeface="Times New Roman" pitchFamily="18" charset="0"/>
                <a:cs typeface="Times New Roman" pitchFamily="18" charset="0"/>
              </a:rPr>
              <a:t>2.developing : </a:t>
            </a:r>
            <a:r>
              <a:rPr lang="en-IN" dirty="0" smtClean="0">
                <a:latin typeface="Times New Roman" pitchFamily="18" charset="0"/>
                <a:cs typeface="Times New Roman" pitchFamily="18" charset="0"/>
              </a:rPr>
              <a:t>it has 3 dimensions. Employee training , management development , career development,</a:t>
            </a:r>
          </a:p>
          <a:p>
            <a:pPr marL="514350" indent="-514350">
              <a:buNone/>
            </a:pPr>
            <a:r>
              <a:rPr lang="en-IN" sz="3600" b="1" dirty="0" smtClean="0">
                <a:latin typeface="Times New Roman" pitchFamily="18" charset="0"/>
                <a:cs typeface="Times New Roman" pitchFamily="18" charset="0"/>
              </a:rPr>
              <a:t>3.motivational : </a:t>
            </a:r>
            <a:r>
              <a:rPr lang="en-IN" dirty="0" smtClean="0">
                <a:latin typeface="Times New Roman" pitchFamily="18" charset="0"/>
                <a:cs typeface="Times New Roman" pitchFamily="18" charset="0"/>
              </a:rPr>
              <a:t>it includes identifying the individual motivational needs of employee  and identifying ways to motivate them.</a:t>
            </a:r>
          </a:p>
          <a:p>
            <a:pPr marL="514350" indent="-514350">
              <a:buNone/>
            </a:pPr>
            <a:r>
              <a:rPr lang="en-IN" sz="3600" b="1" dirty="0" smtClean="0">
                <a:latin typeface="Times New Roman" pitchFamily="18" charset="0"/>
                <a:cs typeface="Times New Roman" pitchFamily="18" charset="0"/>
              </a:rPr>
              <a:t>4. retaining :  </a:t>
            </a:r>
            <a:r>
              <a:rPr lang="en-IN" dirty="0" smtClean="0">
                <a:latin typeface="Times New Roman" pitchFamily="18" charset="0"/>
                <a:cs typeface="Times New Roman" pitchFamily="18" charset="0"/>
              </a:rPr>
              <a:t>it concerned with providing a conductive work environment to the employee and to make them feel committed and attached to the organization.</a:t>
            </a:r>
            <a:endParaRPr lang="en-IN" sz="3600" b="1"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Importance of HRM :</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r>
              <a:rPr lang="en-IN" dirty="0" smtClean="0">
                <a:latin typeface="Times New Roman" pitchFamily="18" charset="0"/>
                <a:cs typeface="Times New Roman" pitchFamily="18" charset="0"/>
              </a:rPr>
              <a:t>In this changing time it is evident that it is the HR of an organization or country that can lead it on the path of success.</a:t>
            </a:r>
          </a:p>
          <a:p>
            <a:pPr>
              <a:buFont typeface="Wingdings" pitchFamily="2" charset="2"/>
              <a:buChar char="Ø"/>
            </a:pPr>
            <a:r>
              <a:rPr lang="en-IN" dirty="0" smtClean="0">
                <a:latin typeface="Times New Roman" pitchFamily="18" charset="0"/>
                <a:cs typeface="Times New Roman" pitchFamily="18" charset="0"/>
              </a:rPr>
              <a:t>It is the attitude of the resources that can make or break a business.</a:t>
            </a:r>
          </a:p>
          <a:p>
            <a:pPr>
              <a:buFont typeface="Wingdings" pitchFamily="2" charset="2"/>
              <a:buChar char="Ø"/>
            </a:pPr>
            <a:r>
              <a:rPr lang="en-IN" dirty="0" smtClean="0">
                <a:latin typeface="Times New Roman" pitchFamily="18" charset="0"/>
                <a:cs typeface="Times New Roman" pitchFamily="18" charset="0"/>
              </a:rPr>
              <a:t>The business of attracting and retaining talent and nurturing it has become imperative for the development of an organization.</a:t>
            </a:r>
          </a:p>
          <a:p>
            <a:pPr>
              <a:buFont typeface="Wingdings" pitchFamily="2" charset="2"/>
              <a:buChar char="Ø"/>
            </a:pPr>
            <a:r>
              <a:rPr lang="en-IN" dirty="0" smtClean="0">
                <a:latin typeface="Times New Roman" pitchFamily="18" charset="0"/>
                <a:cs typeface="Times New Roman" pitchFamily="18" charset="0"/>
              </a:rPr>
              <a:t>A new strategic role has emerged for HRM that of a key player, to make the organization survive and succeed in highly competitive business environment.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Value of HR :</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buFont typeface="Wingdings" pitchFamily="2" charset="2"/>
              <a:buChar char="Ø"/>
            </a:pPr>
            <a:r>
              <a:rPr lang="en-IN" dirty="0" smtClean="0">
                <a:latin typeface="Times New Roman" pitchFamily="18" charset="0"/>
                <a:cs typeface="Times New Roman" pitchFamily="18" charset="0"/>
              </a:rPr>
              <a:t>The HR of the company play an important role in determining its progress and prosperity.</a:t>
            </a:r>
          </a:p>
          <a:p>
            <a:pPr>
              <a:buFont typeface="Wingdings" pitchFamily="2" charset="2"/>
              <a:buChar char="Ø"/>
            </a:pPr>
            <a:r>
              <a:rPr lang="en-IN" dirty="0" smtClean="0">
                <a:latin typeface="Times New Roman" pitchFamily="18" charset="0"/>
                <a:cs typeface="Times New Roman" pitchFamily="18" charset="0"/>
              </a:rPr>
              <a:t>Even a nation with rich physical resources can not develop, if its human resources are inadequate.</a:t>
            </a:r>
          </a:p>
          <a:p>
            <a:pPr>
              <a:buFont typeface="Wingdings" pitchFamily="2" charset="2"/>
              <a:buChar char="Ø"/>
            </a:pPr>
            <a:r>
              <a:rPr lang="en-IN" dirty="0" smtClean="0">
                <a:latin typeface="Times New Roman" pitchFamily="18" charset="0"/>
                <a:cs typeface="Times New Roman" pitchFamily="18" charset="0"/>
              </a:rPr>
              <a:t>A nation which is reach in its physical resources develop fast and developed nation enrich the quality of its human resources. this is the cyclic process.</a:t>
            </a:r>
          </a:p>
          <a:p>
            <a:pPr>
              <a:buFont typeface="Wingdings" pitchFamily="2" charset="2"/>
              <a:buChar char="Ø"/>
            </a:pPr>
            <a:r>
              <a:rPr lang="en-IN" dirty="0" smtClean="0">
                <a:latin typeface="Times New Roman" pitchFamily="18" charset="0"/>
                <a:cs typeface="Times New Roman" pitchFamily="18" charset="0"/>
              </a:rPr>
              <a:t>In this modern age of technology quality of HR is an important contributor to the wellbeing and development of an nation.</a:t>
            </a:r>
          </a:p>
          <a:p>
            <a:pPr>
              <a:buFont typeface="Wingdings" pitchFamily="2" charset="2"/>
              <a:buChar char="Ø"/>
            </a:pPr>
            <a:r>
              <a:rPr lang="en-IN" dirty="0" smtClean="0">
                <a:latin typeface="Times New Roman" pitchFamily="18" charset="0"/>
                <a:cs typeface="Times New Roman" pitchFamily="18" charset="0"/>
              </a:rPr>
              <a:t>Business has become knowledge based, service oriented and more dynamic.</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Concept of HRP :</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r>
              <a:rPr lang="en-IN" dirty="0" smtClean="0">
                <a:latin typeface="Times New Roman" pitchFamily="18" charset="0"/>
                <a:cs typeface="Times New Roman" pitchFamily="18" charset="0"/>
              </a:rPr>
              <a:t>HRP defined as the process of ensuring the right number of qualified people, into the right job at the right time to deliver the results in an efficient and effective manner.</a:t>
            </a:r>
          </a:p>
          <a:p>
            <a:pPr>
              <a:buFont typeface="Wingdings" pitchFamily="2" charset="2"/>
              <a:buChar char="Ø"/>
            </a:pPr>
            <a:r>
              <a:rPr lang="en-IN" dirty="0" smtClean="0">
                <a:latin typeface="Times New Roman" pitchFamily="18" charset="0"/>
                <a:cs typeface="Times New Roman" pitchFamily="18" charset="0"/>
              </a:rPr>
              <a:t>It is the system of matching available resources, either internally or externally, with the demand that the organization expect to have over the period of time.</a:t>
            </a:r>
          </a:p>
          <a:p>
            <a:pPr>
              <a:buFont typeface="Wingdings" pitchFamily="2" charset="2"/>
              <a:buChar char="Ø"/>
            </a:pPr>
            <a:r>
              <a:rPr lang="en-IN" dirty="0" smtClean="0">
                <a:latin typeface="Times New Roman" pitchFamily="18" charset="0"/>
                <a:cs typeface="Times New Roman" pitchFamily="18" charset="0"/>
              </a:rPr>
              <a:t>The resources available internally are the employee who are already in the organization.</a:t>
            </a:r>
          </a:p>
          <a:p>
            <a:pPr>
              <a:buFont typeface="Wingdings" pitchFamily="2" charset="2"/>
              <a:buChar char="Ø"/>
            </a:pPr>
            <a:r>
              <a:rPr lang="en-IN" dirty="0" smtClean="0">
                <a:latin typeface="Times New Roman" pitchFamily="18" charset="0"/>
                <a:cs typeface="Times New Roman" pitchFamily="18" charset="0"/>
              </a:rPr>
              <a:t>External resources are those who have to recruited from the outside.</a:t>
            </a:r>
          </a:p>
          <a:p>
            <a:pPr>
              <a:buFont typeface="Wingdings" pitchFamily="2" charset="2"/>
              <a:buChar char="Ø"/>
            </a:pPr>
            <a:endParaRPr lang="en-IN"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762000"/>
            <a:ext cx="8229600" cy="5364163"/>
          </a:xfrm>
        </p:spPr>
        <p:txBody>
          <a:bodyPr>
            <a:noAutofit/>
          </a:bodyPr>
          <a:lstStyle/>
          <a:p>
            <a:pPr>
              <a:buFont typeface="Wingdings" pitchFamily="2" charset="2"/>
              <a:buChar char="Ø"/>
            </a:pPr>
            <a:r>
              <a:rPr lang="en-IN" dirty="0" smtClean="0">
                <a:latin typeface="Times New Roman" pitchFamily="18" charset="0"/>
                <a:cs typeface="Times New Roman" pitchFamily="18" charset="0"/>
              </a:rPr>
              <a:t>Organization undertake HRP to ensure that the right resources are available for their unhindered growth and development,</a:t>
            </a:r>
          </a:p>
          <a:p>
            <a:pPr>
              <a:buFont typeface="Wingdings" pitchFamily="2" charset="2"/>
              <a:buChar char="Ø"/>
            </a:pPr>
            <a:r>
              <a:rPr lang="en-IN" dirty="0" smtClean="0">
                <a:latin typeface="Times New Roman" pitchFamily="18" charset="0"/>
                <a:cs typeface="Times New Roman" pitchFamily="18" charset="0"/>
              </a:rPr>
              <a:t>Assessing where the organization is, where it is going, and what implications these facts have for the future supply and demand of human resources, is the main purpose of HRP.</a:t>
            </a:r>
          </a:p>
          <a:p>
            <a:pPr>
              <a:buFont typeface="Wingdings" pitchFamily="2" charset="2"/>
              <a:buChar char="Ø"/>
            </a:pPr>
            <a:r>
              <a:rPr lang="en-IN" dirty="0" smtClean="0">
                <a:latin typeface="Times New Roman" pitchFamily="18" charset="0"/>
                <a:cs typeface="Times New Roman" pitchFamily="18" charset="0"/>
              </a:rPr>
              <a:t>The supply of HR matched with demand in such way as to help the organization meet their future needs.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latin typeface="Times New Roman" pitchFamily="18" charset="0"/>
                <a:cs typeface="Times New Roman" pitchFamily="18" charset="0"/>
              </a:rPr>
              <a:t>Resource planning at different planning level :</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Font typeface="Wingdings" pitchFamily="2" charset="2"/>
              <a:buChar char="Ø"/>
            </a:pPr>
            <a:r>
              <a:rPr lang="en-IN" dirty="0" smtClean="0">
                <a:latin typeface="Times New Roman" pitchFamily="18" charset="0"/>
                <a:cs typeface="Times New Roman" pitchFamily="18" charset="0"/>
              </a:rPr>
              <a:t>HRP done at various level of organization to meet the resource requirement at these levels.</a:t>
            </a:r>
          </a:p>
          <a:p>
            <a:pPr>
              <a:buFont typeface="Wingdings" pitchFamily="2" charset="2"/>
              <a:buChar char="Ø"/>
            </a:pPr>
            <a:r>
              <a:rPr lang="en-IN" dirty="0" smtClean="0">
                <a:latin typeface="Times New Roman" pitchFamily="18" charset="0"/>
                <a:cs typeface="Times New Roman" pitchFamily="18" charset="0"/>
              </a:rPr>
              <a:t>The flow of communication regarding HRP has to be both ways, that is from top to bottom as well as from bottom to up</a:t>
            </a:r>
            <a:r>
              <a:rPr lang="en-IN" dirty="0" smtClean="0"/>
              <a:t>.</a:t>
            </a:r>
          </a:p>
          <a:p>
            <a:pPr>
              <a:buFont typeface="Wingdings" pitchFamily="2" charset="2"/>
              <a:buChar char="Ø"/>
            </a:pPr>
            <a:endParaRPr lang="en-IN"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409</TotalTime>
  <Words>1138</Words>
  <Application>Microsoft Office PowerPoint</Application>
  <PresentationFormat>On-screen Show (4:3)</PresentationFormat>
  <Paragraphs>71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Human Resource Management </vt:lpstr>
      <vt:lpstr>Introduction to HRM</vt:lpstr>
      <vt:lpstr>Definition of HR-Management</vt:lpstr>
      <vt:lpstr>Slide 4</vt:lpstr>
      <vt:lpstr>Importance of HRM :</vt:lpstr>
      <vt:lpstr>Value of HR :</vt:lpstr>
      <vt:lpstr>Concept of HRP :</vt:lpstr>
      <vt:lpstr>Slide 8</vt:lpstr>
      <vt:lpstr>Resource planning at different planning level :</vt:lpstr>
      <vt:lpstr>1.Corporate level planning :</vt:lpstr>
      <vt:lpstr>2.Intermidiate level planning</vt:lpstr>
      <vt:lpstr>3.Operations planning</vt:lpstr>
      <vt:lpstr>4.Planning short-term activities:</vt:lpstr>
      <vt:lpstr>Case study(human resource planning)</vt:lpstr>
      <vt:lpstr> </vt:lpstr>
      <vt:lpstr>Slide 16</vt:lpstr>
      <vt:lpstr>Slide 17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mansi gami</dc:creator>
  <cp:lastModifiedBy>mansi gami</cp:lastModifiedBy>
  <cp:revision>33</cp:revision>
  <dcterms:created xsi:type="dcterms:W3CDTF">2017-09-28T14:57:17Z</dcterms:created>
  <dcterms:modified xsi:type="dcterms:W3CDTF">2017-10-04T14:44:36Z</dcterms:modified>
</cp:coreProperties>
</file>