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kefact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BUSINESS ETHICS &amp; CORPORATE SOCIAL RESPONSIBLITY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Made By: </a:t>
            </a:r>
            <a:r>
              <a:rPr lang="en-IN" dirty="0" err="1" smtClean="0"/>
              <a:t>Dhrunaivi</a:t>
            </a:r>
            <a:r>
              <a:rPr lang="en-IN" dirty="0" smtClean="0"/>
              <a:t> Gandhi</a:t>
            </a:r>
          </a:p>
          <a:p>
            <a:r>
              <a:rPr lang="en-IN" dirty="0" err="1" smtClean="0"/>
              <a:t>Ennrollment</a:t>
            </a:r>
            <a:r>
              <a:rPr lang="en-IN" dirty="0" smtClean="0"/>
              <a:t> No:160410116033</a:t>
            </a:r>
          </a:p>
          <a:p>
            <a:r>
              <a:rPr lang="en-IN" dirty="0" smtClean="0"/>
              <a:t>Guided </a:t>
            </a:r>
            <a:r>
              <a:rPr lang="en-IN" dirty="0" err="1" smtClean="0"/>
              <a:t>By:Disha</a:t>
            </a:r>
            <a:r>
              <a:rPr lang="en-IN" dirty="0" smtClean="0"/>
              <a:t>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940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310" y="558800"/>
            <a:ext cx="2577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Stages </a:t>
            </a:r>
            <a:r>
              <a:rPr dirty="0"/>
              <a:t>in</a:t>
            </a:r>
            <a:r>
              <a:rPr spc="-90" dirty="0"/>
              <a:t> </a:t>
            </a:r>
            <a:r>
              <a:rPr spc="-5" dirty="0"/>
              <a:t>CSR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240" y="1633220"/>
            <a:ext cx="8237855" cy="281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Managers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company get </a:t>
            </a:r>
            <a:r>
              <a:rPr sz="2400" dirty="0">
                <a:latin typeface="Times New Roman"/>
                <a:cs typeface="Times New Roman"/>
              </a:rPr>
              <a:t>to know the 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spc="-5" dirty="0">
                <a:latin typeface="Times New Roman"/>
                <a:cs typeface="Times New Roman"/>
              </a:rPr>
              <a:t>social  problem and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express willingness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take </a:t>
            </a:r>
            <a:r>
              <a:rPr sz="2400" dirty="0">
                <a:latin typeface="Times New Roman"/>
                <a:cs typeface="Times New Roman"/>
              </a:rPr>
              <a:t>a particular project 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solve some social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355600" marR="558165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Intensive </a:t>
            </a:r>
            <a:r>
              <a:rPr sz="2400" dirty="0">
                <a:latin typeface="Times New Roman"/>
                <a:cs typeface="Times New Roman"/>
              </a:rPr>
              <a:t>study of the problem by </a:t>
            </a:r>
            <a:r>
              <a:rPr sz="2400" spc="-5" dirty="0">
                <a:latin typeface="Times New Roman"/>
                <a:cs typeface="Times New Roman"/>
              </a:rPr>
              <a:t>hiring </a:t>
            </a:r>
            <a:r>
              <a:rPr sz="2400" dirty="0">
                <a:latin typeface="Times New Roman"/>
                <a:cs typeface="Times New Roman"/>
              </a:rPr>
              <a:t>experts and getting  </a:t>
            </a:r>
            <a:r>
              <a:rPr sz="2400" spc="-5" dirty="0">
                <a:latin typeface="Times New Roman"/>
                <a:cs typeface="Times New Roman"/>
              </a:rPr>
              <a:t>suggestion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operates.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Manager </a:t>
            </a:r>
            <a:r>
              <a:rPr sz="2400" dirty="0">
                <a:latin typeface="Times New Roman"/>
                <a:cs typeface="Times New Roman"/>
              </a:rPr>
              <a:t>take up the project actively </a:t>
            </a:r>
            <a:r>
              <a:rPr sz="2400" spc="-5" dirty="0">
                <a:latin typeface="Times New Roman"/>
                <a:cs typeface="Times New Roman"/>
              </a:rPr>
              <a:t>and work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Evaluating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project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addressing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issue.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850" y="93979"/>
            <a:ext cx="415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COCA-COLA </a:t>
            </a:r>
            <a:r>
              <a:rPr spc="-5" dirty="0"/>
              <a:t>CRS</a:t>
            </a:r>
            <a:r>
              <a:rPr spc="-5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770" y="1177289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20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070" y="756920"/>
            <a:ext cx="8453755" cy="25996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80" dirty="0">
                <a:latin typeface="Times New Roman"/>
                <a:cs typeface="Times New Roman"/>
              </a:rPr>
              <a:t>WATER: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Conserve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Water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25" dirty="0">
                <a:latin typeface="Times New Roman"/>
                <a:cs typeface="Times New Roman"/>
              </a:rPr>
              <a:t>Watershed </a:t>
            </a:r>
            <a:r>
              <a:rPr sz="2400" dirty="0">
                <a:latin typeface="Times New Roman"/>
                <a:cs typeface="Times New Roman"/>
              </a:rPr>
              <a:t>protection, </a:t>
            </a:r>
            <a:r>
              <a:rPr sz="2400" spc="-5" dirty="0">
                <a:latin typeface="Times New Roman"/>
                <a:cs typeface="Times New Roman"/>
              </a:rPr>
              <a:t>rainwater harvesting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9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30" dirty="0">
                <a:latin typeface="Times New Roman"/>
                <a:cs typeface="Times New Roman"/>
              </a:rPr>
              <a:t>110 </a:t>
            </a:r>
            <a:r>
              <a:rPr sz="2400" spc="-10" dirty="0">
                <a:latin typeface="Times New Roman"/>
                <a:cs typeface="Times New Roman"/>
              </a:rPr>
              <a:t>recharge </a:t>
            </a:r>
            <a:r>
              <a:rPr sz="2400" spc="-5" dirty="0">
                <a:latin typeface="Times New Roman"/>
                <a:cs typeface="Times New Roman"/>
              </a:rPr>
              <a:t>shafts </a:t>
            </a:r>
            <a:r>
              <a:rPr sz="2400" dirty="0">
                <a:latin typeface="Times New Roman"/>
                <a:cs typeface="Times New Roman"/>
              </a:rPr>
              <a:t>that collected </a:t>
            </a:r>
            <a:r>
              <a:rPr sz="2400" spc="-15" dirty="0">
                <a:latin typeface="Times New Roman"/>
                <a:cs typeface="Times New Roman"/>
              </a:rPr>
              <a:t>rainwater. </a:t>
            </a:r>
            <a:r>
              <a:rPr sz="2400" spc="-5" dirty="0">
                <a:latin typeface="Times New Roman"/>
                <a:cs typeface="Times New Roman"/>
              </a:rPr>
              <a:t>Reverse filter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  <a:tab pos="28200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company </a:t>
            </a:r>
            <a:r>
              <a:rPr sz="2400" dirty="0">
                <a:latin typeface="Times New Roman"/>
                <a:cs typeface="Times New Roman"/>
              </a:rPr>
              <a:t>initiated drinking </a:t>
            </a:r>
            <a:r>
              <a:rPr sz="2400" spc="-5" dirty="0">
                <a:latin typeface="Times New Roman"/>
                <a:cs typeface="Times New Roman"/>
              </a:rPr>
              <a:t>water projects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Maharashtra and  Gujarat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	</a:t>
            </a:r>
            <a:r>
              <a:rPr sz="2400" dirty="0">
                <a:latin typeface="Times New Roman"/>
                <a:cs typeface="Times New Roman"/>
              </a:rPr>
              <a:t>potable </a:t>
            </a:r>
            <a:r>
              <a:rPr sz="2400" spc="-5" dirty="0">
                <a:latin typeface="Times New Roman"/>
                <a:cs typeface="Times New Roman"/>
              </a:rPr>
              <a:t>water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communities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600" y="3903979"/>
            <a:ext cx="3176270" cy="2738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8870" y="3940809"/>
            <a:ext cx="2555240" cy="270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0940" y="3977640"/>
            <a:ext cx="2891790" cy="2592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31150" y="0"/>
            <a:ext cx="1212850" cy="1926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059" y="49529"/>
            <a:ext cx="107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o</a:t>
            </a:r>
            <a:r>
              <a:rPr dirty="0"/>
              <a:t>n</a:t>
            </a:r>
            <a:r>
              <a:rPr spc="85" dirty="0"/>
              <a:t>t</a:t>
            </a:r>
            <a:r>
              <a:rPr dirty="0"/>
              <a:t>..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39573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75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975359"/>
            <a:ext cx="8370570" cy="2082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Times New Roman"/>
                <a:cs typeface="Times New Roman"/>
              </a:rPr>
              <a:t>ENERGY: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7468234" algn="l"/>
              </a:tabLst>
            </a:pPr>
            <a:r>
              <a:rPr sz="2400" spc="-5" dirty="0">
                <a:latin typeface="Times New Roman"/>
                <a:cs typeface="Times New Roman"/>
              </a:rPr>
              <a:t>Reducing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consumption and emission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GHGs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	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 </a:t>
            </a:r>
            <a:r>
              <a:rPr sz="2400" spc="-5" dirty="0">
                <a:latin typeface="Times New Roman"/>
                <a:cs typeface="Times New Roman"/>
              </a:rPr>
              <a:t>refrigeration</a:t>
            </a:r>
            <a:endParaRPr sz="2400">
              <a:latin typeface="Times New Roman"/>
              <a:cs typeface="Times New Roman"/>
            </a:endParaRPr>
          </a:p>
          <a:p>
            <a:pPr marL="355600" marR="177228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5353050" algn="l"/>
                <a:tab pos="6335395" algn="l"/>
              </a:tabLst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esh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us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hno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	devoid	of  </a:t>
            </a:r>
            <a:r>
              <a:rPr sz="2400" spc="-5" dirty="0">
                <a:latin typeface="Times New Roman"/>
                <a:cs typeface="Times New Roman"/>
              </a:rPr>
              <a:t>hydrofluorocarbons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3108959"/>
            <a:ext cx="492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GHG </a:t>
            </a:r>
            <a:r>
              <a:rPr sz="2400" spc="-5" dirty="0">
                <a:latin typeface="Times New Roman"/>
                <a:cs typeface="Times New Roman"/>
              </a:rPr>
              <a:t>emission reduced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three-fourths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1244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3550920"/>
            <a:ext cx="7437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increase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energy efficiency </a:t>
            </a:r>
            <a:r>
              <a:rPr sz="2400" dirty="0">
                <a:latin typeface="Times New Roman"/>
                <a:cs typeface="Times New Roman"/>
              </a:rPr>
              <a:t>of its </a:t>
            </a:r>
            <a:r>
              <a:rPr sz="2400" spc="-5" dirty="0">
                <a:latin typeface="Times New Roman"/>
                <a:cs typeface="Times New Roman"/>
              </a:rPr>
              <a:t>equipment </a:t>
            </a:r>
            <a:r>
              <a:rPr sz="2400" dirty="0">
                <a:latin typeface="Times New Roman"/>
                <a:cs typeface="Times New Roman"/>
              </a:rPr>
              <a:t>by 40 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769" y="4196079"/>
            <a:ext cx="8288020" cy="266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31150" y="0"/>
            <a:ext cx="1212850" cy="1565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150" y="132079"/>
            <a:ext cx="140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Cont……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395730"/>
            <a:ext cx="4526280" cy="0"/>
          </a:xfrm>
          <a:custGeom>
            <a:avLst/>
            <a:gdLst/>
            <a:ahLst/>
            <a:cxnLst/>
            <a:rect l="l" t="t" r="r" b="b"/>
            <a:pathLst>
              <a:path w="4526280">
                <a:moveTo>
                  <a:pt x="0" y="0"/>
                </a:moveTo>
                <a:lnTo>
                  <a:pt x="452628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051559"/>
            <a:ext cx="465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PACKAGING </a:t>
            </a:r>
            <a:r>
              <a:rPr sz="2400" b="1" spc="-10" dirty="0">
                <a:latin typeface="Times New Roman"/>
                <a:cs typeface="Times New Roman"/>
              </a:rPr>
              <a:t>AND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RECYCLING: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493520"/>
            <a:ext cx="557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Packaging </a:t>
            </a:r>
            <a:r>
              <a:rPr sz="2400" spc="-10" dirty="0">
                <a:latin typeface="Times New Roman"/>
                <a:cs typeface="Times New Roman"/>
              </a:rPr>
              <a:t>framework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aimed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recycling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399540"/>
            <a:ext cx="132715" cy="9067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1935479"/>
            <a:ext cx="768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PET </a:t>
            </a:r>
            <a:r>
              <a:rPr sz="2400" dirty="0">
                <a:latin typeface="Times New Roman"/>
                <a:cs typeface="Times New Roman"/>
              </a:rPr>
              <a:t>recycling </a:t>
            </a:r>
            <a:r>
              <a:rPr sz="2400" spc="-5" dirty="0">
                <a:latin typeface="Times New Roman"/>
                <a:cs typeface="Times New Roman"/>
              </a:rPr>
              <a:t>project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Mumbai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partnership with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2301240"/>
            <a:ext cx="401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6665" algn="l"/>
              </a:tabLst>
            </a:pPr>
            <a:r>
              <a:rPr sz="2400" spc="-5" dirty="0">
                <a:latin typeface="Times New Roman"/>
                <a:cs typeface="Times New Roman"/>
              </a:rPr>
              <a:t>Mumbai</a:t>
            </a:r>
            <a:r>
              <a:rPr sz="2400" dirty="0">
                <a:latin typeface="Times New Roman"/>
                <a:cs typeface="Times New Roman"/>
              </a:rPr>
              <a:t> Municipal	</a:t>
            </a:r>
            <a:r>
              <a:rPr sz="2400" spc="-5" dirty="0">
                <a:latin typeface="Times New Roman"/>
                <a:cs typeface="Times New Roman"/>
              </a:rPr>
              <a:t>Corporation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7228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2743200"/>
            <a:ext cx="777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Collected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company’s </a:t>
            </a:r>
            <a:r>
              <a:rPr sz="2400" dirty="0">
                <a:latin typeface="Times New Roman"/>
                <a:cs typeface="Times New Roman"/>
              </a:rPr>
              <a:t>packaging </a:t>
            </a:r>
            <a:r>
              <a:rPr sz="2400" spc="-5" dirty="0">
                <a:latin typeface="Times New Roman"/>
                <a:cs typeface="Times New Roman"/>
              </a:rPr>
              <a:t>material consisting 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glass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0" y="3108959"/>
            <a:ext cx="532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bottles, </a:t>
            </a:r>
            <a:r>
              <a:rPr sz="2400" spc="-5" dirty="0">
                <a:latin typeface="Times New Roman"/>
                <a:cs typeface="Times New Roman"/>
              </a:rPr>
              <a:t>cans, </a:t>
            </a:r>
            <a:r>
              <a:rPr sz="2400" dirty="0">
                <a:latin typeface="Times New Roman"/>
                <a:cs typeface="Times New Roman"/>
              </a:rPr>
              <a:t>etc.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they </a:t>
            </a:r>
            <a:r>
              <a:rPr sz="2400" spc="-5" dirty="0">
                <a:latin typeface="Times New Roman"/>
                <a:cs typeface="Times New Roman"/>
              </a:rPr>
              <a:t>were disposed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7010" y="3757929"/>
            <a:ext cx="3365500" cy="3100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757929"/>
            <a:ext cx="2708910" cy="3100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8550" y="3685540"/>
            <a:ext cx="2810509" cy="317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1150" y="0"/>
            <a:ext cx="1212850" cy="1926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240" y="204470"/>
            <a:ext cx="1238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n</a:t>
            </a:r>
            <a:r>
              <a:rPr spc="90" dirty="0"/>
              <a:t>t</a:t>
            </a:r>
            <a:r>
              <a:rPr spc="-5" dirty="0"/>
              <a:t>….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140460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80">
                <a:moveTo>
                  <a:pt x="0" y="0"/>
                </a:moveTo>
                <a:lnTo>
                  <a:pt x="127508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720090"/>
            <a:ext cx="7592059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35" dirty="0">
                <a:latin typeface="Times New Roman"/>
                <a:cs typeface="Times New Roman"/>
              </a:rPr>
              <a:t>HEALTH: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Provided health checkups, medicine, </a:t>
            </a:r>
            <a:r>
              <a:rPr sz="2400" dirty="0">
                <a:latin typeface="Times New Roman"/>
                <a:cs typeface="Times New Roman"/>
              </a:rPr>
              <a:t>and education to </a:t>
            </a:r>
            <a:r>
              <a:rPr sz="2400" spc="-5" dirty="0">
                <a:latin typeface="Times New Roman"/>
                <a:cs typeface="Times New Roman"/>
              </a:rPr>
              <a:t>rural  communities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health-related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045970"/>
            <a:ext cx="451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Also funded </a:t>
            </a:r>
            <a:r>
              <a:rPr sz="2400" dirty="0">
                <a:latin typeface="Times New Roman"/>
                <a:cs typeface="Times New Roman"/>
              </a:rPr>
              <a:t>polio </a:t>
            </a:r>
            <a:r>
              <a:rPr sz="2400" spc="-5" dirty="0">
                <a:latin typeface="Times New Roman"/>
                <a:cs typeface="Times New Roman"/>
              </a:rPr>
              <a:t>eradication </a:t>
            </a:r>
            <a:r>
              <a:rPr sz="2400" spc="-10" dirty="0">
                <a:latin typeface="Times New Roman"/>
                <a:cs typeface="Times New Roman"/>
              </a:rPr>
              <a:t>camps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94945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2486659"/>
            <a:ext cx="850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948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Company </a:t>
            </a:r>
            <a:r>
              <a:rPr sz="2400" dirty="0">
                <a:latin typeface="Times New Roman"/>
                <a:cs typeface="Times New Roman"/>
              </a:rPr>
              <a:t>conducted blood donation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camps </a:t>
            </a:r>
            <a:r>
              <a:rPr sz="2400" dirty="0">
                <a:latin typeface="Times New Roman"/>
                <a:cs typeface="Times New Roman"/>
              </a:rPr>
              <a:t>and	supported 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24-hour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2852420"/>
            <a:ext cx="380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emergency </a:t>
            </a:r>
            <a:r>
              <a:rPr sz="2400" spc="-5" dirty="0">
                <a:latin typeface="Times New Roman"/>
                <a:cs typeface="Times New Roman"/>
              </a:rPr>
              <a:t>service 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children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2753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3294379"/>
            <a:ext cx="855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few </a:t>
            </a:r>
            <a:r>
              <a:rPr sz="2400" dirty="0">
                <a:latin typeface="Times New Roman"/>
                <a:cs typeface="Times New Roman"/>
              </a:rPr>
              <a:t>districts of </a:t>
            </a:r>
            <a:r>
              <a:rPr sz="2400" spc="-5" dirty="0">
                <a:latin typeface="Times New Roman"/>
                <a:cs typeface="Times New Roman"/>
              </a:rPr>
              <a:t>Andhra Pradesh, conducted camps for Hepatitis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0" y="3660140"/>
            <a:ext cx="635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vaccinations, </a:t>
            </a:r>
            <a:r>
              <a:rPr sz="2400" spc="0" dirty="0">
                <a:latin typeface="Times New Roman"/>
                <a:cs typeface="Times New Roman"/>
              </a:rPr>
              <a:t>eye </a:t>
            </a:r>
            <a:r>
              <a:rPr sz="2400" spc="-5" dirty="0">
                <a:latin typeface="Times New Roman"/>
                <a:cs typeface="Times New Roman"/>
              </a:rPr>
              <a:t>checkups,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malaria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eradication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69" y="6435090"/>
            <a:ext cx="45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804" y="6462226"/>
            <a:ext cx="17145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9969" y="4123690"/>
            <a:ext cx="6206489" cy="2518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31150" y="0"/>
            <a:ext cx="1212850" cy="1926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90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286510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866140"/>
            <a:ext cx="8448675" cy="2890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Times New Roman"/>
                <a:cs typeface="Times New Roman"/>
              </a:rPr>
              <a:t>ECONOMIC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RESPONSIBILITIES:</a:t>
            </a:r>
            <a:endParaRPr sz="2400" dirty="0">
              <a:latin typeface="Times New Roman"/>
              <a:cs typeface="Times New Roman"/>
            </a:endParaRPr>
          </a:p>
          <a:p>
            <a:pPr marL="355600" marR="53403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Played an active </a:t>
            </a:r>
            <a:r>
              <a:rPr sz="2400" spc="-5" dirty="0">
                <a:latin typeface="Times New Roman"/>
                <a:cs typeface="Times New Roman"/>
              </a:rPr>
              <a:t>role </a:t>
            </a:r>
            <a:r>
              <a:rPr sz="2400" dirty="0">
                <a:latin typeface="Times New Roman"/>
                <a:cs typeface="Times New Roman"/>
              </a:rPr>
              <a:t>in providing </a:t>
            </a:r>
            <a:r>
              <a:rPr sz="2400" spc="-5" dirty="0">
                <a:latin typeface="Times New Roman"/>
                <a:cs typeface="Times New Roman"/>
              </a:rPr>
              <a:t>employment </a:t>
            </a:r>
            <a:r>
              <a:rPr sz="2400" dirty="0">
                <a:latin typeface="Times New Roman"/>
                <a:cs typeface="Times New Roman"/>
              </a:rPr>
              <a:t>and giving the  </a:t>
            </a:r>
            <a:r>
              <a:rPr sz="2400" spc="-5" dirty="0">
                <a:latin typeface="Times New Roman"/>
                <a:cs typeface="Times New Roman"/>
              </a:rPr>
              <a:t>community </a:t>
            </a:r>
            <a:r>
              <a:rPr sz="2400" dirty="0">
                <a:latin typeface="Times New Roman"/>
                <a:cs typeface="Times New Roman"/>
              </a:rPr>
              <a:t>opportunities to </a:t>
            </a:r>
            <a:r>
              <a:rPr sz="2400" spc="-5" dirty="0">
                <a:latin typeface="Times New Roman"/>
                <a:cs typeface="Times New Roman"/>
              </a:rPr>
              <a:t>expand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</a:t>
            </a: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every </a:t>
            </a:r>
            <a:r>
              <a:rPr sz="2400" dirty="0">
                <a:latin typeface="Times New Roman"/>
                <a:cs typeface="Times New Roman"/>
              </a:rPr>
              <a:t>job in the </a:t>
            </a:r>
            <a:r>
              <a:rPr sz="2400" spc="-5" dirty="0">
                <a:latin typeface="Times New Roman"/>
                <a:cs typeface="Times New Roman"/>
              </a:rPr>
              <a:t>Coca-Cola system, </a:t>
            </a:r>
            <a:r>
              <a:rPr sz="2400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jobs </a:t>
            </a:r>
            <a:r>
              <a:rPr sz="2400" spc="-5" dirty="0">
                <a:latin typeface="Times New Roman"/>
                <a:cs typeface="Times New Roman"/>
              </a:rPr>
              <a:t>were created  </a:t>
            </a:r>
            <a:r>
              <a:rPr sz="2400" dirty="0">
                <a:latin typeface="Times New Roman"/>
                <a:cs typeface="Times New Roman"/>
              </a:rPr>
              <a:t>indirectly</a:t>
            </a:r>
          </a:p>
          <a:p>
            <a:pPr marL="355600" marR="42227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3066415" algn="l"/>
              </a:tabLst>
            </a:pP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2007,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launched an	initiative called </a:t>
            </a:r>
            <a:r>
              <a:rPr sz="2400" i="1" spc="-5" dirty="0">
                <a:latin typeface="Times New Roman"/>
                <a:cs typeface="Times New Roman"/>
              </a:rPr>
              <a:t>Parivartan </a:t>
            </a:r>
            <a:r>
              <a:rPr sz="2400" spc="-5" dirty="0">
                <a:latin typeface="Times New Roman"/>
                <a:cs typeface="Times New Roman"/>
              </a:rPr>
              <a:t>(Change) for  training </a:t>
            </a:r>
            <a:r>
              <a:rPr sz="2400" spc="-10" dirty="0">
                <a:latin typeface="Times New Roman"/>
                <a:cs typeface="Times New Roman"/>
              </a:rPr>
              <a:t>small </a:t>
            </a:r>
            <a:r>
              <a:rPr sz="2400" spc="-5" dirty="0">
                <a:latin typeface="Times New Roman"/>
                <a:cs typeface="Times New Roman"/>
              </a:rPr>
              <a:t>retailers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India.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819" y="4088129"/>
            <a:ext cx="3176270" cy="248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4920" y="4051300"/>
            <a:ext cx="2555240" cy="2518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3820" y="4050029"/>
            <a:ext cx="2708910" cy="2592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31150" y="0"/>
            <a:ext cx="1212850" cy="149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150" y="113029"/>
            <a:ext cx="115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90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45109" y="1249680"/>
            <a:ext cx="2284730" cy="0"/>
          </a:xfrm>
          <a:custGeom>
            <a:avLst/>
            <a:gdLst/>
            <a:ahLst/>
            <a:cxnLst/>
            <a:rect l="l" t="t" r="r" b="b"/>
            <a:pathLst>
              <a:path w="2284730">
                <a:moveTo>
                  <a:pt x="0" y="0"/>
                </a:moveTo>
                <a:lnTo>
                  <a:pt x="228473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409" y="829309"/>
            <a:ext cx="8610600" cy="2082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Times New Roman"/>
                <a:cs typeface="Times New Roman"/>
              </a:rPr>
              <a:t>COMMUNITIES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49022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commitment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community was part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Coca-Cola </a:t>
            </a:r>
            <a:r>
              <a:rPr sz="2400" spc="-20" dirty="0">
                <a:latin typeface="Times New Roman"/>
                <a:cs typeface="Times New Roman"/>
              </a:rPr>
              <a:t>India’s  </a:t>
            </a:r>
            <a:r>
              <a:rPr sz="2400" spc="-5" dirty="0">
                <a:latin typeface="Times New Roman"/>
                <a:cs typeface="Times New Roman"/>
              </a:rPr>
              <a:t>CSR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8235315" algn="l"/>
              </a:tabLst>
            </a:pP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2003,launched </a:t>
            </a:r>
            <a:r>
              <a:rPr sz="2400" spc="-5" dirty="0">
                <a:latin typeface="Times New Roman"/>
                <a:cs typeface="Times New Roman"/>
              </a:rPr>
              <a:t>Jagriti Learning Centers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education	to 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1,800 children </a:t>
            </a:r>
            <a:r>
              <a:rPr sz="2400" spc="-5" dirty="0">
                <a:latin typeface="Times New Roman"/>
                <a:cs typeface="Times New Roman"/>
              </a:rPr>
              <a:t>residing near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bottling facilities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09" y="2962909"/>
            <a:ext cx="6013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944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initiative </a:t>
            </a:r>
            <a:r>
              <a:rPr sz="2400" spc="-5" dirty="0">
                <a:latin typeface="Times New Roman"/>
                <a:cs typeface="Times New Roman"/>
              </a:rPr>
              <a:t>aimed </a:t>
            </a:r>
            <a:r>
              <a:rPr sz="2400" dirty="0">
                <a:latin typeface="Times New Roman"/>
                <a:cs typeface="Times New Roman"/>
              </a:rPr>
              <a:t>to curb </a:t>
            </a:r>
            <a:r>
              <a:rPr sz="2400" spc="-5" dirty="0">
                <a:latin typeface="Times New Roman"/>
                <a:cs typeface="Times New Roman"/>
              </a:rPr>
              <a:t>waterborne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diseases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409" y="286639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309" y="3403600"/>
            <a:ext cx="519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set up </a:t>
            </a:r>
            <a:r>
              <a:rPr sz="2400" spc="-5" dirty="0">
                <a:latin typeface="Times New Roman"/>
                <a:cs typeface="Times New Roman"/>
              </a:rPr>
              <a:t>around </a:t>
            </a:r>
            <a:r>
              <a:rPr sz="2400" dirty="0">
                <a:latin typeface="Times New Roman"/>
                <a:cs typeface="Times New Roman"/>
              </a:rPr>
              <a:t>2,000 schools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children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940809"/>
            <a:ext cx="2745740" cy="2701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0179" y="3942079"/>
            <a:ext cx="2989580" cy="2518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0090" y="3942079"/>
            <a:ext cx="3342640" cy="2390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31150" y="0"/>
            <a:ext cx="1212850" cy="1273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90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58240"/>
            <a:ext cx="8719185" cy="2448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30" dirty="0">
                <a:latin typeface="Times New Roman"/>
                <a:cs typeface="Times New Roman"/>
              </a:rPr>
              <a:t>OBSTACLES</a:t>
            </a:r>
            <a:endParaRPr sz="2400">
              <a:latin typeface="Times New Roman"/>
              <a:cs typeface="Times New Roman"/>
            </a:endParaRPr>
          </a:p>
          <a:p>
            <a:pPr marL="355600" marR="16129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groundwater </a:t>
            </a:r>
            <a:r>
              <a:rPr sz="2400" dirty="0">
                <a:latin typeface="Times New Roman"/>
                <a:cs typeface="Times New Roman"/>
              </a:rPr>
              <a:t>levels had </a:t>
            </a:r>
            <a:r>
              <a:rPr sz="2400" spc="-5" dirty="0">
                <a:latin typeface="Times New Roman"/>
                <a:cs typeface="Times New Roman"/>
              </a:rPr>
              <a:t>dropped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firsts seven </a:t>
            </a:r>
            <a:r>
              <a:rPr sz="2400" dirty="0">
                <a:latin typeface="Times New Roman"/>
                <a:cs typeface="Times New Roman"/>
              </a:rPr>
              <a:t>years of the  </a:t>
            </a:r>
            <a:r>
              <a:rPr sz="2400" spc="-15" dirty="0">
                <a:latin typeface="Times New Roman"/>
                <a:cs typeface="Times New Roman"/>
              </a:rPr>
              <a:t>company’s </a:t>
            </a:r>
            <a:r>
              <a:rPr sz="2400" spc="-5" dirty="0">
                <a:latin typeface="Times New Roman"/>
                <a:cs typeface="Times New Roman"/>
              </a:rPr>
              <a:t>operations, from </a:t>
            </a:r>
            <a:r>
              <a:rPr sz="2400" dirty="0">
                <a:latin typeface="Times New Roman"/>
                <a:cs typeface="Times New Roman"/>
              </a:rPr>
              <a:t>1999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2006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Even </a:t>
            </a:r>
            <a:r>
              <a:rPr sz="2400" dirty="0">
                <a:latin typeface="Times New Roman"/>
                <a:cs typeface="Times New Roman"/>
              </a:rPr>
              <a:t>in 2008, the </a:t>
            </a:r>
            <a:r>
              <a:rPr sz="2400" spc="-5" dirty="0">
                <a:latin typeface="Times New Roman"/>
                <a:cs typeface="Times New Roman"/>
              </a:rPr>
              <a:t>company </a:t>
            </a:r>
            <a:r>
              <a:rPr sz="2400" dirty="0">
                <a:latin typeface="Times New Roman"/>
                <a:cs typeface="Times New Roman"/>
              </a:rPr>
              <a:t>continued to </a:t>
            </a:r>
            <a:r>
              <a:rPr sz="2400" spc="-5" dirty="0">
                <a:latin typeface="Times New Roman"/>
                <a:cs typeface="Times New Roman"/>
              </a:rPr>
              <a:t>face </a:t>
            </a:r>
            <a:r>
              <a:rPr sz="2400" spc="-10" dirty="0">
                <a:latin typeface="Times New Roman"/>
                <a:cs typeface="Times New Roman"/>
              </a:rPr>
              <a:t>mass </a:t>
            </a:r>
            <a:r>
              <a:rPr sz="2400" spc="-5" dirty="0">
                <a:latin typeface="Times New Roman"/>
                <a:cs typeface="Times New Roman"/>
              </a:rPr>
              <a:t>demonstrations  from </a:t>
            </a:r>
            <a:r>
              <a:rPr sz="2400" dirty="0">
                <a:latin typeface="Times New Roman"/>
                <a:cs typeface="Times New Roman"/>
              </a:rPr>
              <a:t>local </a:t>
            </a:r>
            <a:r>
              <a:rPr sz="2400" spc="-5" dirty="0">
                <a:latin typeface="Times New Roman"/>
                <a:cs typeface="Times New Roman"/>
              </a:rPr>
              <a:t>communities who demanded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company shut down  </a:t>
            </a:r>
            <a:r>
              <a:rPr sz="2400" dirty="0">
                <a:latin typeface="Times New Roman"/>
                <a:cs typeface="Times New Roman"/>
              </a:rPr>
              <a:t>its bottling</a:t>
            </a:r>
            <a:r>
              <a:rPr sz="2400" spc="-5" dirty="0">
                <a:latin typeface="Times New Roman"/>
                <a:cs typeface="Times New Roman"/>
              </a:rPr>
              <a:t> operations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6372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3657600"/>
            <a:ext cx="817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There were </a:t>
            </a:r>
            <a:r>
              <a:rPr sz="2400" dirty="0">
                <a:latin typeface="Times New Roman"/>
                <a:cs typeface="Times New Roman"/>
              </a:rPr>
              <a:t>also allegations that the </a:t>
            </a:r>
            <a:r>
              <a:rPr sz="2400" spc="-5" dirty="0">
                <a:latin typeface="Times New Roman"/>
                <a:cs typeface="Times New Roman"/>
              </a:rPr>
              <a:t>company </a:t>
            </a:r>
            <a:r>
              <a:rPr sz="2400" dirty="0">
                <a:latin typeface="Times New Roman"/>
                <a:cs typeface="Times New Roman"/>
              </a:rPr>
              <a:t>had </a:t>
            </a:r>
            <a:r>
              <a:rPr sz="2400" spc="-5" dirty="0">
                <a:latin typeface="Times New Roman"/>
                <a:cs typeface="Times New Roman"/>
              </a:rPr>
              <a:t>seized </a:t>
            </a:r>
            <a:r>
              <a:rPr sz="2400" dirty="0">
                <a:latin typeface="Times New Roman"/>
                <a:cs typeface="Times New Roman"/>
              </a:rPr>
              <a:t>land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4023359"/>
            <a:ext cx="654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farmers </a:t>
            </a:r>
            <a:r>
              <a:rPr sz="2400" dirty="0">
                <a:latin typeface="Times New Roman"/>
                <a:cs typeface="Times New Roman"/>
              </a:rPr>
              <a:t>and that it had </a:t>
            </a:r>
            <a:r>
              <a:rPr sz="2400" spc="-5" dirty="0">
                <a:latin typeface="Times New Roman"/>
                <a:cs typeface="Times New Roman"/>
              </a:rPr>
              <a:t>discharged hazardous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4450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4465320"/>
            <a:ext cx="8055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few </a:t>
            </a:r>
            <a:r>
              <a:rPr sz="2400" dirty="0">
                <a:latin typeface="Times New Roman"/>
                <a:cs typeface="Times New Roman"/>
              </a:rPr>
              <a:t>critics </a:t>
            </a:r>
            <a:r>
              <a:rPr sz="2400" spc="-5" dirty="0">
                <a:latin typeface="Times New Roman"/>
                <a:cs typeface="Times New Roman"/>
              </a:rPr>
              <a:t>came down heavily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5" dirty="0">
                <a:latin typeface="Times New Roman"/>
                <a:cs typeface="Times New Roman"/>
              </a:rPr>
              <a:t>Coca-Cola’s </a:t>
            </a:r>
            <a:r>
              <a:rPr sz="2400" spc="-10" dirty="0">
                <a:latin typeface="Times New Roman"/>
                <a:cs typeface="Times New Roman"/>
              </a:rPr>
              <a:t>much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acclaimed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4831079"/>
            <a:ext cx="4956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8845" algn="l"/>
              </a:tabLst>
            </a:pPr>
            <a:r>
              <a:rPr sz="2400" spc="-5" dirty="0">
                <a:latin typeface="Times New Roman"/>
                <a:cs typeface="Times New Roman"/>
              </a:rPr>
              <a:t>TCCC standards	for waste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31150" y="0"/>
            <a:ext cx="1212850" cy="1602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150" y="360679"/>
            <a:ext cx="115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90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21409"/>
            <a:ext cx="8753475" cy="2448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10" dirty="0">
                <a:latin typeface="Times New Roman"/>
                <a:cs typeface="Times New Roman"/>
              </a:rPr>
              <a:t>RESPONSE</a:t>
            </a:r>
            <a:endParaRPr sz="2400">
              <a:latin typeface="Times New Roman"/>
              <a:cs typeface="Times New Roman"/>
            </a:endParaRPr>
          </a:p>
          <a:p>
            <a:pPr marL="355600" marR="13589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Coca-Cola </a:t>
            </a:r>
            <a:r>
              <a:rPr sz="2400" dirty="0">
                <a:latin typeface="Times New Roman"/>
                <a:cs typeface="Times New Roman"/>
              </a:rPr>
              <a:t>opened an </a:t>
            </a:r>
            <a:r>
              <a:rPr sz="2400" spc="-5" dirty="0">
                <a:latin typeface="Times New Roman"/>
                <a:cs typeface="Times New Roman"/>
              </a:rPr>
              <a:t>exclusive webs</a:t>
            </a:r>
            <a:r>
              <a:rPr sz="2400" spc="-5" dirty="0">
                <a:latin typeface="Times New Roman"/>
                <a:cs typeface="Times New Roman"/>
                <a:hlinkClick r:id="rId2"/>
              </a:rPr>
              <a:t>ite, </a:t>
            </a:r>
            <a:r>
              <a:rPr sz="2400" spc="-15" dirty="0">
                <a:latin typeface="Times New Roman"/>
                <a:cs typeface="Times New Roman"/>
                <a:hlinkClick r:id="rId2"/>
              </a:rPr>
              <a:t>www.cokefacts.org,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 addressed </a:t>
            </a:r>
            <a:r>
              <a:rPr sz="2400" dirty="0">
                <a:latin typeface="Times New Roman"/>
                <a:cs typeface="Times New Roman"/>
              </a:rPr>
              <a:t>the allegations </a:t>
            </a:r>
            <a:r>
              <a:rPr sz="2400" spc="-5" dirty="0">
                <a:latin typeface="Times New Roman"/>
                <a:cs typeface="Times New Roman"/>
              </a:rPr>
              <a:t>related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India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countries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National </a:t>
            </a:r>
            <a:r>
              <a:rPr sz="2400" dirty="0">
                <a:latin typeface="Times New Roman"/>
                <a:cs typeface="Times New Roman"/>
              </a:rPr>
              <a:t>Geophysical </a:t>
            </a:r>
            <a:r>
              <a:rPr sz="2400" spc="-5" dirty="0">
                <a:latin typeface="Times New Roman"/>
                <a:cs typeface="Times New Roman"/>
              </a:rPr>
              <a:t>ResearchInstitute (NGRI), which had  </a:t>
            </a:r>
            <a:r>
              <a:rPr sz="2400" dirty="0">
                <a:latin typeface="Times New Roman"/>
                <a:cs typeface="Times New Roman"/>
              </a:rPr>
              <a:t>concluded </a:t>
            </a:r>
            <a:r>
              <a:rPr sz="2400" spc="-5" dirty="0">
                <a:latin typeface="Times New Roman"/>
                <a:cs typeface="Times New Roman"/>
              </a:rPr>
              <a:t>that there was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field evidence </a:t>
            </a:r>
            <a:r>
              <a:rPr sz="2400" dirty="0">
                <a:latin typeface="Times New Roman"/>
                <a:cs typeface="Times New Roman"/>
              </a:rPr>
              <a:t>of overexploitation of the  </a:t>
            </a:r>
            <a:r>
              <a:rPr sz="2400" spc="-5" dirty="0">
                <a:latin typeface="Times New Roman"/>
                <a:cs typeface="Times New Roman"/>
              </a:rPr>
              <a:t>groundwater reserves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area surrounding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6004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3620770"/>
            <a:ext cx="835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Coca-Cola </a:t>
            </a:r>
            <a:r>
              <a:rPr sz="2400" dirty="0">
                <a:latin typeface="Times New Roman"/>
                <a:cs typeface="Times New Roman"/>
              </a:rPr>
              <a:t>stated that the technology used </a:t>
            </a:r>
            <a:r>
              <a:rPr sz="2400" spc="-5" dirty="0">
                <a:latin typeface="Times New Roman"/>
                <a:cs typeface="Times New Roman"/>
              </a:rPr>
              <a:t>for waste water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treatment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3986529"/>
            <a:ext cx="680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at the plant </a:t>
            </a:r>
            <a:r>
              <a:rPr sz="2400" spc="-5" dirty="0">
                <a:latin typeface="Times New Roman"/>
                <a:cs typeface="Times New Roman"/>
              </a:rPr>
              <a:t>was among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advanced in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world.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4081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4428490"/>
            <a:ext cx="837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Coca-Cola India had carried </a:t>
            </a:r>
            <a:r>
              <a:rPr sz="2400" dirty="0">
                <a:latin typeface="Times New Roman"/>
                <a:cs typeface="Times New Roman"/>
              </a:rPr>
              <a:t>out its </a:t>
            </a:r>
            <a:r>
              <a:rPr sz="2400" spc="-5" dirty="0">
                <a:latin typeface="Times New Roman"/>
                <a:cs typeface="Times New Roman"/>
              </a:rPr>
              <a:t>CSR </a:t>
            </a:r>
            <a:r>
              <a:rPr sz="2400" dirty="0">
                <a:latin typeface="Times New Roman"/>
                <a:cs typeface="Times New Roman"/>
              </a:rPr>
              <a:t>activities </a:t>
            </a:r>
            <a:r>
              <a:rPr sz="2400" spc="-5" dirty="0">
                <a:latin typeface="Times New Roman"/>
                <a:cs typeface="Times New Roman"/>
              </a:rPr>
              <a:t>across </a:t>
            </a:r>
            <a:r>
              <a:rPr sz="2400" dirty="0">
                <a:latin typeface="Times New Roman"/>
                <a:cs typeface="Times New Roman"/>
              </a:rPr>
              <a:t>45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bottling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4794250"/>
            <a:ext cx="592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plants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annual </a:t>
            </a:r>
            <a:r>
              <a:rPr sz="2400" dirty="0">
                <a:latin typeface="Times New Roman"/>
                <a:cs typeface="Times New Roman"/>
              </a:rPr>
              <a:t>spend of </a:t>
            </a:r>
            <a:r>
              <a:rPr sz="2400" spc="-5" dirty="0">
                <a:latin typeface="Times New Roman"/>
                <a:cs typeface="Times New Roman"/>
              </a:rPr>
              <a:t>Rs. </a:t>
            </a:r>
            <a:r>
              <a:rPr sz="2400" dirty="0">
                <a:latin typeface="Times New Roman"/>
                <a:cs typeface="Times New Roman"/>
              </a:rPr>
              <a:t>70 to 80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million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31150" y="0"/>
            <a:ext cx="1212850" cy="142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470" y="284479"/>
            <a:ext cx="374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9975" algn="l"/>
                <a:tab pos="2501265" algn="l"/>
                <a:tab pos="2920365" algn="l"/>
              </a:tabLst>
            </a:pPr>
            <a:r>
              <a:rPr b="1" spc="125" dirty="0">
                <a:latin typeface="Impact"/>
                <a:cs typeface="Impact"/>
              </a:rPr>
              <a:t>T</a:t>
            </a:r>
            <a:r>
              <a:rPr b="1" spc="280" dirty="0">
                <a:latin typeface="Impact"/>
                <a:cs typeface="Impact"/>
              </a:rPr>
              <a:t>a</a:t>
            </a:r>
            <a:r>
              <a:rPr b="1" spc="275" dirty="0">
                <a:latin typeface="Impact"/>
                <a:cs typeface="Impact"/>
              </a:rPr>
              <a:t>t</a:t>
            </a:r>
            <a:r>
              <a:rPr b="1" spc="-5" dirty="0">
                <a:latin typeface="Impact"/>
                <a:cs typeface="Impact"/>
              </a:rPr>
              <a:t>a</a:t>
            </a:r>
            <a:r>
              <a:rPr b="1" dirty="0">
                <a:latin typeface="Impact"/>
                <a:cs typeface="Impact"/>
              </a:rPr>
              <a:t>	</a:t>
            </a:r>
            <a:r>
              <a:rPr b="1" spc="280" dirty="0">
                <a:latin typeface="Impact"/>
                <a:cs typeface="Impact"/>
              </a:rPr>
              <a:t>G</a:t>
            </a:r>
            <a:r>
              <a:rPr b="1" spc="275" dirty="0">
                <a:latin typeface="Impact"/>
                <a:cs typeface="Impact"/>
              </a:rPr>
              <a:t>r</a:t>
            </a:r>
            <a:r>
              <a:rPr b="1" spc="280" dirty="0">
                <a:latin typeface="Impact"/>
                <a:cs typeface="Impact"/>
              </a:rPr>
              <a:t>o</a:t>
            </a:r>
            <a:r>
              <a:rPr b="1" spc="285" dirty="0">
                <a:latin typeface="Impact"/>
                <a:cs typeface="Impact"/>
              </a:rPr>
              <a:t>u</a:t>
            </a:r>
            <a:r>
              <a:rPr b="1" spc="-5" dirty="0">
                <a:latin typeface="Impact"/>
                <a:cs typeface="Impact"/>
              </a:rPr>
              <a:t>p</a:t>
            </a:r>
            <a:r>
              <a:rPr b="1" dirty="0">
                <a:latin typeface="Impact"/>
                <a:cs typeface="Impact"/>
              </a:rPr>
              <a:t>	</a:t>
            </a:r>
            <a:r>
              <a:rPr b="1" spc="-5" dirty="0">
                <a:latin typeface="Impact"/>
                <a:cs typeface="Impact"/>
              </a:rPr>
              <a:t>&amp;</a:t>
            </a:r>
            <a:r>
              <a:rPr b="1" dirty="0">
                <a:latin typeface="Impact"/>
                <a:cs typeface="Impact"/>
              </a:rPr>
              <a:t>	</a:t>
            </a:r>
            <a:r>
              <a:rPr b="1" spc="290" dirty="0">
                <a:latin typeface="Impact"/>
                <a:cs typeface="Impact"/>
              </a:rPr>
              <a:t>C</a:t>
            </a:r>
            <a:r>
              <a:rPr b="1" spc="280" dirty="0">
                <a:latin typeface="Impact"/>
                <a:cs typeface="Impact"/>
              </a:rPr>
              <a:t>S</a:t>
            </a:r>
            <a:r>
              <a:rPr b="1" spc="-5" dirty="0">
                <a:latin typeface="Impact"/>
                <a:cs typeface="Impac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84579"/>
            <a:ext cx="8602345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8860">
              <a:lnSpc>
                <a:spcPct val="1208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CSR Activities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Tata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Companies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&amp;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Societies </a:t>
            </a:r>
            <a:r>
              <a:rPr sz="2400" b="1" spc="-5" dirty="0">
                <a:latin typeface="Times New Roman"/>
                <a:cs typeface="Times New Roman"/>
              </a:rPr>
              <a:t> Self-Help </a:t>
            </a:r>
            <a:r>
              <a:rPr sz="2400" b="1" spc="-15" dirty="0">
                <a:latin typeface="Times New Roman"/>
                <a:cs typeface="Times New Roman"/>
              </a:rPr>
              <a:t>Groups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(SHG’s)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 </a:t>
            </a:r>
            <a:r>
              <a:rPr sz="2400" dirty="0">
                <a:latin typeface="Times New Roman"/>
                <a:cs typeface="Times New Roman"/>
              </a:rPr>
              <a:t>500 </a:t>
            </a:r>
            <a:r>
              <a:rPr sz="2400" spc="-5" dirty="0">
                <a:latin typeface="Times New Roman"/>
                <a:cs typeface="Times New Roman"/>
              </a:rPr>
              <a:t>self-help groups are currently </a:t>
            </a:r>
            <a:r>
              <a:rPr sz="2400" dirty="0">
                <a:latin typeface="Times New Roman"/>
                <a:cs typeface="Times New Roman"/>
              </a:rPr>
              <a:t>operating under </a:t>
            </a:r>
            <a:r>
              <a:rPr sz="2400" spc="-5" dirty="0">
                <a:latin typeface="Times New Roman"/>
                <a:cs typeface="Times New Roman"/>
              </a:rPr>
              <a:t>various  poverty </a:t>
            </a:r>
            <a:r>
              <a:rPr sz="2400" dirty="0">
                <a:latin typeface="Times New Roman"/>
                <a:cs typeface="Times New Roman"/>
              </a:rPr>
              <a:t>alleviation </a:t>
            </a:r>
            <a:r>
              <a:rPr sz="2400" spc="-5" dirty="0">
                <a:latin typeface="Times New Roman"/>
                <a:cs typeface="Times New Roman"/>
              </a:rPr>
              <a:t>programs; </a:t>
            </a:r>
            <a:r>
              <a:rPr sz="2400" dirty="0">
                <a:latin typeface="Times New Roman"/>
                <a:cs typeface="Times New Roman"/>
              </a:rPr>
              <a:t>out </a:t>
            </a:r>
            <a:r>
              <a:rPr sz="2400" spc="-5" dirty="0">
                <a:latin typeface="Times New Roman"/>
                <a:cs typeface="Times New Roman"/>
              </a:rPr>
              <a:t>of which over </a:t>
            </a:r>
            <a:r>
              <a:rPr sz="2400" dirty="0">
                <a:latin typeface="Times New Roman"/>
                <a:cs typeface="Times New Roman"/>
              </a:rPr>
              <a:t>200 </a:t>
            </a:r>
            <a:r>
              <a:rPr sz="2400" spc="-5" dirty="0">
                <a:latin typeface="Times New Roman"/>
                <a:cs typeface="Times New Roman"/>
              </a:rPr>
              <a:t>are engaged </a:t>
            </a:r>
            <a:r>
              <a:rPr sz="2400" dirty="0">
                <a:latin typeface="Times New Roman"/>
                <a:cs typeface="Times New Roman"/>
              </a:rPr>
              <a:t>in  activities of </a:t>
            </a:r>
            <a:r>
              <a:rPr sz="2400" spc="-5" dirty="0">
                <a:latin typeface="Times New Roman"/>
                <a:cs typeface="Times New Roman"/>
              </a:rPr>
              <a:t>income generation thorough </a:t>
            </a:r>
            <a:r>
              <a:rPr sz="2400" spc="-10" dirty="0">
                <a:latin typeface="Times New Roman"/>
                <a:cs typeface="Times New Roman"/>
              </a:rPr>
              <a:t>micro </a:t>
            </a:r>
            <a:r>
              <a:rPr sz="2400" spc="-5" dirty="0">
                <a:latin typeface="Times New Roman"/>
                <a:cs typeface="Times New Roman"/>
              </a:rPr>
              <a:t>enterprises. </a:t>
            </a:r>
            <a:r>
              <a:rPr sz="2400" spc="-50" dirty="0">
                <a:latin typeface="Times New Roman"/>
                <a:cs typeface="Times New Roman"/>
              </a:rPr>
              <a:t>Women  </a:t>
            </a:r>
            <a:r>
              <a:rPr sz="2400" spc="-5" dirty="0">
                <a:latin typeface="Times New Roman"/>
                <a:cs typeface="Times New Roman"/>
              </a:rPr>
              <a:t>empowerment programs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spc="-5" dirty="0">
                <a:latin typeface="Times New Roman"/>
                <a:cs typeface="Times New Roman"/>
              </a:rPr>
              <a:t>Self-Help Groups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been  extended </a:t>
            </a:r>
            <a:r>
              <a:rPr sz="2400" dirty="0">
                <a:latin typeface="Times New Roman"/>
                <a:cs typeface="Times New Roman"/>
              </a:rPr>
              <a:t>to 700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villages.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990" y="4378959"/>
            <a:ext cx="3067050" cy="247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2779" y="4051300"/>
            <a:ext cx="3759200" cy="2485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9340" y="0"/>
            <a:ext cx="1724659" cy="1639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241921"/>
            <a:ext cx="527113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INTRODUCTION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919" y="1682750"/>
            <a:ext cx="7987665" cy="32550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Times New Roman"/>
                <a:cs typeface="Times New Roman"/>
              </a:rPr>
              <a:t>Ethics: </a:t>
            </a:r>
            <a:r>
              <a:rPr sz="2400" dirty="0">
                <a:latin typeface="Times New Roman"/>
                <a:cs typeface="Times New Roman"/>
              </a:rPr>
              <a:t>is a set of rules </a:t>
            </a:r>
            <a:r>
              <a:rPr sz="2400" spc="-5" dirty="0">
                <a:latin typeface="Times New Roman"/>
                <a:cs typeface="Times New Roman"/>
              </a:rPr>
              <a:t>that defines </a:t>
            </a:r>
            <a:r>
              <a:rPr sz="2400" dirty="0">
                <a:latin typeface="Times New Roman"/>
                <a:cs typeface="Times New Roman"/>
              </a:rPr>
              <a:t>right and </a:t>
            </a:r>
            <a:r>
              <a:rPr sz="2400" spc="-5" dirty="0">
                <a:latin typeface="Times New Roman"/>
                <a:cs typeface="Times New Roman"/>
              </a:rPr>
              <a:t>wrong </a:t>
            </a:r>
            <a:r>
              <a:rPr sz="2400" dirty="0">
                <a:latin typeface="Times New Roman"/>
                <a:cs typeface="Times New Roman"/>
              </a:rPr>
              <a:t>conduct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Business Ethics</a:t>
            </a:r>
            <a:r>
              <a:rPr sz="2400" spc="-5" dirty="0">
                <a:latin typeface="Times New Roman"/>
                <a:cs typeface="Times New Roman"/>
              </a:rPr>
              <a:t>: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defined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written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unwritten code </a:t>
            </a:r>
            <a:r>
              <a:rPr sz="2400" dirty="0">
                <a:latin typeface="Times New Roman"/>
                <a:cs typeface="Times New Roman"/>
              </a:rPr>
              <a:t>of  principles </a:t>
            </a:r>
            <a:r>
              <a:rPr sz="2400" spc="-5" dirty="0">
                <a:latin typeface="Times New Roman"/>
                <a:cs typeface="Times New Roman"/>
              </a:rPr>
              <a:t>and values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govern </a:t>
            </a:r>
            <a:r>
              <a:rPr sz="2400" dirty="0">
                <a:latin typeface="Times New Roman"/>
                <a:cs typeface="Times New Roman"/>
              </a:rPr>
              <a:t>decision and action </a:t>
            </a:r>
            <a:r>
              <a:rPr sz="2400" spc="-5" dirty="0">
                <a:latin typeface="Times New Roman"/>
                <a:cs typeface="Times New Roman"/>
              </a:rPr>
              <a:t>within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company.</a:t>
            </a:r>
            <a:endParaRPr sz="2400">
              <a:latin typeface="Times New Roman"/>
              <a:cs typeface="Times New Roman"/>
            </a:endParaRPr>
          </a:p>
          <a:p>
            <a:pPr marL="354330" marR="648970" indent="-34163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system of </a:t>
            </a:r>
            <a:r>
              <a:rPr sz="2400" spc="-10" dirty="0">
                <a:latin typeface="Times New Roman"/>
                <a:cs typeface="Times New Roman"/>
              </a:rPr>
              <a:t>moral </a:t>
            </a:r>
            <a:r>
              <a:rPr sz="2400" dirty="0">
                <a:latin typeface="Times New Roman"/>
                <a:cs typeface="Times New Roman"/>
              </a:rPr>
              <a:t>principle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value applied to </a:t>
            </a:r>
            <a:r>
              <a:rPr sz="2400" spc="-5" dirty="0">
                <a:latin typeface="Times New Roman"/>
                <a:cs typeface="Times New Roman"/>
              </a:rPr>
              <a:t>business  activities.</a:t>
            </a:r>
            <a:endParaRPr sz="2400">
              <a:latin typeface="Times New Roman"/>
              <a:cs typeface="Times New Roman"/>
            </a:endParaRPr>
          </a:p>
          <a:p>
            <a:pPr marL="354330" marR="659765" indent="-34163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Business Ethics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5" dirty="0">
                <a:latin typeface="Times New Roman"/>
                <a:cs typeface="Times New Roman"/>
              </a:rPr>
              <a:t>art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science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maintain harmonious  </a:t>
            </a:r>
            <a:r>
              <a:rPr sz="2400" dirty="0">
                <a:latin typeface="Times New Roman"/>
                <a:cs typeface="Times New Roman"/>
              </a:rPr>
              <a:t>relationship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spc="-20" dirty="0">
                <a:latin typeface="Times New Roman"/>
                <a:cs typeface="Times New Roman"/>
              </a:rPr>
              <a:t>society.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240" y="287020"/>
            <a:ext cx="1238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n</a:t>
            </a:r>
            <a:r>
              <a:rPr spc="90" dirty="0"/>
              <a:t>t</a:t>
            </a:r>
            <a:r>
              <a:rPr spc="-5" dirty="0"/>
              <a:t>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190"/>
            <a:ext cx="8646160" cy="40017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Times New Roman"/>
                <a:cs typeface="Times New Roman"/>
              </a:rPr>
              <a:t>b) Supports Social </a:t>
            </a:r>
            <a:r>
              <a:rPr sz="2400" b="1" spc="-30" dirty="0">
                <a:latin typeface="Times New Roman"/>
                <a:cs typeface="Times New Roman"/>
              </a:rPr>
              <a:t>Welfare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Organizations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40" dirty="0">
                <a:latin typeface="Times New Roman"/>
                <a:cs typeface="Times New Roman"/>
              </a:rPr>
              <a:t>Tata </a:t>
            </a:r>
            <a:r>
              <a:rPr sz="2400" spc="-5" dirty="0">
                <a:latin typeface="Times New Roman"/>
                <a:cs typeface="Times New Roman"/>
              </a:rPr>
              <a:t>Steel supports various </a:t>
            </a:r>
            <a:r>
              <a:rPr sz="2400" dirty="0">
                <a:latin typeface="Times New Roman"/>
                <a:cs typeface="Times New Roman"/>
              </a:rPr>
              <a:t>social </a:t>
            </a:r>
            <a:r>
              <a:rPr sz="2400" spc="-5" dirty="0">
                <a:latin typeface="Times New Roman"/>
                <a:cs typeface="Times New Roman"/>
              </a:rPr>
              <a:t>welfare organizations.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include;</a:t>
            </a:r>
            <a:endParaRPr sz="2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600"/>
              </a:spcBef>
              <a:buChar char=""/>
              <a:tabLst>
                <a:tab pos="326390" algn="l"/>
              </a:tabLst>
            </a:pPr>
            <a:r>
              <a:rPr sz="2400" spc="-40" dirty="0">
                <a:latin typeface="Times New Roman"/>
                <a:cs typeface="Times New Roman"/>
              </a:rPr>
              <a:t>Tata </a:t>
            </a:r>
            <a:r>
              <a:rPr sz="2400" spc="-5" dirty="0">
                <a:latin typeface="Times New Roman"/>
                <a:cs typeface="Times New Roman"/>
              </a:rPr>
              <a:t>Steel Rural Development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Society</a:t>
            </a:r>
            <a:endParaRPr sz="2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600"/>
              </a:spcBef>
              <a:buChar char=""/>
              <a:tabLst>
                <a:tab pos="32639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Tribal </a:t>
            </a:r>
            <a:r>
              <a:rPr sz="2400" spc="-5" dirty="0">
                <a:latin typeface="Times New Roman"/>
                <a:cs typeface="Times New Roman"/>
              </a:rPr>
              <a:t>Cultural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Society</a:t>
            </a:r>
            <a:endParaRPr sz="2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590"/>
              </a:spcBef>
              <a:buChar char=""/>
              <a:tabLst>
                <a:tab pos="326390" algn="l"/>
              </a:tabLst>
            </a:pPr>
            <a:r>
              <a:rPr sz="2400" spc="-40" dirty="0">
                <a:latin typeface="Times New Roman"/>
                <a:cs typeface="Times New Roman"/>
              </a:rPr>
              <a:t>Tata </a:t>
            </a:r>
            <a:r>
              <a:rPr sz="2400" spc="-5" dirty="0">
                <a:latin typeface="Times New Roman"/>
                <a:cs typeface="Times New Roman"/>
              </a:rPr>
              <a:t>Steel Foundation for Family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Initiatives</a:t>
            </a:r>
            <a:endParaRPr sz="2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600"/>
              </a:spcBef>
              <a:buChar char=""/>
              <a:tabLst>
                <a:tab pos="326390" algn="l"/>
              </a:tabLst>
            </a:pPr>
            <a:r>
              <a:rPr sz="2400" spc="-5" dirty="0">
                <a:latin typeface="Times New Roman"/>
                <a:cs typeface="Times New Roman"/>
              </a:rPr>
              <a:t>National Association for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Blind</a:t>
            </a:r>
            <a:endParaRPr sz="2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600"/>
              </a:spcBef>
              <a:buChar char=""/>
              <a:tabLst>
                <a:tab pos="326390" algn="l"/>
              </a:tabLst>
            </a:pPr>
            <a:r>
              <a:rPr sz="2400" spc="-5" dirty="0">
                <a:latin typeface="Times New Roman"/>
                <a:cs typeface="Times New Roman"/>
              </a:rPr>
              <a:t>Shishu Niketan School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Hope</a:t>
            </a:r>
            <a:endParaRPr sz="2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600"/>
              </a:spcBef>
              <a:buChar char=""/>
              <a:tabLst>
                <a:tab pos="326390" algn="l"/>
              </a:tabLst>
            </a:pPr>
            <a:r>
              <a:rPr sz="2400" spc="-5" dirty="0">
                <a:latin typeface="Times New Roman"/>
                <a:cs typeface="Times New Roman"/>
              </a:rPr>
              <a:t>Centre for Hearing Impaired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Children</a:t>
            </a:r>
            <a:endParaRPr sz="2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600"/>
              </a:spcBef>
              <a:buChar char=""/>
              <a:tabLst>
                <a:tab pos="326390" algn="l"/>
              </a:tabLst>
            </a:pPr>
            <a:r>
              <a:rPr sz="2400" spc="-5" dirty="0">
                <a:latin typeface="Times New Roman"/>
                <a:cs typeface="Times New Roman"/>
              </a:rPr>
              <a:t>Indian Red Cross </a:t>
            </a:r>
            <a:r>
              <a:rPr sz="2400" spc="-20" dirty="0">
                <a:latin typeface="Times New Roman"/>
                <a:cs typeface="Times New Roman"/>
              </a:rPr>
              <a:t>Society, </a:t>
            </a:r>
            <a:r>
              <a:rPr sz="2400" spc="-5" dirty="0">
                <a:latin typeface="Times New Roman"/>
                <a:cs typeface="Times New Roman"/>
              </a:rPr>
              <a:t>East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Singhbhum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6950" y="0"/>
            <a:ext cx="1797050" cy="1456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150" y="204470"/>
            <a:ext cx="140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Cont……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417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1160779"/>
            <a:ext cx="77920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Healthcare Projects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its 100th </a:t>
            </a:r>
            <a:r>
              <a:rPr sz="2400" spc="-20" dirty="0">
                <a:latin typeface="Times New Roman"/>
                <a:cs typeface="Times New Roman"/>
              </a:rPr>
              <a:t>year,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Tata </a:t>
            </a:r>
            <a:r>
              <a:rPr sz="2400" spc="-5" dirty="0">
                <a:latin typeface="Times New Roman"/>
                <a:cs typeface="Times New Roman"/>
              </a:rPr>
              <a:t>Steel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Centenary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526540"/>
            <a:ext cx="85407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Project has </a:t>
            </a:r>
            <a:r>
              <a:rPr sz="2400" dirty="0">
                <a:latin typeface="Times New Roman"/>
                <a:cs typeface="Times New Roman"/>
              </a:rPr>
              <a:t>just </a:t>
            </a:r>
            <a:r>
              <a:rPr sz="2400" spc="-5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announced. The </a:t>
            </a:r>
            <a:r>
              <a:rPr sz="2400" spc="-5" dirty="0">
                <a:latin typeface="Times New Roman"/>
                <a:cs typeface="Times New Roman"/>
              </a:rPr>
              <a:t>healthcare </a:t>
            </a:r>
            <a:r>
              <a:rPr sz="2400" dirty="0">
                <a:latin typeface="Times New Roman"/>
                <a:cs typeface="Times New Roman"/>
              </a:rPr>
              <a:t>projects of </a:t>
            </a:r>
            <a:r>
              <a:rPr sz="2400" spc="-45" dirty="0">
                <a:latin typeface="Times New Roman"/>
                <a:cs typeface="Times New Roman"/>
              </a:rPr>
              <a:t>Tata </a:t>
            </a:r>
            <a:r>
              <a:rPr sz="2400" spc="-5" dirty="0">
                <a:latin typeface="Times New Roman"/>
                <a:cs typeface="Times New Roman"/>
              </a:rPr>
              <a:t>Steel  </a:t>
            </a:r>
            <a:r>
              <a:rPr sz="2400" dirty="0">
                <a:latin typeface="Times New Roman"/>
                <a:cs typeface="Times New Roman"/>
              </a:rPr>
              <a:t>include </a:t>
            </a:r>
            <a:r>
              <a:rPr sz="2400" spc="-5" dirty="0">
                <a:latin typeface="Times New Roman"/>
                <a:cs typeface="Times New Roman"/>
              </a:rPr>
              <a:t>facilitation </a:t>
            </a:r>
            <a:r>
              <a:rPr sz="2400" dirty="0">
                <a:latin typeface="Times New Roman"/>
                <a:cs typeface="Times New Roman"/>
              </a:rPr>
              <a:t>of child education, </a:t>
            </a:r>
            <a:r>
              <a:rPr sz="2400" spc="-5" dirty="0">
                <a:latin typeface="Times New Roman"/>
                <a:cs typeface="Times New Roman"/>
              </a:rPr>
              <a:t>immunization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childcare,  </a:t>
            </a:r>
            <a:r>
              <a:rPr sz="2400" dirty="0">
                <a:latin typeface="Times New Roman"/>
                <a:cs typeface="Times New Roman"/>
              </a:rPr>
              <a:t>plantation </a:t>
            </a:r>
            <a:r>
              <a:rPr sz="2400" spc="-5" dirty="0">
                <a:latin typeface="Times New Roman"/>
                <a:cs typeface="Times New Roman"/>
              </a:rPr>
              <a:t>activities, creation of awareness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AIDS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other  healthcare </a:t>
            </a:r>
            <a:r>
              <a:rPr sz="2400" dirty="0">
                <a:latin typeface="Times New Roman"/>
                <a:cs typeface="Times New Roman"/>
              </a:rPr>
              <a:t>projects.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" y="3356609"/>
            <a:ext cx="3468370" cy="3176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9900" y="3064510"/>
            <a:ext cx="4052570" cy="3793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3780" y="0"/>
            <a:ext cx="1760220" cy="1238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329" y="433070"/>
            <a:ext cx="132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0" dirty="0"/>
              <a:t>Cont…..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empowerment through improvised </a:t>
            </a:r>
            <a:r>
              <a:rPr dirty="0"/>
              <a:t>agriculture </a:t>
            </a:r>
            <a:r>
              <a:rPr spc="-5" dirty="0"/>
              <a:t>has </a:t>
            </a:r>
            <a:r>
              <a:rPr dirty="0"/>
              <a:t>been </a:t>
            </a:r>
            <a:r>
              <a:rPr spc="-5" dirty="0"/>
              <a:t>taken </a:t>
            </a:r>
            <a:r>
              <a:rPr dirty="0"/>
              <a:t>up in  three </a:t>
            </a:r>
            <a:r>
              <a:rPr spc="-5" dirty="0"/>
              <a:t>backward tribal blocks </a:t>
            </a:r>
            <a:r>
              <a:rPr dirty="0"/>
              <a:t>in </a:t>
            </a:r>
            <a:r>
              <a:rPr spc="-5" dirty="0"/>
              <a:t>Jharkhand, Orissa </a:t>
            </a:r>
            <a:r>
              <a:rPr dirty="0"/>
              <a:t>and </a:t>
            </a:r>
            <a:r>
              <a:rPr spc="-5" dirty="0"/>
              <a:t>Chhattisgarh.  An expenditure </a:t>
            </a:r>
            <a:r>
              <a:rPr dirty="0"/>
              <a:t>of </a:t>
            </a:r>
            <a:r>
              <a:rPr spc="-5" dirty="0"/>
              <a:t>Rs </a:t>
            </a:r>
            <a:r>
              <a:rPr dirty="0"/>
              <a:t>100 </a:t>
            </a:r>
            <a:r>
              <a:rPr spc="-5" dirty="0"/>
              <a:t>crore has </a:t>
            </a:r>
            <a:r>
              <a:rPr dirty="0"/>
              <a:t>been </a:t>
            </a:r>
            <a:r>
              <a:rPr spc="-5" dirty="0"/>
              <a:t>estimated for </a:t>
            </a:r>
            <a:r>
              <a:rPr dirty="0"/>
              <a:t>the purpose  and this </a:t>
            </a:r>
            <a:r>
              <a:rPr spc="-5" dirty="0"/>
              <a:t>program </a:t>
            </a:r>
            <a:r>
              <a:rPr dirty="0"/>
              <a:t>is </a:t>
            </a:r>
            <a:r>
              <a:rPr spc="-5" dirty="0"/>
              <a:t>expected </a:t>
            </a:r>
            <a:r>
              <a:rPr dirty="0"/>
              <a:t>to </a:t>
            </a:r>
            <a:r>
              <a:rPr spc="-5" dirty="0"/>
              <a:t>benefit </a:t>
            </a:r>
            <a:r>
              <a:rPr dirty="0"/>
              <a:t>40,000 </a:t>
            </a:r>
            <a:r>
              <a:rPr spc="-5" dirty="0"/>
              <a:t>tribal </a:t>
            </a:r>
            <a:r>
              <a:rPr dirty="0"/>
              <a:t>living in over  400 villages in </a:t>
            </a:r>
            <a:r>
              <a:rPr spc="-5" dirty="0"/>
              <a:t>these </a:t>
            </a:r>
            <a:r>
              <a:rPr dirty="0"/>
              <a:t>three</a:t>
            </a:r>
            <a:r>
              <a:rPr spc="-5" dirty="0"/>
              <a:t> States.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522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1271270"/>
            <a:ext cx="718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Economic Empowerment </a:t>
            </a:r>
            <a:r>
              <a:rPr sz="2400" dirty="0">
                <a:latin typeface="Times New Roman"/>
                <a:cs typeface="Times New Roman"/>
              </a:rPr>
              <a:t>A program </a:t>
            </a:r>
            <a:r>
              <a:rPr sz="2400" spc="-5" dirty="0">
                <a:latin typeface="Times New Roman"/>
                <a:cs typeface="Times New Roman"/>
              </a:rPr>
              <a:t>aiming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economic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611879"/>
            <a:ext cx="4279900" cy="324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4850" y="0"/>
            <a:ext cx="2089150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3509" y="396240"/>
            <a:ext cx="115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90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95070"/>
            <a:ext cx="8616950" cy="31038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Times New Roman"/>
                <a:cs typeface="Times New Roman"/>
              </a:rPr>
              <a:t>Restoring Ecological</a:t>
            </a:r>
            <a:r>
              <a:rPr sz="2400" b="1" spc="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Balance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Tata </a:t>
            </a:r>
            <a:r>
              <a:rPr sz="2400" spc="-5" dirty="0">
                <a:latin typeface="Times New Roman"/>
                <a:cs typeface="Times New Roman"/>
              </a:rPr>
              <a:t>Motors </a:t>
            </a:r>
            <a:r>
              <a:rPr sz="2400" dirty="0">
                <a:latin typeface="Times New Roman"/>
                <a:cs typeface="Times New Roman"/>
              </a:rPr>
              <a:t>has planted 80,000 </a:t>
            </a:r>
            <a:r>
              <a:rPr sz="2400" spc="-5" dirty="0">
                <a:latin typeface="Times New Roman"/>
                <a:cs typeface="Times New Roman"/>
              </a:rPr>
              <a:t>trees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works and the township 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2.4 </a:t>
            </a:r>
            <a:r>
              <a:rPr sz="2400" spc="-5" dirty="0">
                <a:latin typeface="Times New Roman"/>
                <a:cs typeface="Times New Roman"/>
              </a:rPr>
              <a:t>million trees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planted in </a:t>
            </a:r>
            <a:r>
              <a:rPr sz="2400" spc="-5" dirty="0">
                <a:latin typeface="Times New Roman"/>
                <a:cs typeface="Times New Roman"/>
              </a:rPr>
              <a:t>Jamshedpur  region. Over </a:t>
            </a:r>
            <a:r>
              <a:rPr sz="2400" dirty="0">
                <a:latin typeface="Times New Roman"/>
                <a:cs typeface="Times New Roman"/>
              </a:rPr>
              <a:t>half a </a:t>
            </a:r>
            <a:r>
              <a:rPr sz="2400" spc="-5" dirty="0">
                <a:latin typeface="Times New Roman"/>
                <a:cs typeface="Times New Roman"/>
              </a:rPr>
              <a:t>million trees have </a:t>
            </a:r>
            <a:r>
              <a:rPr sz="2400" dirty="0">
                <a:latin typeface="Times New Roman"/>
                <a:cs typeface="Times New Roman"/>
              </a:rPr>
              <a:t>been planted in the </a:t>
            </a:r>
            <a:r>
              <a:rPr sz="2400" spc="-5" dirty="0">
                <a:latin typeface="Times New Roman"/>
                <a:cs typeface="Times New Roman"/>
              </a:rPr>
              <a:t>Poona  region.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company has directed </a:t>
            </a:r>
            <a:r>
              <a:rPr sz="2400" dirty="0">
                <a:latin typeface="Times New Roman"/>
                <a:cs typeface="Times New Roman"/>
              </a:rPr>
              <a:t>all its suppliers to package their  products in </a:t>
            </a:r>
            <a:r>
              <a:rPr sz="2400" spc="-5" dirty="0">
                <a:latin typeface="Times New Roman"/>
                <a:cs typeface="Times New Roman"/>
              </a:rPr>
              <a:t>alternate material </a:t>
            </a:r>
            <a:r>
              <a:rPr sz="2400" dirty="0">
                <a:latin typeface="Times New Roman"/>
                <a:cs typeface="Times New Roman"/>
              </a:rPr>
              <a:t>instead of </a:t>
            </a:r>
            <a:r>
              <a:rPr sz="2400" spc="-5" dirty="0">
                <a:latin typeface="Times New Roman"/>
                <a:cs typeface="Times New Roman"/>
              </a:rPr>
              <a:t>wood.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Pune, </a:t>
            </a:r>
            <a:r>
              <a:rPr sz="2400" dirty="0">
                <a:latin typeface="Times New Roman"/>
                <a:cs typeface="Times New Roman"/>
              </a:rPr>
              <a:t>the treated  </a:t>
            </a:r>
            <a:r>
              <a:rPr sz="2400" spc="-5" dirty="0">
                <a:latin typeface="Times New Roman"/>
                <a:cs typeface="Times New Roman"/>
              </a:rPr>
              <a:t>water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conserved </a:t>
            </a:r>
            <a:r>
              <a:rPr sz="2400" dirty="0">
                <a:latin typeface="Times New Roman"/>
                <a:cs typeface="Times New Roman"/>
              </a:rPr>
              <a:t>in lakes </a:t>
            </a:r>
            <a:r>
              <a:rPr sz="2400" spc="-5" dirty="0">
                <a:latin typeface="Times New Roman"/>
                <a:cs typeface="Times New Roman"/>
              </a:rPr>
              <a:t>attracting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-5" dirty="0">
                <a:latin typeface="Times New Roman"/>
                <a:cs typeface="Times New Roman"/>
              </a:rPr>
              <a:t>species </a:t>
            </a:r>
            <a:r>
              <a:rPr sz="2400" dirty="0">
                <a:latin typeface="Times New Roman"/>
                <a:cs typeface="Times New Roman"/>
              </a:rPr>
              <a:t>of birds </a:t>
            </a:r>
            <a:r>
              <a:rPr sz="2400" spc="-10" dirty="0">
                <a:latin typeface="Times New Roman"/>
                <a:cs typeface="Times New Roman"/>
              </a:rPr>
              <a:t>from  </a:t>
            </a:r>
            <a:r>
              <a:rPr sz="2400" spc="-5" dirty="0">
                <a:latin typeface="Times New Roman"/>
                <a:cs typeface="Times New Roman"/>
              </a:rPr>
              <a:t>around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world.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369" y="6462226"/>
            <a:ext cx="59563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3780" y="0"/>
            <a:ext cx="176022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890" y="4378959"/>
            <a:ext cx="2044700" cy="2479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4420" y="4305300"/>
            <a:ext cx="3035300" cy="255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7229" y="4269740"/>
            <a:ext cx="2955290" cy="2588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129" y="516242"/>
            <a:ext cx="386207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Conclus</a:t>
            </a:r>
            <a:r>
              <a:rPr lang="en-IN" spc="-5" dirty="0" smtClean="0"/>
              <a:t>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509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1271270"/>
            <a:ext cx="746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8245" algn="l"/>
              </a:tabLst>
            </a:pPr>
            <a:r>
              <a:rPr sz="2400" spc="-5" dirty="0">
                <a:latin typeface="Times New Roman"/>
                <a:cs typeface="Times New Roman"/>
              </a:rPr>
              <a:t>Many business organizations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	</a:t>
            </a:r>
            <a:r>
              <a:rPr sz="2400" spc="-5" dirty="0">
                <a:latin typeface="Times New Roman"/>
                <a:cs typeface="Times New Roman"/>
              </a:rPr>
              <a:t>engaged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637029"/>
            <a:ext cx="8487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27810" algn="l"/>
                <a:tab pos="7473315" algn="l"/>
              </a:tabLst>
            </a:pPr>
            <a:r>
              <a:rPr sz="2400" dirty="0">
                <a:latin typeface="Times New Roman"/>
                <a:cs typeface="Times New Roman"/>
              </a:rPr>
              <a:t>corporate social 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espon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ib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lity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ives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hich enha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ce the	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eni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  </a:t>
            </a:r>
            <a:r>
              <a:rPr sz="2400" spc="-5" dirty="0">
                <a:latin typeface="Times New Roman"/>
                <a:cs typeface="Times New Roman"/>
              </a:rPr>
              <a:t>standard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	people.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6435090"/>
            <a:ext cx="621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THANK YOU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xmlns="" val="10989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7677"/>
            <a:ext cx="74549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Seven </a:t>
            </a:r>
            <a:r>
              <a:rPr spc="-5" dirty="0"/>
              <a:t>principles of Admirable</a:t>
            </a:r>
            <a:r>
              <a:rPr dirty="0"/>
              <a:t> </a:t>
            </a:r>
            <a:r>
              <a:rPr spc="-5" dirty="0" smtClean="0"/>
              <a:t>Business</a:t>
            </a:r>
            <a:r>
              <a:rPr lang="en-IN" spc="-5" dirty="0" smtClean="0"/>
              <a:t> Ethics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784349"/>
            <a:ext cx="3973195" cy="31153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trustful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Keep </a:t>
            </a:r>
            <a:r>
              <a:rPr sz="2400" dirty="0">
                <a:latin typeface="Times New Roman"/>
                <a:cs typeface="Times New Roman"/>
              </a:rPr>
              <a:t>an open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Meet </a:t>
            </a:r>
            <a:r>
              <a:rPr sz="2400" dirty="0">
                <a:latin typeface="Times New Roman"/>
                <a:cs typeface="Times New Roman"/>
              </a:rPr>
              <a:t>obligation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clear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Become community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Maintain accounting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respectful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558800"/>
            <a:ext cx="569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Importance </a:t>
            </a:r>
            <a:r>
              <a:rPr spc="-5" dirty="0"/>
              <a:t>of Business</a:t>
            </a:r>
            <a:r>
              <a:rPr spc="-85" dirty="0"/>
              <a:t> </a:t>
            </a:r>
            <a:r>
              <a:rPr spc="-5" dirty="0"/>
              <a:t>Ethics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526540"/>
            <a:ext cx="8697595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8615" indent="-342900">
              <a:lnSpc>
                <a:spcPct val="100000"/>
              </a:lnSpc>
              <a:spcBef>
                <a:spcPts val="1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High </a:t>
            </a:r>
            <a:r>
              <a:rPr sz="2400" dirty="0">
                <a:latin typeface="Times New Roman"/>
                <a:cs typeface="Times New Roman"/>
              </a:rPr>
              <a:t>ethical </a:t>
            </a:r>
            <a:r>
              <a:rPr sz="2400" spc="-5" dirty="0">
                <a:latin typeface="Times New Roman"/>
                <a:cs typeface="Times New Roman"/>
              </a:rPr>
              <a:t>performance also </a:t>
            </a:r>
            <a:r>
              <a:rPr sz="2400" dirty="0">
                <a:latin typeface="Times New Roman"/>
                <a:cs typeface="Times New Roman"/>
              </a:rPr>
              <a:t>protect the </a:t>
            </a:r>
            <a:r>
              <a:rPr sz="2400" spc="-5" dirty="0">
                <a:latin typeface="Times New Roman"/>
                <a:cs typeface="Times New Roman"/>
              </a:rPr>
              <a:t>individual who work </a:t>
            </a:r>
            <a:r>
              <a:rPr sz="240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business.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Encourage business </a:t>
            </a:r>
            <a:r>
              <a:rPr sz="2400" spc="-10" dirty="0">
                <a:latin typeface="Times New Roman"/>
                <a:cs typeface="Times New Roman"/>
              </a:rPr>
              <a:t>firms </a:t>
            </a:r>
            <a:r>
              <a:rPr sz="2400" dirty="0">
                <a:latin typeface="Times New Roman"/>
                <a:cs typeface="Times New Roman"/>
              </a:rPr>
              <a:t>and their employees to behave </a:t>
            </a:r>
            <a:r>
              <a:rPr sz="2400" spc="-5" dirty="0">
                <a:latin typeface="Times New Roman"/>
                <a:cs typeface="Times New Roman"/>
              </a:rPr>
              <a:t>ethically </a:t>
            </a:r>
            <a:r>
              <a:rPr sz="2400" dirty="0">
                <a:latin typeface="Times New Roman"/>
                <a:cs typeface="Times New Roman"/>
              </a:rPr>
              <a:t>is  to prevent harm 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society.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It has far reaching consequence 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Ethical </a:t>
            </a:r>
            <a:r>
              <a:rPr sz="2400" dirty="0">
                <a:latin typeface="Times New Roman"/>
                <a:cs typeface="Times New Roman"/>
              </a:rPr>
              <a:t>contribute to </a:t>
            </a:r>
            <a:r>
              <a:rPr sz="2400" spc="-5" dirty="0">
                <a:latin typeface="Times New Roman"/>
                <a:cs typeface="Times New Roman"/>
              </a:rPr>
              <a:t>profit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130" y="284479"/>
            <a:ext cx="5963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Corporate </a:t>
            </a:r>
            <a:r>
              <a:rPr spc="-5" dirty="0"/>
              <a:t>Social</a:t>
            </a:r>
            <a:r>
              <a:rPr spc="5" dirty="0"/>
              <a:t> </a:t>
            </a:r>
            <a:r>
              <a:rPr dirty="0"/>
              <a:t>Responsibility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05559"/>
            <a:ext cx="880110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5575" indent="-34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CSR </a:t>
            </a:r>
            <a:r>
              <a:rPr sz="2400" spc="-10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social </a:t>
            </a:r>
            <a:r>
              <a:rPr sz="2400" spc="-5" dirty="0">
                <a:latin typeface="Times New Roman"/>
                <a:cs typeface="Times New Roman"/>
              </a:rPr>
              <a:t>responsibility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corporate </a:t>
            </a:r>
            <a:r>
              <a:rPr sz="2400" spc="-15" dirty="0">
                <a:latin typeface="Times New Roman"/>
                <a:cs typeface="Times New Roman"/>
              </a:rPr>
              <a:t>sector, </a:t>
            </a:r>
            <a:r>
              <a:rPr sz="2400" spc="-5" dirty="0">
                <a:latin typeface="Times New Roman"/>
                <a:cs typeface="Times New Roman"/>
              </a:rPr>
              <a:t>which also means  response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corporate sector towards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society.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company concern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commitment </a:t>
            </a:r>
            <a:r>
              <a:rPr sz="2400" spc="-5" dirty="0">
                <a:latin typeface="Times New Roman"/>
                <a:cs typeface="Times New Roman"/>
              </a:rPr>
              <a:t>towards </a:t>
            </a:r>
            <a:r>
              <a:rPr sz="2400" dirty="0">
                <a:latin typeface="Times New Roman"/>
                <a:cs typeface="Times New Roman"/>
              </a:rPr>
              <a:t>society sustainability </a:t>
            </a:r>
            <a:r>
              <a:rPr sz="2400" spc="-5" dirty="0">
                <a:latin typeface="Times New Roman"/>
                <a:cs typeface="Times New Roman"/>
              </a:rPr>
              <a:t>and  development.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CSR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ethical behavior of </a:t>
            </a:r>
            <a:r>
              <a:rPr sz="2400" spc="-5" dirty="0">
                <a:latin typeface="Times New Roman"/>
                <a:cs typeface="Times New Roman"/>
              </a:rPr>
              <a:t>company towards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society.</a:t>
            </a:r>
            <a:endParaRPr sz="2400">
              <a:latin typeface="Times New Roman"/>
              <a:cs typeface="Times New Roman"/>
            </a:endParaRPr>
          </a:p>
          <a:p>
            <a:pPr marL="355600" marR="1454785" indent="-342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idea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companies </a:t>
            </a:r>
            <a:r>
              <a:rPr sz="2400" dirty="0">
                <a:latin typeface="Times New Roman"/>
                <a:cs typeface="Times New Roman"/>
              </a:rPr>
              <a:t>integrate </a:t>
            </a:r>
            <a:r>
              <a:rPr sz="2400" spc="-5" dirty="0">
                <a:latin typeface="Times New Roman"/>
                <a:cs typeface="Times New Roman"/>
              </a:rPr>
              <a:t>economic, social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environmental concerns </a:t>
            </a:r>
            <a:r>
              <a:rPr sz="2400" dirty="0">
                <a:latin typeface="Times New Roman"/>
                <a:cs typeface="Times New Roman"/>
              </a:rPr>
              <a:t>in their </a:t>
            </a:r>
            <a:r>
              <a:rPr sz="2400" spc="-5" dirty="0">
                <a:latin typeface="Times New Roman"/>
                <a:cs typeface="Times New Roman"/>
              </a:rPr>
              <a:t>business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5170" y="4304029"/>
            <a:ext cx="4089400" cy="2081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29" y="284479"/>
            <a:ext cx="221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Aims </a:t>
            </a:r>
            <a:r>
              <a:rPr spc="-10" dirty="0"/>
              <a:t>of</a:t>
            </a:r>
            <a:r>
              <a:rPr spc="-80" dirty="0"/>
              <a:t> </a:t>
            </a:r>
            <a:r>
              <a:rPr spc="-5" dirty="0"/>
              <a:t>CSR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46199"/>
            <a:ext cx="4289425" cy="22326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Symbol"/>
              <a:buChar char=""/>
              <a:tabLst>
                <a:tab pos="355600" algn="l"/>
                <a:tab pos="2301240" algn="l"/>
              </a:tabLst>
            </a:pPr>
            <a:r>
              <a:rPr sz="2400" spc="-5" dirty="0">
                <a:latin typeface="Times New Roman"/>
                <a:cs typeface="Times New Roman"/>
              </a:rPr>
              <a:t>Environmental	</a:t>
            </a:r>
            <a:r>
              <a:rPr sz="2400" spc="-10" dirty="0">
                <a:latin typeface="Times New Roman"/>
                <a:cs typeface="Times New Roman"/>
              </a:rPr>
              <a:t>Aims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Social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community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Sustainable development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Ethical issues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Business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5170" y="3209289"/>
            <a:ext cx="4272280" cy="3432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19" y="558800"/>
            <a:ext cx="789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Pyramid </a:t>
            </a:r>
            <a:r>
              <a:rPr spc="-10" dirty="0"/>
              <a:t>of corporate </a:t>
            </a:r>
            <a:r>
              <a:rPr spc="-5" dirty="0"/>
              <a:t>social</a:t>
            </a:r>
            <a:r>
              <a:rPr spc="0" dirty="0"/>
              <a:t> </a:t>
            </a:r>
            <a:r>
              <a:rPr dirty="0"/>
              <a:t>responsibility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957580" y="1238250"/>
            <a:ext cx="7668259" cy="536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060" y="396240"/>
            <a:ext cx="3274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 </a:t>
            </a:r>
            <a:r>
              <a:rPr spc="-10" dirty="0"/>
              <a:t>of</a:t>
            </a:r>
            <a:r>
              <a:rPr spc="-75" dirty="0"/>
              <a:t> </a:t>
            </a:r>
            <a:r>
              <a:rPr spc="-5" dirty="0"/>
              <a:t>CSR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629" y="1818640"/>
            <a:ext cx="828040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5155" indent="-342900">
              <a:lnSpc>
                <a:spcPct val="100000"/>
              </a:lnSpc>
              <a:spcBef>
                <a:spcPts val="100"/>
              </a:spcBef>
              <a:buFont typeface="Symbol"/>
              <a:buChar char=""/>
              <a:tabLst>
                <a:tab pos="355600" algn="l"/>
                <a:tab pos="4599940" algn="l"/>
              </a:tabLst>
            </a:pPr>
            <a:r>
              <a:rPr sz="2400" spc="-8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maximize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company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outran	</a:t>
            </a:r>
            <a:r>
              <a:rPr sz="2400" spc="-5" dirty="0">
                <a:latin typeface="Times New Roman"/>
                <a:cs typeface="Times New Roman"/>
              </a:rPr>
              <a:t>impact </a:t>
            </a:r>
            <a:r>
              <a:rPr sz="2400" dirty="0">
                <a:latin typeface="Times New Roman"/>
                <a:cs typeface="Times New Roman"/>
              </a:rPr>
              <a:t>of the society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spc="-15" dirty="0">
                <a:latin typeface="Times New Roman"/>
                <a:cs typeface="Times New Roman"/>
              </a:rPr>
              <a:t>stakeholder.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give </a:t>
            </a:r>
            <a:r>
              <a:rPr sz="2400" spc="-5" dirty="0">
                <a:latin typeface="Times New Roman"/>
                <a:cs typeface="Times New Roman"/>
              </a:rPr>
              <a:t>back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community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past possible way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to  the</a:t>
            </a:r>
            <a:r>
              <a:rPr sz="2400" spc="-5" dirty="0">
                <a:latin typeface="Times New Roman"/>
                <a:cs typeface="Times New Roman"/>
              </a:rPr>
              <a:t> resources.</a:t>
            </a:r>
            <a:endParaRPr sz="2400">
              <a:latin typeface="Times New Roman"/>
              <a:cs typeface="Times New Roman"/>
            </a:endParaRPr>
          </a:p>
          <a:p>
            <a:pPr marL="355600" marR="641350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create awareness </a:t>
            </a:r>
            <a:r>
              <a:rPr sz="2400" dirty="0">
                <a:latin typeface="Times New Roman"/>
                <a:cs typeface="Times New Roman"/>
              </a:rPr>
              <a:t>about the </a:t>
            </a:r>
            <a:r>
              <a:rPr sz="2400" spc="-5" dirty="0">
                <a:latin typeface="Times New Roman"/>
                <a:cs typeface="Times New Roman"/>
              </a:rPr>
              <a:t>company </a:t>
            </a:r>
            <a:r>
              <a:rPr sz="2400" dirty="0">
                <a:latin typeface="Times New Roman"/>
                <a:cs typeface="Times New Roman"/>
              </a:rPr>
              <a:t>and build its public  profile.</a:t>
            </a:r>
            <a:endParaRPr sz="2400">
              <a:latin typeface="Times New Roman"/>
              <a:cs typeface="Times New Roman"/>
            </a:endParaRPr>
          </a:p>
          <a:p>
            <a:pPr marL="355600" marR="299085" indent="-342900">
              <a:lnSpc>
                <a:spcPct val="100000"/>
              </a:lnSpc>
              <a:spcBef>
                <a:spcPts val="600"/>
              </a:spcBef>
              <a:buFont typeface="Symbol"/>
              <a:buChar char=""/>
              <a:tabLst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Support various campaign </a:t>
            </a:r>
            <a:r>
              <a:rPr sz="2400" dirty="0">
                <a:latin typeface="Times New Roman"/>
                <a:cs typeface="Times New Roman"/>
              </a:rPr>
              <a:t>on social </a:t>
            </a:r>
            <a:r>
              <a:rPr sz="2400" spc="-5" dirty="0">
                <a:latin typeface="Times New Roman"/>
                <a:cs typeface="Times New Roman"/>
              </a:rPr>
              <a:t>and development issue  </a:t>
            </a:r>
            <a:r>
              <a:rPr sz="2400" dirty="0">
                <a:latin typeface="Times New Roman"/>
                <a:cs typeface="Times New Roman"/>
              </a:rPr>
              <a:t>that need </a:t>
            </a:r>
            <a:r>
              <a:rPr sz="2400" spc="-5" dirty="0">
                <a:latin typeface="Times New Roman"/>
                <a:cs typeface="Times New Roman"/>
              </a:rPr>
              <a:t>support </a:t>
            </a:r>
            <a:r>
              <a:rPr sz="2400" dirty="0">
                <a:latin typeface="Times New Roman"/>
                <a:cs typeface="Times New Roman"/>
              </a:rPr>
              <a:t>to have a greater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impact.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310" y="558800"/>
            <a:ext cx="485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Driving forces behind</a:t>
            </a:r>
            <a:r>
              <a:rPr spc="-65" dirty="0"/>
              <a:t> </a:t>
            </a:r>
            <a:r>
              <a:rPr spc="-5" dirty="0"/>
              <a:t>CSR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04</a:t>
            </a:r>
            <a:r>
              <a:rPr sz="1200" spc="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1361440"/>
            <a:ext cx="6171565" cy="2233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00"/>
              </a:spcBef>
              <a:buFont typeface="Symbol"/>
              <a:buChar char=""/>
              <a:tabLst>
                <a:tab pos="354330" algn="l"/>
              </a:tabLst>
            </a:pPr>
            <a:r>
              <a:rPr sz="2400" spc="-5" dirty="0">
                <a:latin typeface="Times New Roman"/>
                <a:cs typeface="Times New Roman"/>
              </a:rPr>
              <a:t>Globalization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Font typeface="Symbol"/>
              <a:buChar char=""/>
              <a:tabLst>
                <a:tab pos="354330" algn="l"/>
              </a:tabLst>
            </a:pPr>
            <a:r>
              <a:rPr sz="2400" spc="-5" dirty="0">
                <a:latin typeface="Times New Roman"/>
                <a:cs typeface="Times New Roman"/>
              </a:rPr>
              <a:t>Power and influence of business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corporation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Font typeface="Symbol"/>
              <a:buChar char=""/>
              <a:tabLst>
                <a:tab pos="354330" algn="l"/>
              </a:tabLst>
            </a:pPr>
            <a:r>
              <a:rPr sz="2400" spc="-5" dirty="0">
                <a:latin typeface="Times New Roman"/>
                <a:cs typeface="Times New Roman"/>
              </a:rPr>
              <a:t>Growth access </a:t>
            </a:r>
            <a:r>
              <a:rPr sz="2400" dirty="0">
                <a:latin typeface="Times New Roman"/>
                <a:cs typeface="Times New Roman"/>
              </a:rPr>
              <a:t>to education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Font typeface="Symbol"/>
              <a:buChar char=""/>
              <a:tabLst>
                <a:tab pos="354330" algn="l"/>
              </a:tabLst>
            </a:pPr>
            <a:r>
              <a:rPr sz="2400" spc="-5" dirty="0">
                <a:latin typeface="Times New Roman"/>
                <a:cs typeface="Times New Roman"/>
              </a:rPr>
              <a:t>Growing awareness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environmental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issue.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90"/>
              </a:spcBef>
              <a:buFont typeface="Symbol"/>
              <a:buChar char="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Spread of corporate </a:t>
            </a:r>
            <a:r>
              <a:rPr sz="2400" spc="-5" dirty="0">
                <a:latin typeface="Times New Roman"/>
                <a:cs typeface="Times New Roman"/>
              </a:rPr>
              <a:t>scandal </a:t>
            </a:r>
            <a:r>
              <a:rPr sz="2400" dirty="0">
                <a:latin typeface="Times New Roman"/>
                <a:cs typeface="Times New Roman"/>
              </a:rPr>
              <a:t>and 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distrust.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1086</Words>
  <Application>Microsoft Office PowerPoint</Application>
  <PresentationFormat>On-screen Show 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Verve</vt:lpstr>
      <vt:lpstr>BUSINESS ETHICS &amp; CORPORATE SOCIAL RESPONSIBLITY</vt:lpstr>
      <vt:lpstr>INTRODUCTION</vt:lpstr>
      <vt:lpstr>Seven principles of Admirable Business Ethics</vt:lpstr>
      <vt:lpstr>Importance of Business Ethics</vt:lpstr>
      <vt:lpstr>Corporate Social Responsibility</vt:lpstr>
      <vt:lpstr>Aims of CSR</vt:lpstr>
      <vt:lpstr>Pyramid of corporate social responsibility</vt:lpstr>
      <vt:lpstr>Objectives of CSR</vt:lpstr>
      <vt:lpstr>Driving forces behind CSR</vt:lpstr>
      <vt:lpstr>Stages in CSR</vt:lpstr>
      <vt:lpstr>COCA-COLA CRS MODEL</vt:lpstr>
      <vt:lpstr>Cont..</vt:lpstr>
      <vt:lpstr>Cont……</vt:lpstr>
      <vt:lpstr>Cont….</vt:lpstr>
      <vt:lpstr>Cont…</vt:lpstr>
      <vt:lpstr>Cont…</vt:lpstr>
      <vt:lpstr>Cont…</vt:lpstr>
      <vt:lpstr>Cont…</vt:lpstr>
      <vt:lpstr>Tata Group &amp; CSR</vt:lpstr>
      <vt:lpstr>Cont….</vt:lpstr>
      <vt:lpstr>Cont……</vt:lpstr>
      <vt:lpstr>Cont…..</vt:lpstr>
      <vt:lpstr>Cont…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 &amp; CORPORATE SOCIAL RESPONSI</dc:title>
  <dc:creator>Dr.Amit</dc:creator>
  <cp:lastModifiedBy>Hiren</cp:lastModifiedBy>
  <cp:revision>2</cp:revision>
  <dcterms:created xsi:type="dcterms:W3CDTF">2017-10-04T14:27:05Z</dcterms:created>
  <dcterms:modified xsi:type="dcterms:W3CDTF">2017-10-05T04:24:08Z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2017-10-04T00:00:00Z</vt:filetime>
  </property>
</Properties>
</file>