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0" r:id="rId6"/>
    <p:sldId id="262" r:id="rId7"/>
    <p:sldId id="263" r:id="rId8"/>
    <p:sldId id="264" r:id="rId9"/>
    <p:sldId id="266" r:id="rId10"/>
    <p:sldId id="267" r:id="rId11"/>
    <p:sldId id="268" r:id="rId12"/>
    <p:sldId id="269" r:id="rId13"/>
    <p:sldId id="270"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n Gandhi" initials="kG" lastIdx="1" clrIdx="0">
    <p:extLst>
      <p:ext uri="{19B8F6BF-5375-455C-9EA6-DF929625EA0E}">
        <p15:presenceInfo xmlns:p15="http://schemas.microsoft.com/office/powerpoint/2012/main" userId="db680e488c50db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F26FFF3-3C2B-405C-B6A8-8CB7F6578127}" type="slidenum">
              <a:rPr lang="en-US" smtClean="0"/>
              <a:pPr>
                <a:defRPr/>
              </a:pPr>
              <a:t>1</a:t>
            </a:fld>
            <a:endParaRPr lang="en-US"/>
          </a:p>
        </p:txBody>
      </p:sp>
      <p:sp>
        <p:nvSpPr>
          <p:cNvPr id="7" name="TextBox 6"/>
          <p:cNvSpPr txBox="1"/>
          <p:nvPr/>
        </p:nvSpPr>
        <p:spPr>
          <a:xfrm>
            <a:off x="2324159" y="685800"/>
            <a:ext cx="8001000" cy="1077218"/>
          </a:xfrm>
          <a:prstGeom prst="rect">
            <a:avLst/>
          </a:prstGeom>
          <a:noFill/>
        </p:spPr>
        <p:txBody>
          <a:bodyPr wrap="square" rtlCol="0">
            <a:spAutoFit/>
          </a:bodyPr>
          <a:lstStyle/>
          <a:p>
            <a:r>
              <a:rPr lang="en-IN" sz="3200" dirty="0">
                <a:latin typeface="Algerian" panose="04020705040A02060702" pitchFamily="82" charset="0"/>
              </a:rPr>
              <a:t>SEMINAR TOPIC :-</a:t>
            </a:r>
          </a:p>
          <a:p>
            <a:pPr algn="ctr"/>
            <a:r>
              <a:rPr lang="en-IN" sz="3200" dirty="0">
                <a:latin typeface="Algerian" panose="04020705040A02060702" pitchFamily="82" charset="0"/>
              </a:rPr>
              <a:t> </a:t>
            </a:r>
            <a:r>
              <a:rPr lang="en-IN" sz="3200" dirty="0" smtClean="0">
                <a:latin typeface="Algerian" panose="04020705040A02060702" pitchFamily="82" charset="0"/>
              </a:rPr>
              <a:t>BUSINESS </a:t>
            </a:r>
            <a:r>
              <a:rPr lang="en-IN" sz="3200" dirty="0" err="1" smtClean="0">
                <a:latin typeface="Algerian" panose="04020705040A02060702" pitchFamily="82" charset="0"/>
              </a:rPr>
              <a:t>INTeLLIGENCE</a:t>
            </a:r>
            <a:r>
              <a:rPr lang="en-IN" sz="3200" dirty="0" smtClean="0">
                <a:latin typeface="Algerian" panose="04020705040A02060702" pitchFamily="82" charset="0"/>
              </a:rPr>
              <a:t>..</a:t>
            </a:r>
            <a:endParaRPr lang="en-IN" sz="3200" dirty="0">
              <a:latin typeface="Algerian" panose="04020705040A02060702" pitchFamily="82" charset="0"/>
            </a:endParaRPr>
          </a:p>
        </p:txBody>
      </p:sp>
      <p:sp>
        <p:nvSpPr>
          <p:cNvPr id="8" name="TextBox 7"/>
          <p:cNvSpPr txBox="1"/>
          <p:nvPr/>
        </p:nvSpPr>
        <p:spPr>
          <a:xfrm>
            <a:off x="3414900" y="2577113"/>
            <a:ext cx="6172200" cy="369332"/>
          </a:xfrm>
          <a:prstGeom prst="rect">
            <a:avLst/>
          </a:prstGeom>
          <a:noFill/>
        </p:spPr>
        <p:txBody>
          <a:bodyPr wrap="square" rtlCol="0">
            <a:spAutoFit/>
          </a:bodyPr>
          <a:lstStyle/>
          <a:p>
            <a:pPr algn="ctr"/>
            <a:r>
              <a:rPr lang="en-IN" b="1" u="sng" dirty="0"/>
              <a:t>DEPARTMENT</a:t>
            </a:r>
            <a:r>
              <a:rPr lang="en-IN" b="1" dirty="0"/>
              <a:t> </a:t>
            </a:r>
            <a:r>
              <a:rPr lang="en-IN" b="1" dirty="0">
                <a:latin typeface="Castellar" panose="020A0402060406010301" pitchFamily="18" charset="0"/>
              </a:rPr>
              <a:t>:- </a:t>
            </a:r>
            <a:r>
              <a:rPr lang="en-IN" dirty="0">
                <a:latin typeface="Castellar" panose="020A0402060406010301" pitchFamily="18" charset="0"/>
              </a:rPr>
              <a:t>INFORMATION TECHNOLOGY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432" y="3413055"/>
            <a:ext cx="1814454" cy="18719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TextBox 10"/>
          <p:cNvSpPr txBox="1"/>
          <p:nvPr/>
        </p:nvSpPr>
        <p:spPr>
          <a:xfrm>
            <a:off x="8371268" y="5566401"/>
            <a:ext cx="3103808" cy="646331"/>
          </a:xfrm>
          <a:prstGeom prst="rect">
            <a:avLst/>
          </a:prstGeom>
          <a:noFill/>
        </p:spPr>
        <p:txBody>
          <a:bodyPr wrap="square" rtlCol="0">
            <a:spAutoFit/>
          </a:bodyPr>
          <a:lstStyle/>
          <a:p>
            <a:r>
              <a:rPr lang="en-IN" b="1" u="sng" dirty="0">
                <a:latin typeface="Calibri Light" panose="020F0302020204030204" pitchFamily="34" charset="0"/>
                <a:cs typeface="Calibri Light" panose="020F0302020204030204" pitchFamily="34" charset="0"/>
              </a:rPr>
              <a:t>GUIDE BY  </a:t>
            </a:r>
            <a:r>
              <a:rPr lang="en-IN" dirty="0">
                <a:latin typeface="Calibri Light" panose="020F0302020204030204" pitchFamily="34" charset="0"/>
                <a:cs typeface="Calibri Light" panose="020F0302020204030204" pitchFamily="34" charset="0"/>
              </a:rPr>
              <a:t>:-</a:t>
            </a:r>
          </a:p>
          <a:p>
            <a:r>
              <a:rPr lang="en-IN" dirty="0">
                <a:latin typeface="Calibri Light" panose="020F0302020204030204" pitchFamily="34" charset="0"/>
                <a:cs typeface="Calibri Light" panose="020F0302020204030204" pitchFamily="34" charset="0"/>
              </a:rPr>
              <a:t>            </a:t>
            </a:r>
            <a:r>
              <a:rPr lang="en-IN" dirty="0" smtClean="0">
                <a:latin typeface="Calibri Light" panose="020F0302020204030204" pitchFamily="34" charset="0"/>
                <a:cs typeface="Calibri Light" panose="020F0302020204030204" pitchFamily="34" charset="0"/>
              </a:rPr>
              <a:t>DISHA PATEL(MADAM).</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3895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4" y="359777"/>
            <a:ext cx="11298339" cy="6079660"/>
          </a:xfrm>
          <a:prstGeom prst="rect">
            <a:avLst/>
          </a:prstGeom>
        </p:spPr>
      </p:pic>
    </p:spTree>
    <p:extLst>
      <p:ext uri="{BB962C8B-B14F-4D97-AF65-F5344CB8AC3E}">
        <p14:creationId xmlns:p14="http://schemas.microsoft.com/office/powerpoint/2010/main" val="3053348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7" y="121784"/>
            <a:ext cx="10483403" cy="6504058"/>
          </a:xfrm>
          <a:prstGeom prst="rect">
            <a:avLst/>
          </a:prstGeom>
        </p:spPr>
      </p:pic>
    </p:spTree>
    <p:extLst>
      <p:ext uri="{BB962C8B-B14F-4D97-AF65-F5344CB8AC3E}">
        <p14:creationId xmlns:p14="http://schemas.microsoft.com/office/powerpoint/2010/main" val="2571148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8" y="3421695"/>
            <a:ext cx="10058400" cy="247706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130" y="1315871"/>
            <a:ext cx="10058400" cy="1255397"/>
          </a:xfrm>
          <a:prstGeom prst="rect">
            <a:avLst/>
          </a:prstGeom>
        </p:spPr>
      </p:pic>
    </p:spTree>
    <p:extLst>
      <p:ext uri="{BB962C8B-B14F-4D97-AF65-F5344CB8AC3E}">
        <p14:creationId xmlns:p14="http://schemas.microsoft.com/office/powerpoint/2010/main" val="1190709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619" y="76316"/>
            <a:ext cx="10058400" cy="22547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619" y="1474142"/>
            <a:ext cx="10058400" cy="32137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6619" y="4014101"/>
            <a:ext cx="10058400" cy="2712190"/>
          </a:xfrm>
          <a:prstGeom prst="rect">
            <a:avLst/>
          </a:prstGeom>
        </p:spPr>
      </p:pic>
    </p:spTree>
    <p:extLst>
      <p:ext uri="{BB962C8B-B14F-4D97-AF65-F5344CB8AC3E}">
        <p14:creationId xmlns:p14="http://schemas.microsoft.com/office/powerpoint/2010/main" val="539045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2841" y="153864"/>
            <a:ext cx="10688905" cy="6530271"/>
          </a:xfrm>
        </p:spPr>
        <p:txBody>
          <a:bodyPr/>
          <a:lstStyle/>
          <a:p>
            <a:pPr algn="ctr"/>
            <a:r>
              <a:rPr lang="en-IN" sz="3600" b="1" u="sng" dirty="0">
                <a:latin typeface="Algerian" panose="04020705040A02060702" pitchFamily="82" charset="0"/>
              </a:rPr>
              <a:t>Conclusions: </a:t>
            </a:r>
            <a:endParaRPr lang="en-IN" sz="3600" b="1" u="sng" dirty="0" smtClean="0">
              <a:latin typeface="Algerian" panose="04020705040A02060702" pitchFamily="82" charset="0"/>
            </a:endParaRPr>
          </a:p>
          <a:p>
            <a:r>
              <a:rPr lang="en-IN" sz="2200" dirty="0" smtClean="0">
                <a:latin typeface="Arial Rounded MT Bold" panose="020F0704030504030204" pitchFamily="34" charset="0"/>
              </a:rPr>
              <a:t> </a:t>
            </a:r>
          </a:p>
          <a:p>
            <a:pPr marL="342900" indent="-342900">
              <a:buFont typeface="Arial" panose="020B0604020202020204" pitchFamily="34" charset="0"/>
              <a:buChar char="•"/>
            </a:pPr>
            <a:r>
              <a:rPr lang="en-IN" sz="2200" dirty="0" smtClean="0">
                <a:latin typeface="Arial Rounded MT Bold" panose="020F0704030504030204" pitchFamily="34" charset="0"/>
              </a:rPr>
              <a:t> </a:t>
            </a:r>
            <a:r>
              <a:rPr lang="en-IN" sz="2200" dirty="0">
                <a:latin typeface="Arial Rounded MT Bold" panose="020F0704030504030204" pitchFamily="34" charset="0"/>
              </a:rPr>
              <a:t>Your company practices BI on some level.  Whether it’s acquiring information, protecting information or massaging the data into a truly useful advantage, you need to be aware of the key developments and pitfalls that are outlined in this report. </a:t>
            </a:r>
            <a:endParaRPr lang="en-IN" sz="2200" dirty="0" smtClean="0">
              <a:latin typeface="Arial Rounded MT Bold" panose="020F0704030504030204" pitchFamily="34" charset="0"/>
            </a:endParaRPr>
          </a:p>
          <a:p>
            <a:pPr marL="342900" indent="-342900">
              <a:buFont typeface="Arial" panose="020B0604020202020204" pitchFamily="34" charset="0"/>
              <a:buChar char="•"/>
            </a:pPr>
            <a:r>
              <a:rPr lang="en-IN" sz="2200" dirty="0" smtClean="0">
                <a:latin typeface="Arial Rounded MT Bold" panose="020F0704030504030204" pitchFamily="34" charset="0"/>
              </a:rPr>
              <a:t>Business </a:t>
            </a:r>
            <a:r>
              <a:rPr lang="en-IN" sz="2200" dirty="0">
                <a:latin typeface="Arial Rounded MT Bold" panose="020F0704030504030204" pitchFamily="34" charset="0"/>
              </a:rPr>
              <a:t>leaders have long appreciated BI but have only recently been able to harness its power using specialized applications and that show a measurable ROI.  As these applications become more refined, look to the leaders in the field to help your company make the most of its collective data.  Finally, be aware of the acceptable means of acquiring data and be cognizant of the means by which others can acquire information about your business.  The opportunities may be huge but the mistakes can be devastating</a:t>
            </a:r>
            <a:r>
              <a:rPr lang="en-IN" dirty="0"/>
              <a:t>. </a:t>
            </a:r>
          </a:p>
        </p:txBody>
      </p:sp>
    </p:spTree>
    <p:extLst>
      <p:ext uri="{BB962C8B-B14F-4D97-AF65-F5344CB8AC3E}">
        <p14:creationId xmlns:p14="http://schemas.microsoft.com/office/powerpoint/2010/main" val="584484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jeevan\Desktop\carbon nano tubes\pics\Thank-you1.jpg"/>
          <p:cNvPicPr>
            <a:picLocks noChangeAspect="1" noChangeArrowheads="1"/>
          </p:cNvPicPr>
          <p:nvPr/>
        </p:nvPicPr>
        <p:blipFill>
          <a:blip r:embed="rId2"/>
          <a:srcRect/>
          <a:stretch>
            <a:fillRect/>
          </a:stretch>
        </p:blipFill>
        <p:spPr bwMode="auto">
          <a:xfrm>
            <a:off x="3886200" y="1600201"/>
            <a:ext cx="4591050" cy="3810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554142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7400" y="1042951"/>
            <a:ext cx="7861844" cy="5410200"/>
          </a:xfrm>
        </p:spPr>
        <p:txBody>
          <a:bodyPr>
            <a:normAutofit/>
          </a:bodyPr>
          <a:lstStyle/>
          <a:p>
            <a:r>
              <a:rPr lang="en-IN" dirty="0" smtClean="0"/>
              <a:t>	</a:t>
            </a:r>
            <a:r>
              <a:rPr lang="en-IN" sz="2800" dirty="0">
                <a:latin typeface="Algerian" panose="04020705040A02060702" pitchFamily="82" charset="0"/>
              </a:rPr>
              <a:t>      </a:t>
            </a:r>
            <a:r>
              <a:rPr lang="en-IN" sz="3600" b="1" u="sng" dirty="0">
                <a:latin typeface="Algerian" panose="04020705040A02060702" pitchFamily="82" charset="0"/>
              </a:rPr>
              <a:t>INFORMATION TECHNOLOGY</a:t>
            </a:r>
            <a:endParaRPr lang="en-IN" sz="2800" b="1" u="sng" dirty="0">
              <a:latin typeface="Algerian" panose="04020705040A02060702" pitchFamily="82" charset="0"/>
            </a:endParaRPr>
          </a:p>
          <a:p>
            <a:endParaRPr lang="en-IN" dirty="0" smtClean="0"/>
          </a:p>
          <a:p>
            <a:pPr marL="342900" indent="-342900">
              <a:buFont typeface="Wingdings" panose="05000000000000000000" pitchFamily="2" charset="2"/>
              <a:buChar char="Ø"/>
            </a:pPr>
            <a:r>
              <a:rPr lang="en-IN" dirty="0" smtClean="0"/>
              <a:t> I.T.         :- 1</a:t>
            </a:r>
          </a:p>
          <a:p>
            <a:pPr marL="342900" indent="-342900">
              <a:buFont typeface="Wingdings" panose="05000000000000000000" pitchFamily="2" charset="2"/>
              <a:buChar char="Ø"/>
            </a:pPr>
            <a:r>
              <a:rPr lang="en-IN" dirty="0"/>
              <a:t> </a:t>
            </a:r>
            <a:r>
              <a:rPr lang="en-IN" dirty="0" smtClean="0"/>
              <a:t>BATCH  :- B</a:t>
            </a:r>
            <a:endParaRPr lang="en-IN" dirty="0"/>
          </a:p>
          <a:p>
            <a:r>
              <a:rPr lang="en-IN" dirty="0" smtClean="0"/>
              <a:t>		</a:t>
            </a:r>
            <a:endParaRPr lang="en-IN" u="sng" dirty="0"/>
          </a:p>
          <a:p>
            <a:r>
              <a:rPr lang="en-IN" u="sng" dirty="0" smtClean="0"/>
              <a:t>PREPARED BY:-</a:t>
            </a:r>
          </a:p>
          <a:p>
            <a:r>
              <a:rPr lang="en-IN" dirty="0" smtClean="0">
                <a:latin typeface="Arial" panose="020B0604020202020204" pitchFamily="34" charset="0"/>
                <a:cs typeface="Arial" panose="020B0604020202020204" pitchFamily="34" charset="0"/>
              </a:rPr>
              <a:t>NAME                                                             ENROLL NO.:-</a:t>
            </a:r>
          </a:p>
          <a:p>
            <a:endParaRPr lang="en-IN" dirty="0" smtClean="0">
              <a:latin typeface="Arial" panose="020B0604020202020204" pitchFamily="34" charset="0"/>
              <a:cs typeface="Arial" panose="020B0604020202020204" pitchFamily="34" charset="0"/>
            </a:endParaRPr>
          </a:p>
          <a:p>
            <a:pPr marL="457200" indent="-457200">
              <a:buClr>
                <a:schemeClr val="tx1"/>
              </a:buClr>
              <a:buSzPct val="110000"/>
              <a:buFont typeface="+mj-lt"/>
              <a:buAutoNum type="arabicParenR"/>
            </a:pPr>
            <a:r>
              <a:rPr lang="en-IN" dirty="0" smtClean="0">
                <a:latin typeface="Arial" panose="020B0604020202020204" pitchFamily="34" charset="0"/>
                <a:cs typeface="Arial" panose="020B0604020202020204" pitchFamily="34" charset="0"/>
              </a:rPr>
              <a:t>GANDHI KARAN B.		               		160410116034</a:t>
            </a:r>
          </a:p>
        </p:txBody>
      </p:sp>
      <p:sp>
        <p:nvSpPr>
          <p:cNvPr id="6" name="Slide Number Placeholder 5"/>
          <p:cNvSpPr>
            <a:spLocks noGrp="1"/>
          </p:cNvSpPr>
          <p:nvPr>
            <p:ph type="sldNum" sz="quarter" idx="12"/>
          </p:nvPr>
        </p:nvSpPr>
        <p:spPr/>
        <p:txBody>
          <a:bodyPr/>
          <a:lstStyle/>
          <a:p>
            <a:pPr>
              <a:defRPr/>
            </a:pPr>
            <a:fld id="{CF26FFF3-3C2B-405C-B6A8-8CB7F6578127}" type="slidenum">
              <a:rPr lang="en-US" smtClean="0"/>
              <a:pPr>
                <a:defRPr/>
              </a:pPr>
              <a:t>2</a:t>
            </a:fld>
            <a:endParaRPr lang="en-US"/>
          </a:p>
        </p:txBody>
      </p:sp>
    </p:spTree>
    <p:extLst>
      <p:ext uri="{BB962C8B-B14F-4D97-AF65-F5344CB8AC3E}">
        <p14:creationId xmlns:p14="http://schemas.microsoft.com/office/powerpoint/2010/main" val="1568539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7584" y="90152"/>
            <a:ext cx="11084416" cy="6767848"/>
          </a:xfrm>
        </p:spPr>
        <p:txBody>
          <a:bodyPr>
            <a:normAutofit/>
          </a:bodyPr>
          <a:lstStyle/>
          <a:p>
            <a:pPr algn="just"/>
            <a:r>
              <a:rPr lang="en-IN" sz="3200" b="1" u="sng" dirty="0" smtClean="0">
                <a:latin typeface="Algerian" panose="04020705040A02060702" pitchFamily="82" charset="0"/>
              </a:rPr>
              <a:t>Introduction</a:t>
            </a:r>
            <a:r>
              <a:rPr lang="en-IN" sz="1900" b="1" u="sng" dirty="0" smtClean="0">
                <a:latin typeface="Arial Rounded MT Bold" panose="020F0704030504030204" pitchFamily="34" charset="0"/>
              </a:rPr>
              <a:t> </a:t>
            </a:r>
          </a:p>
          <a:p>
            <a:endParaRPr lang="en-IN" sz="1900" dirty="0" smtClean="0">
              <a:latin typeface="Arial Rounded MT Bold" panose="020F0704030504030204" pitchFamily="34" charset="0"/>
            </a:endParaRPr>
          </a:p>
          <a:p>
            <a:pPr algn="just"/>
            <a:r>
              <a:rPr lang="en-IN" sz="1900" dirty="0" smtClean="0">
                <a:latin typeface="Arial Rounded MT Bold" panose="020F0704030504030204" pitchFamily="34" charset="0"/>
              </a:rPr>
              <a:t> 	What is Business Intelligence (BI)?  This is the main question that comes to mind when discussing this complex subject.  According to </a:t>
            </a:r>
            <a:r>
              <a:rPr lang="en-IN" sz="1900" dirty="0" err="1" smtClean="0">
                <a:latin typeface="Arial Rounded MT Bold" panose="020F0704030504030204" pitchFamily="34" charset="0"/>
              </a:rPr>
              <a:t>Hannula</a:t>
            </a:r>
            <a:r>
              <a:rPr lang="en-IN" sz="1900" dirty="0" smtClean="0">
                <a:latin typeface="Arial Rounded MT Bold" panose="020F0704030504030204" pitchFamily="34" charset="0"/>
              </a:rPr>
              <a:t> et al, it is the Systematic business information acquisition and analysis.  In addition, it is also called Competitive Intelligence, Corporate Intelligence, Market Intelligence, Market Research, Data Warehousing, and Knowledge Management.  As you can tell it is a very broad subject with many definitions. </a:t>
            </a:r>
          </a:p>
          <a:p>
            <a:pPr algn="just"/>
            <a:r>
              <a:rPr lang="en-IN" sz="1900" dirty="0" smtClean="0">
                <a:latin typeface="Arial Rounded MT Bold" panose="020F0704030504030204" pitchFamily="34" charset="0"/>
              </a:rPr>
              <a:t> </a:t>
            </a:r>
          </a:p>
          <a:p>
            <a:pPr algn="just"/>
            <a:r>
              <a:rPr lang="en-IN" sz="1900" dirty="0" smtClean="0">
                <a:latin typeface="Arial Rounded MT Bold" panose="020F0704030504030204" pitchFamily="34" charset="0"/>
              </a:rPr>
              <a:t>	BI has been around for a long time.  As illustrated in the class presentation, BI is nothing more than the gathering of information to give your business an advantage over your competitors, whether it concerns rugs and carpets or the building of combat aircraft. </a:t>
            </a:r>
          </a:p>
          <a:p>
            <a:pPr algn="just"/>
            <a:r>
              <a:rPr lang="en-IN" sz="1900" dirty="0" smtClean="0">
                <a:latin typeface="Arial Rounded MT Bold" panose="020F0704030504030204" pitchFamily="34" charset="0"/>
              </a:rPr>
              <a:t> </a:t>
            </a:r>
          </a:p>
          <a:p>
            <a:pPr algn="just"/>
            <a:endParaRPr lang="en-IN" sz="1900" dirty="0" smtClean="0">
              <a:latin typeface="Arial Rounded MT Bold" panose="020F0704030504030204" pitchFamily="34" charset="0"/>
            </a:endParaRPr>
          </a:p>
          <a:p>
            <a:pPr algn="just"/>
            <a:r>
              <a:rPr lang="en-IN" sz="1900" dirty="0">
                <a:latin typeface="Arial Rounded MT Bold" panose="020F0704030504030204" pitchFamily="34" charset="0"/>
              </a:rPr>
              <a:t>	</a:t>
            </a:r>
            <a:r>
              <a:rPr lang="en-IN" sz="1900" dirty="0" smtClean="0">
                <a:latin typeface="Arial Rounded MT Bold" panose="020F0704030504030204" pitchFamily="34" charset="0"/>
              </a:rPr>
              <a:t>The purpose of this paper is to explore every facet of Business Intelligence, including internal and external BI and the tangible/intangible aspects leading to a competitive advantage.  Internal BI refers to the protection and utilization of internal data and external BI refers to the gathering of data and information about the competition</a:t>
            </a:r>
            <a:r>
              <a:rPr lang="en-IN" dirty="0" smtClean="0">
                <a:latin typeface="Arial Rounded MT Bold" panose="020F07040305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276568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395" y="458544"/>
            <a:ext cx="10223563" cy="5942256"/>
          </a:xfrm>
          <a:prstGeom prst="rect">
            <a:avLst/>
          </a:prstGeom>
        </p:spPr>
      </p:pic>
    </p:spTree>
    <p:extLst>
      <p:ext uri="{BB962C8B-B14F-4D97-AF65-F5344CB8AC3E}">
        <p14:creationId xmlns:p14="http://schemas.microsoft.com/office/powerpoint/2010/main" val="202420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5112" y="179622"/>
            <a:ext cx="10997998" cy="6678378"/>
          </a:xfrm>
        </p:spPr>
        <p:txBody>
          <a:bodyPr>
            <a:normAutofit/>
          </a:bodyPr>
          <a:lstStyle/>
          <a:p>
            <a:pPr algn="ctr"/>
            <a:r>
              <a:rPr lang="en-IN" sz="2800" b="1" u="sng" dirty="0">
                <a:latin typeface="Algerian" panose="04020705040A02060702" pitchFamily="82" charset="0"/>
              </a:rPr>
              <a:t>Internal Business Intelligence and Espionage </a:t>
            </a:r>
          </a:p>
          <a:p>
            <a:r>
              <a:rPr lang="en-IN" dirty="0"/>
              <a:t> </a:t>
            </a:r>
          </a:p>
          <a:p>
            <a:pPr algn="just"/>
            <a:r>
              <a:rPr lang="en-IN" dirty="0">
                <a:latin typeface="Arial Rounded MT Bold" panose="020F0704030504030204" pitchFamily="34" charset="0"/>
              </a:rPr>
              <a:t>	</a:t>
            </a:r>
            <a:endParaRPr lang="en-IN" dirty="0" smtClean="0">
              <a:latin typeface="Arial Rounded MT Bold" panose="020F0704030504030204" pitchFamily="34" charset="0"/>
            </a:endParaRPr>
          </a:p>
          <a:p>
            <a:pPr marL="285750" indent="-285750" algn="just">
              <a:buFont typeface="Arial" panose="020B0604020202020204" pitchFamily="34" charset="0"/>
              <a:buChar char="•"/>
            </a:pPr>
            <a:r>
              <a:rPr lang="en-IN" dirty="0" smtClean="0">
                <a:latin typeface="Arial Rounded MT Bold" panose="020F0704030504030204" pitchFamily="34" charset="0"/>
              </a:rPr>
              <a:t>	</a:t>
            </a:r>
            <a:r>
              <a:rPr lang="en-IN" sz="2400" dirty="0" smtClean="0">
                <a:latin typeface="Arial Rounded MT Bold" panose="020F0704030504030204" pitchFamily="34" charset="0"/>
              </a:rPr>
              <a:t>To paraphrase an interpretation of Sun Tzu’s “The Art of War”; it will not do for a corporation to act without knowing the competition’s strategy, and to know the competition’s strategy is impossible without espionage.  </a:t>
            </a:r>
          </a:p>
          <a:p>
            <a:pPr marL="285750" indent="-285750" algn="just">
              <a:buFont typeface="Arial" panose="020B0604020202020204" pitchFamily="34" charset="0"/>
              <a:buChar char="•"/>
            </a:pP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Sun Tzu created his strategy and philosophy over 2000 years ago and the Japanese still apply it today for business and politics.  </a:t>
            </a:r>
          </a:p>
          <a:p>
            <a:pPr marL="285750" indent="-285750" algn="just">
              <a:buFont typeface="Arial" panose="020B0604020202020204" pitchFamily="34" charset="0"/>
              <a:buChar char="•"/>
            </a:pP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     It is very important to understand the classifications of espionage and how a business can protect its physical and intellectual assets from competitors. </a:t>
            </a:r>
            <a:endParaRPr lang="en-IN" sz="2400" dirty="0">
              <a:latin typeface="Arial Rounded MT Bold" panose="020F0704030504030204" pitchFamily="34" charset="0"/>
            </a:endParaRPr>
          </a:p>
          <a:p>
            <a:pPr algn="just"/>
            <a:r>
              <a:rPr lang="en-IN" sz="2400" dirty="0" smtClean="0">
                <a:latin typeface="Arial Rounded MT Bold" panose="020F0704030504030204" pitchFamily="34" charset="0"/>
              </a:rPr>
              <a:t>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4278244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9658" y="153863"/>
            <a:ext cx="10714663" cy="6465877"/>
          </a:xfrm>
        </p:spPr>
        <p:txBody>
          <a:bodyPr>
            <a:normAutofit/>
          </a:bodyPr>
          <a:lstStyle/>
          <a:p>
            <a:pPr algn="just"/>
            <a:endParaRPr lang="en-IN" dirty="0" smtClean="0">
              <a:latin typeface="Arial Rounded MT Bold" panose="020F0704030504030204" pitchFamily="34" charset="0"/>
            </a:endParaRPr>
          </a:p>
          <a:p>
            <a:pPr algn="just"/>
            <a:r>
              <a:rPr lang="en-IN" dirty="0">
                <a:latin typeface="Arial Rounded MT Bold" panose="020F0704030504030204" pitchFamily="34" charset="0"/>
              </a:rPr>
              <a:t>	</a:t>
            </a:r>
            <a:r>
              <a:rPr lang="en-IN" sz="2000" dirty="0" smtClean="0">
                <a:latin typeface="Arial Rounded MT Bold" panose="020F0704030504030204" pitchFamily="34" charset="0"/>
              </a:rPr>
              <a:t>According </a:t>
            </a:r>
            <a:r>
              <a:rPr lang="en-IN" sz="2000" dirty="0">
                <a:latin typeface="Arial Rounded MT Bold" panose="020F0704030504030204" pitchFamily="34" charset="0"/>
              </a:rPr>
              <a:t>to CIA there are three types of Espionage when dealing with </a:t>
            </a:r>
            <a:r>
              <a:rPr lang="en-IN" sz="2000" dirty="0" smtClean="0">
                <a:latin typeface="Arial Rounded MT Bold" panose="020F0704030504030204" pitchFamily="34" charset="0"/>
              </a:rPr>
              <a:t>trade secrets</a:t>
            </a:r>
            <a:r>
              <a:rPr lang="en-IN" sz="2000" dirty="0">
                <a:latin typeface="Arial Rounded MT Bold" panose="020F0704030504030204" pitchFamily="34" charset="0"/>
              </a:rPr>
              <a:t>, businesses intelligence and competitive advantage: </a:t>
            </a:r>
          </a:p>
          <a:p>
            <a:pPr algn="just"/>
            <a:r>
              <a:rPr lang="en-IN" sz="2000" dirty="0">
                <a:latin typeface="Arial Rounded MT Bold" panose="020F0704030504030204" pitchFamily="34" charset="0"/>
              </a:rPr>
              <a:t> </a:t>
            </a:r>
          </a:p>
          <a:p>
            <a:pPr algn="just"/>
            <a:r>
              <a:rPr lang="en-IN" sz="2000" dirty="0">
                <a:latin typeface="Arial Rounded MT Bold" panose="020F0704030504030204" pitchFamily="34" charset="0"/>
              </a:rPr>
              <a:t>		• </a:t>
            </a:r>
            <a:r>
              <a:rPr lang="en-IN" sz="2000" b="1" u="sng" dirty="0">
                <a:latin typeface="Arial Rounded MT Bold" panose="020F0704030504030204" pitchFamily="34" charset="0"/>
              </a:rPr>
              <a:t>Industrial Espionage  </a:t>
            </a:r>
            <a:r>
              <a:rPr lang="en-IN" sz="2000" dirty="0">
                <a:latin typeface="Arial Rounded MT Bold" panose="020F0704030504030204" pitchFamily="34" charset="0"/>
              </a:rPr>
              <a:t>– </a:t>
            </a:r>
            <a:endParaRPr lang="en-IN" sz="2000" dirty="0" smtClean="0">
              <a:latin typeface="Arial Rounded MT Bold" panose="020F0704030504030204" pitchFamily="34" charset="0"/>
            </a:endParaRPr>
          </a:p>
          <a:p>
            <a:pPr algn="just"/>
            <a:r>
              <a:rPr lang="en-IN" sz="2000" dirty="0">
                <a:latin typeface="Arial Rounded MT Bold" panose="020F0704030504030204" pitchFamily="34" charset="0"/>
              </a:rPr>
              <a:t>	</a:t>
            </a:r>
            <a:r>
              <a:rPr lang="en-IN" sz="2000" dirty="0" smtClean="0">
                <a:latin typeface="Arial Rounded MT Bold" panose="020F0704030504030204" pitchFamily="34" charset="0"/>
              </a:rPr>
              <a:t>						Foreign </a:t>
            </a:r>
            <a:r>
              <a:rPr lang="en-IN" sz="2000" dirty="0">
                <a:latin typeface="Arial Rounded MT Bold" panose="020F0704030504030204" pitchFamily="34" charset="0"/>
              </a:rPr>
              <a:t>government vs. Domestic Business. </a:t>
            </a:r>
          </a:p>
          <a:p>
            <a:pPr algn="just"/>
            <a:r>
              <a:rPr lang="en-IN" sz="2000" dirty="0">
                <a:latin typeface="Arial Rounded MT Bold" panose="020F0704030504030204" pitchFamily="34" charset="0"/>
              </a:rPr>
              <a:t>		• </a:t>
            </a:r>
            <a:r>
              <a:rPr lang="en-IN" sz="2000" b="1" u="sng" dirty="0">
                <a:latin typeface="Arial Rounded MT Bold" panose="020F0704030504030204" pitchFamily="34" charset="0"/>
              </a:rPr>
              <a:t>Business Espionage   </a:t>
            </a:r>
            <a:r>
              <a:rPr lang="en-IN" sz="2000" dirty="0">
                <a:latin typeface="Arial Rounded MT Bold" panose="020F0704030504030204" pitchFamily="34" charset="0"/>
              </a:rPr>
              <a:t>– </a:t>
            </a:r>
            <a:endParaRPr lang="en-IN" sz="2000" dirty="0" smtClean="0">
              <a:latin typeface="Arial Rounded MT Bold" panose="020F0704030504030204" pitchFamily="34" charset="0"/>
            </a:endParaRPr>
          </a:p>
          <a:p>
            <a:pPr algn="just"/>
            <a:r>
              <a:rPr lang="en-IN" sz="2000" dirty="0">
                <a:latin typeface="Arial Rounded MT Bold" panose="020F0704030504030204" pitchFamily="34" charset="0"/>
              </a:rPr>
              <a:t>	</a:t>
            </a:r>
            <a:r>
              <a:rPr lang="en-IN" sz="2000" dirty="0" smtClean="0">
                <a:latin typeface="Arial Rounded MT Bold" panose="020F0704030504030204" pitchFamily="34" charset="0"/>
              </a:rPr>
              <a:t>						Foreign </a:t>
            </a:r>
            <a:r>
              <a:rPr lang="en-IN" sz="2000" dirty="0">
                <a:latin typeface="Arial Rounded MT Bold" panose="020F0704030504030204" pitchFamily="34" charset="0"/>
              </a:rPr>
              <a:t>or Domestic Business vs. Domestic Business. </a:t>
            </a:r>
          </a:p>
          <a:p>
            <a:pPr algn="just"/>
            <a:r>
              <a:rPr lang="en-IN" sz="2000" dirty="0">
                <a:latin typeface="Arial Rounded MT Bold" panose="020F0704030504030204" pitchFamily="34" charset="0"/>
              </a:rPr>
              <a:t>		• </a:t>
            </a:r>
            <a:r>
              <a:rPr lang="en-IN" sz="2000" b="1" u="sng" dirty="0">
                <a:latin typeface="Arial Rounded MT Bold" panose="020F0704030504030204" pitchFamily="34" charset="0"/>
              </a:rPr>
              <a:t>Corporate Espionage </a:t>
            </a:r>
            <a:r>
              <a:rPr lang="en-IN" sz="2000" dirty="0">
                <a:latin typeface="Arial Rounded MT Bold" panose="020F0704030504030204" pitchFamily="34" charset="0"/>
              </a:rPr>
              <a:t>– </a:t>
            </a:r>
            <a:endParaRPr lang="en-IN" sz="2000" dirty="0" smtClean="0">
              <a:latin typeface="Arial Rounded MT Bold" panose="020F0704030504030204" pitchFamily="34" charset="0"/>
            </a:endParaRPr>
          </a:p>
          <a:p>
            <a:pPr algn="just"/>
            <a:r>
              <a:rPr lang="en-IN" sz="2000" dirty="0">
                <a:latin typeface="Arial Rounded MT Bold" panose="020F0704030504030204" pitchFamily="34" charset="0"/>
              </a:rPr>
              <a:t>	</a:t>
            </a:r>
            <a:r>
              <a:rPr lang="en-IN" sz="2000" dirty="0" smtClean="0">
                <a:latin typeface="Arial Rounded MT Bold" panose="020F0704030504030204" pitchFamily="34" charset="0"/>
              </a:rPr>
              <a:t>						Legal </a:t>
            </a:r>
            <a:r>
              <a:rPr lang="en-IN" sz="2000" dirty="0">
                <a:latin typeface="Arial Rounded MT Bold" panose="020F0704030504030204" pitchFamily="34" charset="0"/>
              </a:rPr>
              <a:t>and ethical intelligence gathering by Domestic 									    </a:t>
            </a:r>
            <a:r>
              <a:rPr lang="en-IN" sz="2000" dirty="0" smtClean="0">
                <a:latin typeface="Arial Rounded MT Bold" panose="020F0704030504030204" pitchFamily="34" charset="0"/>
              </a:rPr>
              <a:t>			Businesses</a:t>
            </a:r>
            <a:r>
              <a:rPr lang="en-IN" sz="2000" dirty="0">
                <a:latin typeface="Arial Rounded MT Bold" panose="020F0704030504030204" pitchFamily="34" charset="0"/>
              </a:rPr>
              <a:t>, for a competitive advantage. </a:t>
            </a:r>
          </a:p>
        </p:txBody>
      </p:sp>
    </p:spTree>
    <p:extLst>
      <p:ext uri="{BB962C8B-B14F-4D97-AF65-F5344CB8AC3E}">
        <p14:creationId xmlns:p14="http://schemas.microsoft.com/office/powerpoint/2010/main" val="690168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321" y="378449"/>
            <a:ext cx="10058400" cy="6060988"/>
          </a:xfrm>
          <a:prstGeom prst="rect">
            <a:avLst/>
          </a:prstGeom>
        </p:spPr>
      </p:pic>
    </p:spTree>
    <p:extLst>
      <p:ext uri="{BB962C8B-B14F-4D97-AF65-F5344CB8AC3E}">
        <p14:creationId xmlns:p14="http://schemas.microsoft.com/office/powerpoint/2010/main" val="3723444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alpha val="0"/>
                <a:lumMod val="0"/>
                <a:lumOff val="100000"/>
              </a:schemeClr>
            </a:gs>
            <a:gs pos="100000">
              <a:schemeClr val="bg2">
                <a:shade val="98000"/>
                <a:satMod val="120000"/>
                <a:lumMod val="98000"/>
              </a:schemeClr>
            </a:gs>
          </a:gsLst>
          <a:lin ang="2700000" scaled="1"/>
        </a:gradFill>
        <a:effectLst/>
      </p:bgPr>
    </p:bg>
    <p:spTree>
      <p:nvGrpSpPr>
        <p:cNvPr id="1" name=""/>
        <p:cNvGrpSpPr/>
        <p:nvPr/>
      </p:nvGrpSpPr>
      <p:grpSpPr>
        <a:xfrm>
          <a:off x="0" y="0"/>
          <a:ext cx="0" cy="0"/>
          <a:chOff x="0" y="0"/>
          <a:chExt cx="0" cy="0"/>
        </a:xfrm>
      </p:grpSpPr>
      <p:sp>
        <p:nvSpPr>
          <p:cNvPr id="5" name="Title 1"/>
          <p:cNvSpPr>
            <a:spLocks noGrp="1"/>
          </p:cNvSpPr>
          <p:nvPr>
            <p:ph type="subTitle" idx="1"/>
          </p:nvPr>
        </p:nvSpPr>
        <p:spPr>
          <a:xfrm>
            <a:off x="1146175" y="282575"/>
            <a:ext cx="10869613" cy="6440488"/>
          </a:xfrm>
        </p:spPr>
        <p:txBody>
          <a:bodyPr>
            <a:normAutofit/>
          </a:bodyPr>
          <a:lstStyle/>
          <a:p>
            <a:r>
              <a:rPr lang="en-IN" sz="2800" b="1" u="sng" dirty="0">
                <a:latin typeface="Algerian" panose="04020705040A02060702" pitchFamily="82" charset="0"/>
              </a:rPr>
              <a:t>External Business Intelligence </a:t>
            </a:r>
          </a:p>
          <a:p>
            <a:r>
              <a:rPr lang="en-IN" dirty="0"/>
              <a:t> </a:t>
            </a:r>
          </a:p>
          <a:p>
            <a:endParaRPr lang="en-IN" dirty="0"/>
          </a:p>
          <a:p>
            <a:pPr marL="342900" indent="-342900">
              <a:buFont typeface="Arial" panose="020B0604020202020204" pitchFamily="34" charset="0"/>
              <a:buChar char="•"/>
            </a:pPr>
            <a:r>
              <a:rPr lang="en-IN" sz="2400" dirty="0" smtClean="0">
                <a:latin typeface="Arial Rounded MT Bold" panose="020F0704030504030204" pitchFamily="34" charset="0"/>
              </a:rPr>
              <a:t>External </a:t>
            </a:r>
            <a:r>
              <a:rPr lang="en-IN" sz="2400" dirty="0">
                <a:latin typeface="Arial Rounded MT Bold" panose="020F0704030504030204" pitchFamily="34" charset="0"/>
              </a:rPr>
              <a:t>BI is the legal and ethical collection of data and information.  </a:t>
            </a:r>
            <a:endParaRPr lang="en-IN" sz="2400" dirty="0" smtClean="0">
              <a:latin typeface="Arial Rounded MT Bold" panose="020F0704030504030204" pitchFamily="34" charset="0"/>
            </a:endParaRPr>
          </a:p>
          <a:p>
            <a:pPr marL="342900" indent="-342900">
              <a:buFont typeface="Arial" panose="020B0604020202020204" pitchFamily="34" charset="0"/>
              <a:buChar char="•"/>
            </a:pPr>
            <a:endParaRPr lang="en-IN" sz="2400" dirty="0" smtClean="0">
              <a:latin typeface="Arial Rounded MT Bold" panose="020F0704030504030204" pitchFamily="34" charset="0"/>
            </a:endParaRPr>
          </a:p>
          <a:p>
            <a:pPr marL="342900" indent="-342900">
              <a:buFont typeface="Arial" panose="020B0604020202020204" pitchFamily="34" charset="0"/>
              <a:buChar char="•"/>
            </a:pPr>
            <a:r>
              <a:rPr lang="en-IN" sz="2400" dirty="0" smtClean="0">
                <a:latin typeface="Arial Rounded MT Bold" panose="020F0704030504030204" pitchFamily="34" charset="0"/>
              </a:rPr>
              <a:t>A </a:t>
            </a:r>
            <a:r>
              <a:rPr lang="en-IN" sz="2400" dirty="0">
                <a:latin typeface="Arial Rounded MT Bold" panose="020F0704030504030204" pitchFamily="34" charset="0"/>
              </a:rPr>
              <a:t>company, to maintain or gain a competitive advantage, must collect this external information and data.  </a:t>
            </a:r>
            <a:endParaRPr lang="en-IN" sz="2400" dirty="0" smtClean="0">
              <a:latin typeface="Arial Rounded MT Bold" panose="020F0704030504030204" pitchFamily="34" charset="0"/>
            </a:endParaRPr>
          </a:p>
          <a:p>
            <a:pPr marL="342900" indent="-342900">
              <a:buFont typeface="Arial" panose="020B0604020202020204" pitchFamily="34" charset="0"/>
              <a:buChar char="•"/>
            </a:pPr>
            <a:endParaRPr lang="en-IN" sz="2400" dirty="0" smtClean="0">
              <a:latin typeface="Arial Rounded MT Bold" panose="020F0704030504030204" pitchFamily="34" charset="0"/>
            </a:endParaRPr>
          </a:p>
          <a:p>
            <a:pPr marL="342900" indent="-342900">
              <a:buFont typeface="Arial" panose="020B0604020202020204" pitchFamily="34" charset="0"/>
              <a:buChar char="•"/>
            </a:pPr>
            <a:r>
              <a:rPr lang="en-IN" sz="2400" dirty="0" smtClean="0">
                <a:latin typeface="Arial Rounded MT Bold" panose="020F0704030504030204" pitchFamily="34" charset="0"/>
              </a:rPr>
              <a:t>Based </a:t>
            </a:r>
            <a:r>
              <a:rPr lang="en-IN" sz="2400" dirty="0">
                <a:latin typeface="Arial Rounded MT Bold" panose="020F0704030504030204" pitchFamily="34" charset="0"/>
              </a:rPr>
              <a:t>on the CIA definition this is called Corporate Espionage (CE). </a:t>
            </a:r>
          </a:p>
          <a:p>
            <a:pPr marL="342900" indent="-342900">
              <a:buFont typeface="Arial" panose="020B0604020202020204" pitchFamily="34" charset="0"/>
              <a:buChar char="•"/>
            </a:pPr>
            <a:endParaRPr lang="en-IN" sz="2400" dirty="0" smtClean="0">
              <a:latin typeface="Arial Rounded MT Bold" panose="020F0704030504030204" pitchFamily="34" charset="0"/>
            </a:endParaRPr>
          </a:p>
          <a:p>
            <a:pPr marL="342900" indent="-342900">
              <a:buFont typeface="Arial" panose="020B0604020202020204" pitchFamily="34" charset="0"/>
              <a:buChar char="•"/>
            </a:pPr>
            <a:r>
              <a:rPr lang="en-IN" sz="2400" dirty="0" smtClean="0">
                <a:latin typeface="Arial Rounded MT Bold" panose="020F0704030504030204" pitchFamily="34" charset="0"/>
              </a:rPr>
              <a:t> Businesses </a:t>
            </a:r>
            <a:r>
              <a:rPr lang="en-IN" sz="2400" dirty="0">
                <a:latin typeface="Arial Rounded MT Bold" panose="020F0704030504030204" pitchFamily="34" charset="0"/>
              </a:rPr>
              <a:t>have a variety of ways to gather intelligence from their competitors with the great majority of these methods being both potentially valuable and legitimate (legal). </a:t>
            </a:r>
          </a:p>
          <a:p>
            <a:r>
              <a:rPr lang="en-IN" sz="2400" dirty="0">
                <a:latin typeface="Arial Rounded MT Bold" panose="020F0704030504030204" pitchFamily="34" charset="0"/>
              </a:rPr>
              <a:t> </a:t>
            </a:r>
          </a:p>
        </p:txBody>
      </p:sp>
    </p:spTree>
    <p:extLst>
      <p:ext uri="{BB962C8B-B14F-4D97-AF65-F5344CB8AC3E}">
        <p14:creationId xmlns:p14="http://schemas.microsoft.com/office/powerpoint/2010/main" val="3516326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60620" y="309093"/>
            <a:ext cx="8796269" cy="4216539"/>
          </a:xfrm>
          <a:prstGeom prst="rect">
            <a:avLst/>
          </a:prstGeom>
          <a:noFill/>
        </p:spPr>
        <p:txBody>
          <a:bodyPr wrap="square" rtlCol="0">
            <a:spAutoFit/>
          </a:bodyPr>
          <a:lstStyle/>
          <a:p>
            <a:pPr algn="ctr"/>
            <a:r>
              <a:rPr lang="en-IN" sz="3200" dirty="0" smtClean="0">
                <a:latin typeface="Algerian" panose="04020705040A02060702" pitchFamily="82" charset="0"/>
              </a:rPr>
              <a:t>Business</a:t>
            </a:r>
            <a:r>
              <a:rPr lang="en-IN" sz="3200" dirty="0">
                <a:latin typeface="Algerian" panose="04020705040A02060702" pitchFamily="82" charset="0"/>
              </a:rPr>
              <a:t>	 </a:t>
            </a:r>
            <a:r>
              <a:rPr lang="en-IN" sz="3200" dirty="0" smtClean="0">
                <a:latin typeface="Algerian" panose="04020705040A02060702" pitchFamily="82" charset="0"/>
              </a:rPr>
              <a:t>Intelligence</a:t>
            </a:r>
            <a:r>
              <a:rPr lang="en-IN" sz="3200" dirty="0">
                <a:latin typeface="Algerian" panose="04020705040A02060702" pitchFamily="82" charset="0"/>
              </a:rPr>
              <a:t> </a:t>
            </a:r>
            <a:r>
              <a:rPr lang="en-IN" sz="3200" dirty="0" smtClean="0">
                <a:latin typeface="Algerian" panose="04020705040A02060702" pitchFamily="82" charset="0"/>
              </a:rPr>
              <a:t>for</a:t>
            </a:r>
            <a:endParaRPr lang="en-IN" sz="3200" dirty="0">
              <a:latin typeface="Algerian" panose="04020705040A02060702" pitchFamily="82" charset="0"/>
            </a:endParaRPr>
          </a:p>
          <a:p>
            <a:pPr algn="ctr"/>
            <a:r>
              <a:rPr lang="en-IN" sz="3200" dirty="0">
                <a:latin typeface="Algerian" panose="04020705040A02060702" pitchFamily="82" charset="0"/>
              </a:rPr>
              <a:t>   Financial	</a:t>
            </a:r>
            <a:r>
              <a:rPr lang="en-IN" sz="3200" dirty="0" smtClean="0">
                <a:latin typeface="Algerian" panose="04020705040A02060702" pitchFamily="82" charset="0"/>
              </a:rPr>
              <a:t>Services</a:t>
            </a:r>
            <a:r>
              <a:rPr lang="en-IN" sz="3200" dirty="0">
                <a:latin typeface="Algerian" panose="04020705040A02060702" pitchFamily="82" charset="0"/>
              </a:rPr>
              <a:t>:	</a:t>
            </a:r>
            <a:endParaRPr lang="en-IN" sz="3200" dirty="0" smtClean="0">
              <a:latin typeface="Algerian" panose="04020705040A02060702" pitchFamily="82" charset="0"/>
            </a:endParaRPr>
          </a:p>
          <a:p>
            <a:pPr algn="ctr"/>
            <a:r>
              <a:rPr lang="en-IN" sz="3200" dirty="0" smtClean="0">
                <a:latin typeface="Algerian" panose="04020705040A02060702" pitchFamily="82" charset="0"/>
              </a:rPr>
              <a:t> </a:t>
            </a:r>
            <a:r>
              <a:rPr lang="en-IN" sz="3200" dirty="0">
                <a:latin typeface="Algerian" panose="04020705040A02060702" pitchFamily="82" charset="0"/>
              </a:rPr>
              <a:t>A	</a:t>
            </a:r>
            <a:r>
              <a:rPr lang="en-IN" sz="3200" dirty="0" smtClean="0">
                <a:latin typeface="Algerian" panose="04020705040A02060702" pitchFamily="82" charset="0"/>
              </a:rPr>
              <a:t> Case</a:t>
            </a:r>
            <a:r>
              <a:rPr lang="en-IN" sz="3200" dirty="0">
                <a:latin typeface="Algerian" panose="04020705040A02060702" pitchFamily="82" charset="0"/>
              </a:rPr>
              <a:t>	</a:t>
            </a:r>
            <a:r>
              <a:rPr lang="en-IN" sz="3200" dirty="0" smtClean="0">
                <a:latin typeface="Algerian" panose="04020705040A02060702" pitchFamily="82" charset="0"/>
              </a:rPr>
              <a:t>Study</a:t>
            </a:r>
            <a:r>
              <a:rPr lang="en-IN" sz="3200" dirty="0">
                <a:latin typeface="Algerian" panose="04020705040A02060702" pitchFamily="82" charset="0"/>
              </a:rPr>
              <a:t>	</a:t>
            </a:r>
          </a:p>
          <a:p>
            <a:pPr algn="ctr"/>
            <a:r>
              <a:rPr lang="en-IN" sz="3200" dirty="0">
                <a:latin typeface="Algerian" panose="04020705040A02060702" pitchFamily="82" charset="0"/>
              </a:rPr>
              <a:t>  	</a:t>
            </a:r>
          </a:p>
          <a:p>
            <a:pPr algn="ctr"/>
            <a:r>
              <a:rPr lang="en-IN" sz="3200" dirty="0">
                <a:latin typeface="Algerian" panose="04020705040A02060702" pitchFamily="82" charset="0"/>
              </a:rPr>
              <a:t>  	</a:t>
            </a:r>
          </a:p>
          <a:p>
            <a:r>
              <a:rPr lang="en-IN" dirty="0"/>
              <a:t>  	</a:t>
            </a:r>
          </a:p>
          <a:p>
            <a:r>
              <a:rPr lang="en-IN" dirty="0"/>
              <a:t>  	</a:t>
            </a:r>
          </a:p>
          <a:p>
            <a:r>
              <a:rPr lang="en-IN" dirty="0"/>
              <a:t>  	</a:t>
            </a:r>
          </a:p>
          <a:p>
            <a:r>
              <a:rPr lang="en-IN" dirty="0"/>
              <a:t>  	</a:t>
            </a:r>
          </a:p>
          <a:p>
            <a:r>
              <a:rPr lang="en-IN" dirty="0"/>
              <a:t>  </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262" y="2487938"/>
            <a:ext cx="9860984" cy="4075388"/>
          </a:xfrm>
          <a:prstGeom prst="rect">
            <a:avLst/>
          </a:prstGeom>
        </p:spPr>
      </p:pic>
    </p:spTree>
    <p:extLst>
      <p:ext uri="{BB962C8B-B14F-4D97-AF65-F5344CB8AC3E}">
        <p14:creationId xmlns:p14="http://schemas.microsoft.com/office/powerpoint/2010/main" val="4268729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222</TotalTime>
  <Words>246</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Arial Rounded MT Bold</vt:lpstr>
      <vt:lpstr>Calibri Light</vt:lpstr>
      <vt:lpstr>Castellar</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Gandhi</dc:creator>
  <cp:lastModifiedBy>karan Gandhi</cp:lastModifiedBy>
  <cp:revision>22</cp:revision>
  <dcterms:created xsi:type="dcterms:W3CDTF">2017-10-04T10:02:59Z</dcterms:created>
  <dcterms:modified xsi:type="dcterms:W3CDTF">2017-10-09T02:38:17Z</dcterms:modified>
</cp:coreProperties>
</file>