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4" r:id="rId5"/>
    <p:sldId id="260" r:id="rId6"/>
    <p:sldId id="261" r:id="rId7"/>
    <p:sldId id="262" r:id="rId8"/>
    <p:sldId id="259"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0454FDE-FE1D-4983-BAD2-077BB2E3BF4F}" type="datetimeFigureOut">
              <a:rPr lang="en-US" smtClean="0"/>
              <a:pPr/>
              <a:t>10/5/2017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1752DEB-E3A6-4828-8173-C606C6A792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752DEB-E3A6-4828-8173-C606C6A792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752DEB-E3A6-4828-8173-C606C6A792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752DEB-E3A6-4828-8173-C606C6A7922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1752DEB-E3A6-4828-8173-C606C6A7922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752DEB-E3A6-4828-8173-C606C6A7922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1752DEB-E3A6-4828-8173-C606C6A792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1752DEB-E3A6-4828-8173-C606C6A7922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0454FDE-FE1D-4983-BAD2-077BB2E3BF4F}" type="datetimeFigureOut">
              <a:rPr lang="en-US" smtClean="0"/>
              <a:pPr/>
              <a:t>10/5/2017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1752DEB-E3A6-4828-8173-C606C6A792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0454FDE-FE1D-4983-BAD2-077BB2E3BF4F}" type="datetimeFigureOut">
              <a:rPr lang="en-US" smtClean="0"/>
              <a:pPr/>
              <a:t>10/5/2017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1752DEB-E3A6-4828-8173-C606C6A792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0454FDE-FE1D-4983-BAD2-077BB2E3BF4F}" type="datetimeFigureOut">
              <a:rPr lang="en-US" smtClean="0"/>
              <a:pPr/>
              <a:t>10/5/2017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1752DEB-E3A6-4828-8173-C606C6A7922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454FDE-FE1D-4983-BAD2-077BB2E3BF4F}" type="datetimeFigureOut">
              <a:rPr lang="en-US" smtClean="0"/>
              <a:pPr/>
              <a:t>10/5/2017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1752DEB-E3A6-4828-8173-C606C6A792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470025"/>
          </a:xfrm>
        </p:spPr>
        <p:txBody>
          <a:bodyPr>
            <a:normAutofit fontScale="90000"/>
          </a:bodyPr>
          <a:lstStyle/>
          <a:p>
            <a:r>
              <a:rPr lang="en-US" b="1" u="sng" dirty="0" smtClean="0"/>
              <a:t>Global Warming &amp; Green House effect</a:t>
            </a:r>
            <a:endParaRPr lang="en-US" b="1" u="sng" dirty="0"/>
          </a:p>
        </p:txBody>
      </p:sp>
      <p:sp>
        <p:nvSpPr>
          <p:cNvPr id="3" name="Subtitle 2"/>
          <p:cNvSpPr>
            <a:spLocks noGrp="1"/>
          </p:cNvSpPr>
          <p:nvPr>
            <p:ph type="subTitle" idx="1"/>
          </p:nvPr>
        </p:nvSpPr>
        <p:spPr>
          <a:xfrm>
            <a:off x="304799" y="2133600"/>
            <a:ext cx="8610601" cy="4419600"/>
          </a:xfrm>
        </p:spPr>
        <p:txBody>
          <a:bodyPr>
            <a:normAutofit/>
          </a:bodyPr>
          <a:lstStyle/>
          <a:p>
            <a:pPr algn="l"/>
            <a:r>
              <a:rPr lang="en-US" dirty="0" smtClean="0">
                <a:solidFill>
                  <a:schemeClr val="tx1">
                    <a:lumMod val="95000"/>
                    <a:lumOff val="5000"/>
                  </a:schemeClr>
                </a:solidFill>
              </a:rPr>
              <a:t>Name :   Hiren Y. Gohil</a:t>
            </a:r>
          </a:p>
          <a:p>
            <a:pPr algn="l"/>
            <a:endParaRPr lang="en-US" dirty="0" smtClean="0">
              <a:solidFill>
                <a:schemeClr val="tx1">
                  <a:lumMod val="95000"/>
                  <a:lumOff val="5000"/>
                </a:schemeClr>
              </a:solidFill>
            </a:endParaRPr>
          </a:p>
          <a:p>
            <a:pPr algn="l"/>
            <a:r>
              <a:rPr lang="en-US" dirty="0" smtClean="0">
                <a:solidFill>
                  <a:schemeClr val="tx1">
                    <a:lumMod val="95000"/>
                    <a:lumOff val="5000"/>
                  </a:schemeClr>
                </a:solidFill>
              </a:rPr>
              <a:t>En. No:   160410116037</a:t>
            </a:r>
          </a:p>
          <a:p>
            <a:pPr algn="l"/>
            <a:endParaRPr lang="en-US" dirty="0" smtClean="0">
              <a:solidFill>
                <a:schemeClr val="tx1">
                  <a:lumMod val="95000"/>
                  <a:lumOff val="5000"/>
                </a:schemeClr>
              </a:solidFill>
            </a:endParaRPr>
          </a:p>
          <a:p>
            <a:pPr algn="l"/>
            <a:r>
              <a:rPr lang="en-IN" dirty="0" smtClean="0">
                <a:solidFill>
                  <a:schemeClr val="tx1">
                    <a:lumMod val="95000"/>
                    <a:lumOff val="5000"/>
                  </a:schemeClr>
                </a:solidFill>
              </a:rPr>
              <a:t>Guided By: Disha Patel</a:t>
            </a:r>
          </a:p>
          <a:p>
            <a:pPr algn="l"/>
            <a:endParaRPr lang="en-US"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Plant Trees</a:t>
            </a:r>
          </a:p>
          <a:p>
            <a:r>
              <a:rPr lang="en-US" b="1" dirty="0"/>
              <a:t>Reduce </a:t>
            </a:r>
            <a:r>
              <a:rPr lang="en-US" b="1" dirty="0" smtClean="0"/>
              <a:t>Waste</a:t>
            </a:r>
          </a:p>
          <a:p>
            <a:r>
              <a:rPr lang="en-US" b="1" dirty="0"/>
              <a:t>Use Less Heat and Air </a:t>
            </a:r>
            <a:r>
              <a:rPr lang="en-US" b="1" dirty="0" smtClean="0"/>
              <a:t>Conditioning</a:t>
            </a:r>
          </a:p>
          <a:p>
            <a:r>
              <a:rPr lang="en-US" b="1" dirty="0"/>
              <a:t>Go </a:t>
            </a:r>
            <a:r>
              <a:rPr lang="en-US" b="1" dirty="0" smtClean="0"/>
              <a:t>Solar</a:t>
            </a:r>
          </a:p>
          <a:p>
            <a:r>
              <a:rPr lang="en-US" b="1" dirty="0"/>
              <a:t>Use Less Hot </a:t>
            </a:r>
            <a:r>
              <a:rPr lang="en-US" b="1" dirty="0" smtClean="0"/>
              <a:t>Water</a:t>
            </a:r>
          </a:p>
          <a:p>
            <a:r>
              <a:rPr lang="en-US" b="1" dirty="0"/>
              <a:t>Replace Filters on Air Conditioner and Furnace</a:t>
            </a:r>
          </a:p>
          <a:p>
            <a:endParaRPr lang="en-US" dirty="0"/>
          </a:p>
        </p:txBody>
      </p:sp>
      <p:sp>
        <p:nvSpPr>
          <p:cNvPr id="2" name="Title 1"/>
          <p:cNvSpPr>
            <a:spLocks noGrp="1"/>
          </p:cNvSpPr>
          <p:nvPr>
            <p:ph type="title"/>
          </p:nvPr>
        </p:nvSpPr>
        <p:spPr>
          <a:xfrm>
            <a:off x="457200" y="457200"/>
            <a:ext cx="8229600" cy="1143000"/>
          </a:xfrm>
        </p:spPr>
        <p:txBody>
          <a:bodyPr>
            <a:normAutofit fontScale="90000"/>
          </a:bodyPr>
          <a:lstStyle/>
          <a:p>
            <a:r>
              <a:rPr lang="en-US" b="1" dirty="0"/>
              <a:t>Ways to Stop Global </a:t>
            </a:r>
            <a:r>
              <a:rPr lang="en-US" b="1" dirty="0" smtClean="0"/>
              <a:t>Warming &amp; Green House effect</a:t>
            </a:r>
            <a:r>
              <a:rPr lang="en-US" b="1" dirty="0"/>
              <a:t/>
            </a:r>
            <a:br>
              <a:rPr lang="en-US" b="1"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32037"/>
            <a:ext cx="8229600" cy="4525963"/>
          </a:xfrm>
        </p:spPr>
        <p:txBody>
          <a:bodyPr>
            <a:normAutofit fontScale="92500"/>
          </a:bodyPr>
          <a:lstStyle/>
          <a:p>
            <a:r>
              <a:rPr lang="en-US" dirty="0"/>
              <a:t>The rivers in the region originated from the Himalayan glaciers. Between 2006 and 2008 a series of floods and droughts were experienced with change in the rainfall pattern in the area, that effected crops, animals and people’s livelihoods extensively.  755 persons living in 165 villages in the Garhwal area were interviewed and their evidences were recorded, along with verification of ground truths relating to the climate events in this period  by  a research team from ‘Navdanya”  in 2008-2009</a:t>
            </a:r>
          </a:p>
        </p:txBody>
      </p:sp>
      <p:sp>
        <p:nvSpPr>
          <p:cNvPr id="2" name="Title 1"/>
          <p:cNvSpPr>
            <a:spLocks noGrp="1"/>
          </p:cNvSpPr>
          <p:nvPr>
            <p:ph type="title"/>
          </p:nvPr>
        </p:nvSpPr>
        <p:spPr>
          <a:xfrm>
            <a:off x="457200" y="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Case Study</a:t>
            </a:r>
            <a:br>
              <a:rPr lang="en-US" dirty="0" smtClean="0"/>
            </a:br>
            <a:r>
              <a:rPr lang="en-US" sz="3100" u="sng" dirty="0" smtClean="0"/>
              <a:t>Name: </a:t>
            </a:r>
            <a:r>
              <a:rPr lang="en-US" sz="3100" b="0" u="sng" dirty="0" smtClean="0"/>
              <a:t>Climate Change study in Uttarakhand - India</a:t>
            </a:r>
            <a:r>
              <a:rPr lang="en-US" b="0" u="sng" dirty="0" smtClean="0"/>
              <a:t/>
            </a:r>
            <a:br>
              <a:rPr lang="en-US" b="0" u="sng" dirty="0" smtClean="0"/>
            </a:br>
            <a:endParaRPr lang="en-US"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Capture.JPG"/>
          <p:cNvPicPr>
            <a:picLocks noChangeAspect="1" noChangeArrowheads="1"/>
          </p:cNvPicPr>
          <p:nvPr/>
        </p:nvPicPr>
        <p:blipFill>
          <a:blip r:embed="rId2" cstate="print"/>
          <a:srcRect/>
          <a:stretch>
            <a:fillRect/>
          </a:stretch>
        </p:blipFill>
        <p:spPr bwMode="auto">
          <a:xfrm>
            <a:off x="152400" y="304800"/>
            <a:ext cx="8991600" cy="2254492"/>
          </a:xfrm>
          <a:prstGeom prst="rect">
            <a:avLst/>
          </a:prstGeom>
          <a:noFill/>
        </p:spPr>
      </p:pic>
      <p:sp>
        <p:nvSpPr>
          <p:cNvPr id="4" name="TextBox 3"/>
          <p:cNvSpPr txBox="1"/>
          <p:nvPr/>
        </p:nvSpPr>
        <p:spPr>
          <a:xfrm>
            <a:off x="381000" y="2895600"/>
            <a:ext cx="8597400" cy="1569660"/>
          </a:xfrm>
          <a:prstGeom prst="rect">
            <a:avLst/>
          </a:prstGeom>
          <a:noFill/>
        </p:spPr>
        <p:txBody>
          <a:bodyPr wrap="square" rtlCol="0">
            <a:spAutoFit/>
          </a:bodyPr>
          <a:lstStyle/>
          <a:p>
            <a:r>
              <a:rPr lang="en-US" sz="2400" dirty="0" smtClean="0"/>
              <a:t>1100 Roads damaged, 94 bridges washed away, 60k+ people stranded and over 150 people killed and this figure is bound to increase as floods have not helped army operations in search of bodies.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apture.JPG"/>
          <p:cNvPicPr>
            <a:picLocks noChangeAspect="1" noChangeArrowheads="1"/>
          </p:cNvPicPr>
          <p:nvPr/>
        </p:nvPicPr>
        <p:blipFill>
          <a:blip r:embed="rId2" cstate="print"/>
          <a:srcRect/>
          <a:stretch>
            <a:fillRect/>
          </a:stretch>
        </p:blipFill>
        <p:spPr bwMode="auto">
          <a:xfrm>
            <a:off x="914400" y="381000"/>
            <a:ext cx="7665061" cy="4648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895600"/>
            <a:ext cx="8229600" cy="4525963"/>
          </a:xfrm>
        </p:spPr>
        <p:txBody>
          <a:bodyPr>
            <a:normAutofit/>
          </a:bodyPr>
          <a:lstStyle/>
          <a:p>
            <a:pPr algn="ctr"/>
            <a:r>
              <a:rPr lang="en-US" sz="7200" dirty="0" smtClean="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05800" cy="4953000"/>
          </a:xfrm>
        </p:spPr>
        <p:txBody>
          <a:bodyPr/>
          <a:lstStyle/>
          <a:p>
            <a:r>
              <a:rPr lang="en-US" sz="3600" b="1" dirty="0"/>
              <a:t>Global warming</a:t>
            </a:r>
            <a:r>
              <a:rPr lang="en-US" sz="3600" dirty="0"/>
              <a:t>, also referred to as </a:t>
            </a:r>
            <a:r>
              <a:rPr lang="en-US" sz="3600" b="1" dirty="0"/>
              <a:t>climate change</a:t>
            </a:r>
            <a:r>
              <a:rPr lang="en-US" sz="3600" dirty="0"/>
              <a:t>, is the observed century-scale rise in the average temperature </a:t>
            </a:r>
            <a:r>
              <a:rPr lang="en-US" sz="3600" dirty="0" smtClean="0"/>
              <a:t>of the</a:t>
            </a:r>
            <a:r>
              <a:rPr lang="en-US" sz="3600" dirty="0"/>
              <a:t> </a:t>
            </a:r>
            <a:r>
              <a:rPr lang="en-US" sz="3600" dirty="0" smtClean="0"/>
              <a:t>earth's</a:t>
            </a:r>
            <a:r>
              <a:rPr lang="en-US" sz="3600" dirty="0"/>
              <a:t> </a:t>
            </a:r>
            <a:r>
              <a:rPr lang="en-US" sz="3600" dirty="0" smtClean="0"/>
              <a:t>climate system</a:t>
            </a:r>
            <a:r>
              <a:rPr lang="en-US" sz="3600" dirty="0"/>
              <a:t> and its related </a:t>
            </a:r>
            <a:r>
              <a:rPr lang="en-US" sz="3600" dirty="0" smtClean="0"/>
              <a:t>effects. Multiple </a:t>
            </a:r>
            <a:r>
              <a:rPr lang="en-US" sz="3600" dirty="0"/>
              <a:t>lines of scientific evidence show that the climate system is </a:t>
            </a:r>
            <a:r>
              <a:rPr lang="en-US" sz="3600" dirty="0" smtClean="0"/>
              <a:t>warming</a:t>
            </a:r>
            <a:r>
              <a:rPr lang="en-US" dirty="0" smtClean="0"/>
              <a:t>.</a:t>
            </a:r>
            <a:endParaRPr lang="en-US" dirty="0"/>
          </a:p>
        </p:txBody>
      </p:sp>
      <p:sp>
        <p:nvSpPr>
          <p:cNvPr id="2" name="Title 1"/>
          <p:cNvSpPr>
            <a:spLocks noGrp="1"/>
          </p:cNvSpPr>
          <p:nvPr>
            <p:ph type="title"/>
          </p:nvPr>
        </p:nvSpPr>
        <p:spPr/>
        <p:txBody>
          <a:bodyPr/>
          <a:lstStyle/>
          <a:p>
            <a:pPr algn="ctr"/>
            <a:r>
              <a:rPr lang="en-US" u="sng" dirty="0" smtClean="0"/>
              <a:t>What is Global Warming?</a:t>
            </a:r>
            <a:endParaRPr lang="en-US"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96000"/>
          </a:xfrm>
        </p:spPr>
        <p:txBody>
          <a:bodyPr>
            <a:normAutofit lnSpcReduction="10000"/>
          </a:bodyPr>
          <a:lstStyle/>
          <a:p>
            <a:r>
              <a:rPr lang="en-US" dirty="0"/>
              <a:t>Future climate change and associated impacts will differ from region to region around the globe</a:t>
            </a:r>
            <a:r>
              <a:rPr lang="en-US" dirty="0" smtClean="0"/>
              <a:t>.</a:t>
            </a:r>
            <a:r>
              <a:rPr lang="en-US" dirty="0"/>
              <a:t> Anticipated </a:t>
            </a:r>
            <a:r>
              <a:rPr lang="en-US" dirty="0" smtClean="0"/>
              <a:t>effects include </a:t>
            </a:r>
            <a:r>
              <a:rPr lang="en-US" dirty="0"/>
              <a:t>increasing global temperatures, rising sea levels, changing precipitation, and expansion </a:t>
            </a:r>
            <a:r>
              <a:rPr lang="en-US" dirty="0" smtClean="0"/>
              <a:t>of </a:t>
            </a:r>
            <a:r>
              <a:rPr lang="en-US" dirty="0"/>
              <a:t>deserts in the subtropics</a:t>
            </a:r>
            <a:r>
              <a:rPr lang="en-US" dirty="0" smtClean="0"/>
              <a:t>.</a:t>
            </a:r>
          </a:p>
          <a:p>
            <a:r>
              <a:rPr lang="en-US" dirty="0"/>
              <a:t>In the period from 1880 to 2012, the global average (land and ocean) surface temperature has increased by 0.85 [0.65 to 1.06] °C, multiple independently produced datasets confirm</a:t>
            </a:r>
            <a:r>
              <a:rPr lang="en-US" dirty="0" smtClean="0"/>
              <a:t>.</a:t>
            </a:r>
            <a:r>
              <a:rPr lang="en-US" dirty="0"/>
              <a:t> In the period from 1906 to 2005, Earth's average surface temperature rose by 0.74±0.18 °C. The rate of warming almost doubled in the last half of that period </a:t>
            </a:r>
            <a:endParaRPr lang="en-US" dirty="0" smtClean="0"/>
          </a:p>
          <a:p>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Proof of Global Warming</a:t>
            </a:r>
            <a:endParaRPr lang="en-US" dirty="0"/>
          </a:p>
        </p:txBody>
      </p:sp>
      <p:pic>
        <p:nvPicPr>
          <p:cNvPr id="1026" name="Picture 2" descr="E:\Capture.JPG"/>
          <p:cNvPicPr>
            <a:picLocks noChangeAspect="1" noChangeArrowheads="1"/>
          </p:cNvPicPr>
          <p:nvPr/>
        </p:nvPicPr>
        <p:blipFill>
          <a:blip r:embed="rId2" cstate="print"/>
          <a:srcRect/>
          <a:stretch>
            <a:fillRect/>
          </a:stretch>
        </p:blipFill>
        <p:spPr bwMode="auto">
          <a:xfrm>
            <a:off x="381000" y="1524000"/>
            <a:ext cx="8539000" cy="4876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4000" dirty="0"/>
              <a:t>The </a:t>
            </a:r>
            <a:r>
              <a:rPr lang="en-US" sz="4000" b="1" dirty="0"/>
              <a:t>greenhouse effect</a:t>
            </a:r>
            <a:r>
              <a:rPr lang="en-US" sz="4000" dirty="0"/>
              <a:t> is a natural process that warms the Earth's surface. When the Sun's energy reaches the Earth's atmosphere, some of it is reflected back to space and the rest is absorbed and re-radiated by </a:t>
            </a:r>
            <a:r>
              <a:rPr lang="en-US" sz="4000" b="1" dirty="0"/>
              <a:t>greenhouse</a:t>
            </a:r>
            <a:r>
              <a:rPr lang="en-US" sz="4000" dirty="0"/>
              <a:t> gases.</a:t>
            </a:r>
          </a:p>
        </p:txBody>
      </p:sp>
      <p:sp>
        <p:nvSpPr>
          <p:cNvPr id="2" name="Title 1"/>
          <p:cNvSpPr>
            <a:spLocks noGrp="1"/>
          </p:cNvSpPr>
          <p:nvPr>
            <p:ph type="title"/>
          </p:nvPr>
        </p:nvSpPr>
        <p:spPr>
          <a:xfrm>
            <a:off x="1295400" y="304800"/>
            <a:ext cx="7848600" cy="1090083"/>
          </a:xfrm>
        </p:spPr>
        <p:txBody>
          <a:bodyPr>
            <a:normAutofit/>
          </a:bodyPr>
          <a:lstStyle/>
          <a:p>
            <a:r>
              <a:rPr lang="en-US" sz="4000" u="sng" dirty="0" smtClean="0">
                <a:latin typeface="+mn-lt"/>
              </a:rPr>
              <a:t>What is Greenhouse effect?</a:t>
            </a:r>
            <a:endParaRPr lang="en-US" sz="4000" u="sng"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525963"/>
          </a:xfrm>
        </p:spPr>
        <p:txBody>
          <a:bodyPr>
            <a:noAutofit/>
          </a:bodyPr>
          <a:lstStyle/>
          <a:p>
            <a:r>
              <a:rPr lang="en-US" sz="3200" dirty="0"/>
              <a:t>If a planet's atmosphere contains radiatively active gases </a:t>
            </a:r>
            <a:r>
              <a:rPr lang="en-US" sz="3200" dirty="0" smtClean="0"/>
              <a:t>(greenhouse </a:t>
            </a:r>
            <a:r>
              <a:rPr lang="en-US" sz="3200" dirty="0"/>
              <a:t>gases) they will radiate energy in all directions. Part of this radiation is directed towards the surface, warming it</a:t>
            </a:r>
            <a:r>
              <a:rPr lang="en-US" sz="3200" dirty="0" smtClean="0"/>
              <a:t>.</a:t>
            </a:r>
            <a:r>
              <a:rPr lang="en-US" sz="3200" dirty="0"/>
              <a:t> The intensity of the downward radiation – that is, the strength of the greenhouse effect – will depend on the atmosphere's temperature and on the amount of greenhouse gases that the atmosphere contains.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dirty="0"/>
              <a:t>Human activities, primarily the burning of fossil fuels and clearing of forests, have intensified the natural greenhouse </a:t>
            </a:r>
            <a:r>
              <a:rPr lang="en-US" dirty="0" smtClean="0"/>
              <a:t>effect</a:t>
            </a:r>
          </a:p>
          <a:p>
            <a:endParaRPr lang="en-US" dirty="0" smtClean="0"/>
          </a:p>
          <a:p>
            <a:r>
              <a:rPr lang="en-US" dirty="0"/>
              <a:t>By their percentage contribution to the greenhouse effect on Earth the four major gases </a:t>
            </a:r>
            <a:r>
              <a:rPr lang="en-US" dirty="0" smtClean="0"/>
              <a:t>are</a:t>
            </a:r>
          </a:p>
          <a:p>
            <a:endParaRPr lang="en-US" dirty="0"/>
          </a:p>
          <a:p>
            <a:r>
              <a:rPr lang="en-US" b="1" dirty="0"/>
              <a:t>water vapor, 36–70%</a:t>
            </a:r>
          </a:p>
          <a:p>
            <a:r>
              <a:rPr lang="en-US" b="1" dirty="0"/>
              <a:t>carbon dioxide, 9–26%</a:t>
            </a:r>
          </a:p>
          <a:p>
            <a:r>
              <a:rPr lang="en-US" b="1" dirty="0"/>
              <a:t>methane, 4–9%</a:t>
            </a:r>
          </a:p>
          <a:p>
            <a:r>
              <a:rPr lang="en-US" b="1" dirty="0"/>
              <a:t>ozone, 3–7%</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40px-CO2_emission_pie_chart.svg.png"/>
          <p:cNvPicPr>
            <a:picLocks noGrp="1" noChangeAspect="1"/>
          </p:cNvPicPr>
          <p:nvPr>
            <p:ph idx="1"/>
          </p:nvPr>
        </p:nvPicPr>
        <p:blipFill>
          <a:blip r:embed="rId2" cstate="print"/>
          <a:stretch>
            <a:fillRect/>
          </a:stretch>
        </p:blipFill>
        <p:spPr>
          <a:xfrm>
            <a:off x="1447800" y="-228600"/>
            <a:ext cx="6096000" cy="6096000"/>
          </a:xfrm>
        </p:spPr>
      </p:pic>
      <p:sp>
        <p:nvSpPr>
          <p:cNvPr id="2" name="Title 1"/>
          <p:cNvSpPr>
            <a:spLocks noGrp="1"/>
          </p:cNvSpPr>
          <p:nvPr>
            <p:ph type="title"/>
          </p:nvPr>
        </p:nvSpPr>
        <p:spPr>
          <a:xfrm>
            <a:off x="2514600" y="5867400"/>
            <a:ext cx="7162800" cy="258762"/>
          </a:xfrm>
        </p:spPr>
        <p:txBody>
          <a:bodyPr>
            <a:normAutofit fontScale="90000"/>
          </a:bodyPr>
          <a:lstStyle/>
          <a:p>
            <a:r>
              <a:rPr lang="en-US" dirty="0"/>
              <a:t>Global carbon dioxide </a:t>
            </a:r>
            <a:r>
              <a:rPr lang="en-US" dirty="0" smtClean="0"/>
              <a:t>emissions by </a:t>
            </a:r>
            <a:r>
              <a:rPr lang="en-US" dirty="0"/>
              <a:t>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09800"/>
            <a:ext cx="8152791" cy="3810000"/>
          </a:xfrm>
        </p:spPr>
        <p:txBody>
          <a:bodyPr/>
          <a:lstStyle/>
          <a:p>
            <a:r>
              <a:rPr lang="en-US" dirty="0" smtClean="0"/>
              <a:t>Global warming refers to a rise in the temperature of the surface of the earth An increase in the concentration of greenhouse gases leads to an increase in the magnitude of the greenhouse effect.</a:t>
            </a:r>
            <a:endParaRPr lang="en-US" dirty="0"/>
          </a:p>
        </p:txBody>
      </p:sp>
      <p:sp>
        <p:nvSpPr>
          <p:cNvPr id="2" name="Title 1"/>
          <p:cNvSpPr>
            <a:spLocks noGrp="1"/>
          </p:cNvSpPr>
          <p:nvPr>
            <p:ph type="title"/>
          </p:nvPr>
        </p:nvSpPr>
        <p:spPr>
          <a:xfrm>
            <a:off x="457200" y="609600"/>
            <a:ext cx="8229600" cy="1143000"/>
          </a:xfrm>
        </p:spPr>
        <p:txBody>
          <a:bodyPr>
            <a:noAutofit/>
          </a:bodyPr>
          <a:lstStyle/>
          <a:p>
            <a:pPr algn="ctr"/>
            <a:r>
              <a:rPr lang="en-US" sz="3600" b="1" dirty="0" smtClean="0"/>
              <a:t>What is the difference between Global Warming and the Greenhouse Effect?</a:t>
            </a:r>
            <a:endParaRPr lang="en-US" sz="36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TotalTime>
  <Words>302</Words>
  <Application>Microsoft Office PowerPoint</Application>
  <PresentationFormat>On-screen Show (4:3)</PresentationFormat>
  <Paragraphs>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Global Warming &amp; Green House effect</vt:lpstr>
      <vt:lpstr>What is Global Warming?</vt:lpstr>
      <vt:lpstr>Slide 3</vt:lpstr>
      <vt:lpstr>Some Proof of Global Warming</vt:lpstr>
      <vt:lpstr>What is Greenhouse effect?</vt:lpstr>
      <vt:lpstr>Slide 6</vt:lpstr>
      <vt:lpstr>Slide 7</vt:lpstr>
      <vt:lpstr>Global carbon dioxide emissions by country.</vt:lpstr>
      <vt:lpstr>What is the difference between Global Warming and the Greenhouse Effect?</vt:lpstr>
      <vt:lpstr>Ways to Stop Global Warming &amp; Green House effect </vt:lpstr>
      <vt:lpstr>   Case Study Name: Climate Change study in Uttarakhand - India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Hiren</dc:creator>
  <cp:lastModifiedBy>Hiren</cp:lastModifiedBy>
  <cp:revision>13</cp:revision>
  <dcterms:created xsi:type="dcterms:W3CDTF">2017-10-04T14:37:05Z</dcterms:created>
  <dcterms:modified xsi:type="dcterms:W3CDTF">2017-10-05T04:45:29Z</dcterms:modified>
</cp:coreProperties>
</file>