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76"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8CCCC40-B0F0-4BA1-B2DE-7B66F1F99BFC}" type="datetimeFigureOut">
              <a:rPr lang="en-US" smtClean="0"/>
              <a:pPr/>
              <a:t>10/5/2017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8759228-33FF-4800-9858-A24EEB1A454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CCC40-B0F0-4BA1-B2DE-7B66F1F99BFC}" type="datetimeFigureOut">
              <a:rPr lang="en-US" smtClean="0"/>
              <a:pPr/>
              <a:t>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9228-33FF-4800-9858-A24EEB1A45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CCC40-B0F0-4BA1-B2DE-7B66F1F99BFC}" type="datetimeFigureOut">
              <a:rPr lang="en-US" smtClean="0"/>
              <a:pPr/>
              <a:t>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59228-33FF-4800-9858-A24EEB1A45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8CCCC40-B0F0-4BA1-B2DE-7B66F1F99BFC}" type="datetimeFigureOut">
              <a:rPr lang="en-US" smtClean="0"/>
              <a:pPr/>
              <a:t>10/5/2017</a:t>
            </a:fld>
            <a:endParaRPr lang="en-IN"/>
          </a:p>
        </p:txBody>
      </p:sp>
      <p:sp>
        <p:nvSpPr>
          <p:cNvPr id="9" name="Slide Number Placeholder 8"/>
          <p:cNvSpPr>
            <a:spLocks noGrp="1"/>
          </p:cNvSpPr>
          <p:nvPr>
            <p:ph type="sldNum" sz="quarter" idx="15"/>
          </p:nvPr>
        </p:nvSpPr>
        <p:spPr/>
        <p:txBody>
          <a:bodyPr rtlCol="0"/>
          <a:lstStyle/>
          <a:p>
            <a:fld id="{C8759228-33FF-4800-9858-A24EEB1A4542}"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8CCCC40-B0F0-4BA1-B2DE-7B66F1F99BFC}" type="datetimeFigureOut">
              <a:rPr lang="en-US" smtClean="0"/>
              <a:pPr/>
              <a:t>10/5/2017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8759228-33FF-4800-9858-A24EEB1A4542}"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CCCC40-B0F0-4BA1-B2DE-7B66F1F99BFC}" type="datetimeFigureOut">
              <a:rPr lang="en-US" smtClean="0"/>
              <a:pPr/>
              <a:t>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59228-33FF-4800-9858-A24EEB1A4542}"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8CCCC40-B0F0-4BA1-B2DE-7B66F1F99BFC}" type="datetimeFigureOut">
              <a:rPr lang="en-US" smtClean="0"/>
              <a:pPr/>
              <a:t>10/5/2017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59228-33FF-4800-9858-A24EEB1A4542}"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8CCCC40-B0F0-4BA1-B2DE-7B66F1F99BFC}" type="datetimeFigureOut">
              <a:rPr lang="en-US" smtClean="0"/>
              <a:pPr/>
              <a:t>10/5/2017</a:t>
            </a:fld>
            <a:endParaRPr lang="en-IN"/>
          </a:p>
        </p:txBody>
      </p:sp>
      <p:sp>
        <p:nvSpPr>
          <p:cNvPr id="7" name="Slide Number Placeholder 6"/>
          <p:cNvSpPr>
            <a:spLocks noGrp="1"/>
          </p:cNvSpPr>
          <p:nvPr>
            <p:ph type="sldNum" sz="quarter" idx="11"/>
          </p:nvPr>
        </p:nvSpPr>
        <p:spPr/>
        <p:txBody>
          <a:bodyPr rtlCol="0"/>
          <a:lstStyle/>
          <a:p>
            <a:fld id="{C8759228-33FF-4800-9858-A24EEB1A4542}"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CCC40-B0F0-4BA1-B2DE-7B66F1F99BFC}" type="datetimeFigureOut">
              <a:rPr lang="en-US" smtClean="0"/>
              <a:pPr/>
              <a:t>10/5/2017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759228-33FF-4800-9858-A24EEB1A45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8CCCC40-B0F0-4BA1-B2DE-7B66F1F99BFC}" type="datetimeFigureOut">
              <a:rPr lang="en-US" smtClean="0"/>
              <a:pPr/>
              <a:t>10/5/2017</a:t>
            </a:fld>
            <a:endParaRPr lang="en-IN"/>
          </a:p>
        </p:txBody>
      </p:sp>
      <p:sp>
        <p:nvSpPr>
          <p:cNvPr id="22" name="Slide Number Placeholder 21"/>
          <p:cNvSpPr>
            <a:spLocks noGrp="1"/>
          </p:cNvSpPr>
          <p:nvPr>
            <p:ph type="sldNum" sz="quarter" idx="15"/>
          </p:nvPr>
        </p:nvSpPr>
        <p:spPr/>
        <p:txBody>
          <a:bodyPr rtlCol="0"/>
          <a:lstStyle/>
          <a:p>
            <a:fld id="{C8759228-33FF-4800-9858-A24EEB1A4542}"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8CCCC40-B0F0-4BA1-B2DE-7B66F1F99BFC}" type="datetimeFigureOut">
              <a:rPr lang="en-US" smtClean="0"/>
              <a:pPr/>
              <a:t>10/5/2017</a:t>
            </a:fld>
            <a:endParaRPr lang="en-IN"/>
          </a:p>
        </p:txBody>
      </p:sp>
      <p:sp>
        <p:nvSpPr>
          <p:cNvPr id="18" name="Slide Number Placeholder 17"/>
          <p:cNvSpPr>
            <a:spLocks noGrp="1"/>
          </p:cNvSpPr>
          <p:nvPr>
            <p:ph type="sldNum" sz="quarter" idx="11"/>
          </p:nvPr>
        </p:nvSpPr>
        <p:spPr/>
        <p:txBody>
          <a:bodyPr rtlCol="0"/>
          <a:lstStyle/>
          <a:p>
            <a:fld id="{C8759228-33FF-4800-9858-A24EEB1A4542}"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8CCCC40-B0F0-4BA1-B2DE-7B66F1F99BFC}" type="datetimeFigureOut">
              <a:rPr lang="en-US" smtClean="0"/>
              <a:pPr/>
              <a:t>10/5/2017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759228-33FF-4800-9858-A24EEB1A45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8868"/>
            <a:ext cx="7772400" cy="1571636"/>
          </a:xfrm>
        </p:spPr>
        <p:txBody>
          <a:bodyPr>
            <a:normAutofit/>
          </a:bodyPr>
          <a:lstStyle/>
          <a:p>
            <a:pPr algn="ctr"/>
            <a:r>
              <a:rPr lang="en-IN" sz="3600" dirty="0" smtClean="0"/>
              <a:t>         Concept Of Total Quality Management.</a:t>
            </a:r>
            <a:endParaRPr lang="en-IN" sz="3600" dirty="0"/>
          </a:p>
        </p:txBody>
      </p:sp>
      <p:sp>
        <p:nvSpPr>
          <p:cNvPr id="3" name="Subtitle 2"/>
          <p:cNvSpPr>
            <a:spLocks noGrp="1"/>
          </p:cNvSpPr>
          <p:nvPr>
            <p:ph type="subTitle" idx="1"/>
          </p:nvPr>
        </p:nvSpPr>
        <p:spPr>
          <a:xfrm>
            <a:off x="357158" y="4572008"/>
            <a:ext cx="7343804" cy="2071702"/>
          </a:xfrm>
        </p:spPr>
        <p:txBody>
          <a:bodyPr>
            <a:normAutofit/>
          </a:bodyPr>
          <a:lstStyle/>
          <a:p>
            <a:pPr algn="r"/>
            <a:r>
              <a:rPr lang="en-IN" sz="2400" dirty="0" smtClean="0">
                <a:solidFill>
                  <a:schemeClr val="tx1"/>
                </a:solidFill>
              </a:rPr>
              <a:t>Simran Gulani.</a:t>
            </a:r>
          </a:p>
          <a:p>
            <a:pPr algn="r"/>
            <a:r>
              <a:rPr lang="en-IN" sz="2400" dirty="0" smtClean="0">
                <a:solidFill>
                  <a:schemeClr val="tx1"/>
                </a:solidFill>
              </a:rPr>
              <a:t>SY IT-1.</a:t>
            </a:r>
          </a:p>
          <a:p>
            <a:pPr algn="r"/>
            <a:r>
              <a:rPr lang="en-IN" sz="2400" dirty="0" smtClean="0">
                <a:solidFill>
                  <a:schemeClr val="tx1"/>
                </a:solidFill>
              </a:rPr>
              <a:t>160410116038.</a:t>
            </a:r>
          </a:p>
          <a:p>
            <a:pPr algn="r"/>
            <a:r>
              <a:rPr lang="en-IN" sz="2400" dirty="0" smtClean="0">
                <a:solidFill>
                  <a:schemeClr val="tx1"/>
                </a:solidFill>
              </a:rPr>
              <a:t>Guided by: Disha Patel</a:t>
            </a:r>
            <a:endParaRPr lang="en-IN" sz="2400" dirty="0">
              <a:solidFill>
                <a:schemeClr val="tx1"/>
              </a:solidFill>
            </a:endParaRPr>
          </a:p>
        </p:txBody>
      </p:sp>
      <p:pic>
        <p:nvPicPr>
          <p:cNvPr id="4" name="Picture 3" descr="634937745661021045_svit.jpg"/>
          <p:cNvPicPr>
            <a:picLocks noChangeAspect="1"/>
          </p:cNvPicPr>
          <p:nvPr/>
        </p:nvPicPr>
        <p:blipFill>
          <a:blip r:embed="rId2"/>
          <a:stretch>
            <a:fillRect/>
          </a:stretch>
        </p:blipFill>
        <p:spPr>
          <a:xfrm>
            <a:off x="214282" y="214290"/>
            <a:ext cx="2105025" cy="2171700"/>
          </a:xfrm>
          <a:prstGeom prst="rect">
            <a:avLst/>
          </a:prstGeom>
        </p:spPr>
      </p:pic>
      <p:pic>
        <p:nvPicPr>
          <p:cNvPr id="5" name="Picture 4" descr="download (5).jpg"/>
          <p:cNvPicPr>
            <a:picLocks noChangeAspect="1"/>
          </p:cNvPicPr>
          <p:nvPr/>
        </p:nvPicPr>
        <p:blipFill>
          <a:blip r:embed="rId3"/>
          <a:stretch>
            <a:fillRect/>
          </a:stretch>
        </p:blipFill>
        <p:spPr>
          <a:xfrm>
            <a:off x="6786578" y="214290"/>
            <a:ext cx="2143125" cy="2143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554683"/>
          </a:xfrm>
        </p:spPr>
        <p:txBody>
          <a:bodyPr/>
          <a:lstStyle/>
          <a:p>
            <a:pPr>
              <a:buNone/>
            </a:pPr>
            <a:endParaRPr lang="en-IN" sz="2800" dirty="0" smtClean="0"/>
          </a:p>
          <a:p>
            <a:pPr>
              <a:buNone/>
            </a:pPr>
            <a:endParaRPr lang="en-IN" sz="2800" dirty="0" smtClean="0"/>
          </a:p>
          <a:p>
            <a:pPr>
              <a:buNone/>
            </a:pPr>
            <a:r>
              <a:rPr lang="en-IN" sz="2800" dirty="0" smtClean="0"/>
              <a:t>4</a:t>
            </a:r>
            <a:r>
              <a:rPr lang="en-IN" sz="2800" b="1" dirty="0" smtClean="0"/>
              <a:t>. INTEGRATED SYSTEM</a:t>
            </a:r>
          </a:p>
          <a:p>
            <a:pPr>
              <a:buNone/>
            </a:pPr>
            <a:endParaRPr lang="en-IN" sz="2800" b="1" dirty="0" smtClean="0"/>
          </a:p>
          <a:p>
            <a:pPr>
              <a:buNone/>
            </a:pPr>
            <a:endParaRPr lang="en-IN" sz="2800" dirty="0" smtClean="0"/>
          </a:p>
          <a:p>
            <a:pPr>
              <a:buNone/>
            </a:pPr>
            <a:r>
              <a:rPr lang="en-IN" sz="2800" dirty="0" smtClean="0"/>
              <a:t>Although an organization may consist of many different functional specialities often organized into vertically structured departments, it is the horizontal processes interconnecting these functions that are the focus of TQM</a:t>
            </a:r>
            <a:endParaRPr lang="en-IN" sz="2800" b="1" dirty="0" smtClean="0"/>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1480"/>
            <a:ext cx="8229600" cy="5929354"/>
          </a:xfrm>
        </p:spPr>
        <p:txBody>
          <a:bodyPr>
            <a:normAutofit/>
          </a:bodyPr>
          <a:lstStyle/>
          <a:p>
            <a:pPr>
              <a:buNone/>
            </a:pPr>
            <a:r>
              <a:rPr lang="en-IN" sz="2800" dirty="0" smtClean="0"/>
              <a:t>5. </a:t>
            </a:r>
            <a:r>
              <a:rPr lang="en-IN" sz="2800" b="1" dirty="0" smtClean="0"/>
              <a:t>STRATEGIC AND SYSTEMATIC APPROACH</a:t>
            </a:r>
          </a:p>
          <a:p>
            <a:pPr>
              <a:buNone/>
            </a:pPr>
            <a:endParaRPr lang="en-IN" sz="2800" dirty="0"/>
          </a:p>
          <a:p>
            <a:pPr>
              <a:buNone/>
            </a:pPr>
            <a:endParaRPr lang="en-IN" sz="2800" dirty="0" smtClean="0"/>
          </a:p>
          <a:p>
            <a:pPr>
              <a:buNone/>
            </a:pPr>
            <a:r>
              <a:rPr lang="en-IN" sz="2800" dirty="0" smtClean="0"/>
              <a:t>A critical part of the management of quality is the strategic and systematic approach to achieving an organization’s vision, mission and goals.</a:t>
            </a:r>
          </a:p>
          <a:p>
            <a:pPr>
              <a:buNone/>
            </a:pPr>
            <a:endParaRPr lang="en-IN" sz="2800" dirty="0"/>
          </a:p>
          <a:p>
            <a:pPr>
              <a:buNone/>
            </a:pPr>
            <a:r>
              <a:rPr lang="en-IN" sz="2800" dirty="0" smtClean="0"/>
              <a:t>This process, called strategic planning or strategic management includes the formulation of a strategic plan that integrates quality as a core component.</a:t>
            </a:r>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lstStyle/>
          <a:p>
            <a:pPr>
              <a:buNone/>
            </a:pPr>
            <a:endParaRPr lang="en-IN" dirty="0" smtClean="0"/>
          </a:p>
          <a:p>
            <a:pPr>
              <a:buNone/>
            </a:pPr>
            <a:r>
              <a:rPr lang="en-IN" dirty="0" smtClean="0"/>
              <a:t>6</a:t>
            </a:r>
            <a:r>
              <a:rPr lang="en-IN" sz="2800" dirty="0" smtClean="0"/>
              <a:t>. </a:t>
            </a:r>
            <a:r>
              <a:rPr lang="en-IN" sz="2800" b="1" dirty="0" smtClean="0"/>
              <a:t>CONTINUAL IMPROVEMENT</a:t>
            </a:r>
          </a:p>
          <a:p>
            <a:pPr>
              <a:buNone/>
            </a:pPr>
            <a:endParaRPr lang="en-IN" sz="2800" dirty="0" smtClean="0"/>
          </a:p>
          <a:p>
            <a:pPr>
              <a:buNone/>
            </a:pPr>
            <a:endParaRPr lang="en-IN" sz="2800" dirty="0" smtClean="0"/>
          </a:p>
          <a:p>
            <a:pPr>
              <a:buNone/>
            </a:pPr>
            <a:r>
              <a:rPr lang="en-IN" sz="2800" dirty="0" smtClean="0"/>
              <a:t>   A major thrust of TQM is continual process improvement.</a:t>
            </a:r>
          </a:p>
          <a:p>
            <a:pPr>
              <a:buNone/>
            </a:pPr>
            <a:endParaRPr lang="en-IN" sz="2800" dirty="0"/>
          </a:p>
          <a:p>
            <a:pPr>
              <a:buNone/>
            </a:pPr>
            <a:r>
              <a:rPr lang="en-IN" sz="2800" dirty="0" smtClean="0"/>
              <a:t>   Continual improvement drives an organization to be both analytical and creative in finding ways to become more </a:t>
            </a:r>
            <a:r>
              <a:rPr lang="en-IN" sz="2800" u="sng" dirty="0" smtClean="0"/>
              <a:t>competitive</a:t>
            </a:r>
            <a:r>
              <a:rPr lang="en-IN" sz="2800" dirty="0" smtClean="0"/>
              <a:t> and more </a:t>
            </a:r>
            <a:r>
              <a:rPr lang="en-IN" sz="2800" u="sng" dirty="0" smtClean="0"/>
              <a:t>effective</a:t>
            </a:r>
            <a:r>
              <a:rPr lang="en-IN" sz="2800" dirty="0" smtClean="0"/>
              <a:t> at meeting stakeholder expectations.</a:t>
            </a:r>
            <a:endParaRPr lang="en-IN"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8229600" cy="5840435"/>
          </a:xfrm>
        </p:spPr>
        <p:txBody>
          <a:bodyPr>
            <a:normAutofit/>
          </a:bodyPr>
          <a:lstStyle/>
          <a:p>
            <a:pPr>
              <a:buNone/>
            </a:pPr>
            <a:endParaRPr lang="en-IN" dirty="0" smtClean="0"/>
          </a:p>
          <a:p>
            <a:pPr>
              <a:buNone/>
            </a:pPr>
            <a:r>
              <a:rPr lang="en-IN" dirty="0" smtClean="0"/>
              <a:t>7. </a:t>
            </a:r>
            <a:r>
              <a:rPr lang="en-IN" sz="2800" b="1" dirty="0" smtClean="0"/>
              <a:t>FACT-BASED DECISION MAKING</a:t>
            </a:r>
          </a:p>
          <a:p>
            <a:pPr>
              <a:buNone/>
            </a:pPr>
            <a:endParaRPr lang="en-IN" sz="2800" dirty="0" smtClean="0"/>
          </a:p>
          <a:p>
            <a:pPr>
              <a:buNone/>
            </a:pPr>
            <a:endParaRPr lang="en-IN" sz="2800" dirty="0" smtClean="0"/>
          </a:p>
          <a:p>
            <a:pPr>
              <a:buNone/>
            </a:pPr>
            <a:r>
              <a:rPr lang="en-IN" sz="2800" dirty="0" smtClean="0"/>
              <a:t>  In order to know how well an organization is performing, data on performance measures are necessary.</a:t>
            </a:r>
          </a:p>
          <a:p>
            <a:pPr>
              <a:buNone/>
            </a:pPr>
            <a:endParaRPr lang="en-IN" sz="2800" dirty="0" smtClean="0"/>
          </a:p>
          <a:p>
            <a:pPr>
              <a:buNone/>
            </a:pPr>
            <a:r>
              <a:rPr lang="en-IN" sz="2800" dirty="0" smtClean="0"/>
              <a:t>    TQM requires that an organization continually collect and analyse data in order to improve decision making accuracy, achieve consensus and allow prediction based on past history.</a:t>
            </a:r>
            <a:endParaRPr lang="en-IN" sz="2800" dirty="0"/>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8229600" cy="5840435"/>
          </a:xfrm>
        </p:spPr>
        <p:txBody>
          <a:bodyPr/>
          <a:lstStyle/>
          <a:p>
            <a:pPr>
              <a:buNone/>
            </a:pPr>
            <a:endParaRPr lang="en-IN" dirty="0" smtClean="0"/>
          </a:p>
          <a:p>
            <a:pPr>
              <a:buNone/>
            </a:pPr>
            <a:r>
              <a:rPr lang="en-IN" dirty="0" smtClean="0"/>
              <a:t>8</a:t>
            </a:r>
            <a:r>
              <a:rPr lang="en-IN" b="1" dirty="0" smtClean="0"/>
              <a:t>. </a:t>
            </a:r>
            <a:r>
              <a:rPr lang="en-IN" sz="2800" b="1" dirty="0" smtClean="0"/>
              <a:t>COMMUNICATIONS</a:t>
            </a:r>
          </a:p>
          <a:p>
            <a:pPr>
              <a:buNone/>
            </a:pPr>
            <a:endParaRPr lang="en-IN" sz="2800" dirty="0"/>
          </a:p>
          <a:p>
            <a:pPr>
              <a:buNone/>
            </a:pPr>
            <a:r>
              <a:rPr lang="en-IN" sz="2800" dirty="0" smtClean="0"/>
              <a:t>   </a:t>
            </a:r>
          </a:p>
          <a:p>
            <a:pPr>
              <a:buNone/>
            </a:pPr>
            <a:r>
              <a:rPr lang="en-IN" sz="2800" dirty="0" smtClean="0"/>
              <a:t> During times of organizational change, as well as part of day-to-day operation, effective communications plays a larger part in maintaining morale and in motivating employees at all levels.</a:t>
            </a:r>
          </a:p>
          <a:p>
            <a:pPr>
              <a:buNone/>
            </a:pPr>
            <a:endParaRPr lang="en-IN" sz="2800" dirty="0"/>
          </a:p>
          <a:p>
            <a:pPr>
              <a:buNone/>
            </a:pPr>
            <a:r>
              <a:rPr lang="en-IN" sz="2800" dirty="0" smtClean="0"/>
              <a:t>    Communications involve strategies, method and timeliness.</a:t>
            </a:r>
            <a:endParaRPr lang="en-IN"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TQM benefits</a:t>
            </a:r>
            <a:endParaRPr lang="en-IN" sz="3600" b="1" dirty="0">
              <a:solidFill>
                <a:schemeClr val="tx1"/>
              </a:solidFill>
            </a:endParaRPr>
          </a:p>
        </p:txBody>
      </p:sp>
      <p:sp>
        <p:nvSpPr>
          <p:cNvPr id="3" name="Content Placeholder 2"/>
          <p:cNvSpPr>
            <a:spLocks noGrp="1"/>
          </p:cNvSpPr>
          <p:nvPr>
            <p:ph sz="quarter" idx="1"/>
          </p:nvPr>
        </p:nvSpPr>
        <p:spPr/>
        <p:txBody>
          <a:bodyPr>
            <a:normAutofit/>
          </a:bodyPr>
          <a:lstStyle/>
          <a:p>
            <a:pPr>
              <a:buNone/>
            </a:pPr>
            <a:endParaRPr lang="en-IN" dirty="0" smtClean="0"/>
          </a:p>
          <a:p>
            <a:r>
              <a:rPr lang="en-IN" sz="2800" dirty="0" smtClean="0"/>
              <a:t>Strengthened competitive position.</a:t>
            </a:r>
          </a:p>
          <a:p>
            <a:endParaRPr lang="en-IN" sz="2800" dirty="0" smtClean="0"/>
          </a:p>
          <a:p>
            <a:r>
              <a:rPr lang="en-IN" sz="2800" dirty="0" smtClean="0"/>
              <a:t>Higher productivity</a:t>
            </a:r>
          </a:p>
          <a:p>
            <a:endParaRPr lang="en-IN" sz="2800" dirty="0" smtClean="0"/>
          </a:p>
          <a:p>
            <a:r>
              <a:rPr lang="en-IN" sz="2800" dirty="0" smtClean="0"/>
              <a:t>Improved customer focus and satisfaction.</a:t>
            </a:r>
          </a:p>
          <a:p>
            <a:pPr>
              <a:buNone/>
            </a:pPr>
            <a:endParaRPr lang="en-IN" sz="2800" dirty="0" smtClean="0"/>
          </a:p>
          <a:p>
            <a:r>
              <a:rPr lang="en-IN" sz="2800" dirty="0" smtClean="0"/>
              <a:t>Adaptability to changing or emerging market condition.</a:t>
            </a:r>
            <a:endParaRPr lang="en-IN"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Reasons for FALIURE</a:t>
            </a:r>
            <a:endParaRPr lang="en-IN" sz="3600" b="1" dirty="0">
              <a:solidFill>
                <a:schemeClr val="tx1"/>
              </a:solidFill>
            </a:endParaRPr>
          </a:p>
        </p:txBody>
      </p:sp>
      <p:sp>
        <p:nvSpPr>
          <p:cNvPr id="3" name="Content Placeholder 2"/>
          <p:cNvSpPr>
            <a:spLocks noGrp="1"/>
          </p:cNvSpPr>
          <p:nvPr>
            <p:ph sz="quarter" idx="1"/>
          </p:nvPr>
        </p:nvSpPr>
        <p:spPr/>
        <p:txBody>
          <a:bodyPr>
            <a:normAutofit fontScale="92500"/>
          </a:bodyPr>
          <a:lstStyle/>
          <a:p>
            <a:pPr>
              <a:buNone/>
            </a:pPr>
            <a:r>
              <a:rPr lang="en-IN" dirty="0" smtClean="0"/>
              <a:t>  </a:t>
            </a:r>
          </a:p>
          <a:p>
            <a:pPr>
              <a:buNone/>
            </a:pPr>
            <a:endParaRPr lang="en-IN" dirty="0" smtClean="0"/>
          </a:p>
          <a:p>
            <a:pPr>
              <a:buNone/>
            </a:pPr>
            <a:r>
              <a:rPr lang="en-IN" sz="2800" dirty="0" smtClean="0"/>
              <a:t> TQM fails because:</a:t>
            </a:r>
          </a:p>
          <a:p>
            <a:pPr>
              <a:buNone/>
            </a:pPr>
            <a:endParaRPr lang="en-IN" sz="2800" dirty="0"/>
          </a:p>
          <a:p>
            <a:r>
              <a:rPr lang="en-IN" sz="2800" dirty="0" smtClean="0"/>
              <a:t>Top management sees no reason for change.</a:t>
            </a:r>
          </a:p>
          <a:p>
            <a:endParaRPr lang="en-IN" sz="2800" dirty="0"/>
          </a:p>
          <a:p>
            <a:r>
              <a:rPr lang="en-IN" sz="2800" dirty="0" smtClean="0"/>
              <a:t>Top management is not concerned for its staff.</a:t>
            </a:r>
          </a:p>
          <a:p>
            <a:endParaRPr lang="en-IN" sz="2800" dirty="0"/>
          </a:p>
          <a:p>
            <a:r>
              <a:rPr lang="en-IN" sz="2800" dirty="0" smtClean="0"/>
              <a:t>The company loses interest in the programme</a:t>
            </a:r>
            <a:r>
              <a:rPr lang="en-IN" dirty="0" smtClean="0"/>
              <a:t>. </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ormAutofit/>
          </a:bodyPr>
          <a:lstStyle/>
          <a:p>
            <a:pPr algn="ctr"/>
            <a:r>
              <a:rPr lang="en-IN" sz="3600" b="1" dirty="0" smtClean="0"/>
              <a:t>CASE STUDY</a:t>
            </a:r>
            <a:endParaRPr lang="en-IN" sz="3600" b="1" dirty="0"/>
          </a:p>
        </p:txBody>
      </p:sp>
      <p:sp>
        <p:nvSpPr>
          <p:cNvPr id="3" name="Content Placeholder 2"/>
          <p:cNvSpPr>
            <a:spLocks noGrp="1"/>
          </p:cNvSpPr>
          <p:nvPr>
            <p:ph sz="quarter" idx="1"/>
          </p:nvPr>
        </p:nvSpPr>
        <p:spPr/>
        <p:txBody>
          <a:bodyPr>
            <a:normAutofit/>
          </a:bodyPr>
          <a:lstStyle/>
          <a:p>
            <a:pPr>
              <a:buNone/>
            </a:pPr>
            <a:r>
              <a:rPr lang="en-IN" dirty="0" smtClean="0"/>
              <a:t>			</a:t>
            </a:r>
            <a:r>
              <a:rPr lang="en-IN" sz="2800" b="1" dirty="0" smtClean="0"/>
              <a:t>History of McDonald</a:t>
            </a:r>
          </a:p>
          <a:p>
            <a:pPr>
              <a:buNone/>
            </a:pPr>
            <a:endParaRPr lang="en-IN" sz="2800" dirty="0" smtClean="0"/>
          </a:p>
          <a:p>
            <a:pPr>
              <a:buNone/>
            </a:pPr>
            <a:r>
              <a:rPr lang="en-IN" sz="2800" dirty="0" smtClean="0"/>
              <a:t>The world famous fast food restaurant.</a:t>
            </a:r>
          </a:p>
          <a:p>
            <a:pPr>
              <a:buNone/>
            </a:pPr>
            <a:endParaRPr lang="en-IN" sz="2800" dirty="0" smtClean="0"/>
          </a:p>
          <a:p>
            <a:pPr>
              <a:buNone/>
            </a:pPr>
            <a:r>
              <a:rPr lang="en-IN" sz="2800" dirty="0" smtClean="0"/>
              <a:t>The idea of McDonald was introduced by two brothers Mac(Maurice) and Dick(Richard).</a:t>
            </a:r>
          </a:p>
          <a:p>
            <a:pPr>
              <a:buNone/>
            </a:pPr>
            <a:endParaRPr lang="en-IN" sz="2800" dirty="0" smtClean="0"/>
          </a:p>
          <a:p>
            <a:pPr>
              <a:buNone/>
            </a:pPr>
            <a:r>
              <a:rPr lang="en-IN" sz="2800" dirty="0" smtClean="0"/>
              <a:t>It serves approx. 69 million customers in over 100 countries each day.</a:t>
            </a:r>
          </a:p>
          <a:p>
            <a:pPr>
              <a:buNone/>
            </a:pPr>
            <a:endParaRPr lang="en-IN"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Mission and vision </a:t>
            </a:r>
            <a:endParaRPr lang="en-IN" sz="3600" b="1" dirty="0"/>
          </a:p>
        </p:txBody>
      </p:sp>
      <p:sp>
        <p:nvSpPr>
          <p:cNvPr id="3" name="Content Placeholder 2"/>
          <p:cNvSpPr>
            <a:spLocks noGrp="1"/>
          </p:cNvSpPr>
          <p:nvPr>
            <p:ph sz="quarter" idx="1"/>
          </p:nvPr>
        </p:nvSpPr>
        <p:spPr/>
        <p:txBody>
          <a:bodyPr/>
          <a:lstStyle/>
          <a:p>
            <a:pPr>
              <a:buNone/>
            </a:pPr>
            <a:endParaRPr lang="en-IN" dirty="0" smtClean="0"/>
          </a:p>
          <a:p>
            <a:pPr>
              <a:buNone/>
            </a:pPr>
            <a:r>
              <a:rPr lang="en-IN" dirty="0" smtClean="0"/>
              <a:t>   </a:t>
            </a:r>
          </a:p>
          <a:p>
            <a:pPr>
              <a:buNone/>
            </a:pPr>
            <a:r>
              <a:rPr lang="en-IN" sz="2800" dirty="0" smtClean="0"/>
              <a:t>“To be the best quick service restaurant  experience”. </a:t>
            </a:r>
          </a:p>
          <a:p>
            <a:pPr>
              <a:buNone/>
            </a:pPr>
            <a:endParaRPr lang="en-IN" sz="2800" dirty="0" smtClean="0"/>
          </a:p>
          <a:p>
            <a:pPr>
              <a:buNone/>
            </a:pPr>
            <a:r>
              <a:rPr lang="en-IN" sz="2800" dirty="0" smtClean="0"/>
              <a:t>    Is to be our customers first choice, when it comes to top quality products, outstanding service</a:t>
            </a:r>
            <a:r>
              <a:rPr lang="en-IN" dirty="0" smtClean="0"/>
              <a:t>.</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TQM of McDonald</a:t>
            </a:r>
            <a:endParaRPr lang="en-IN" sz="3600" b="1" dirty="0"/>
          </a:p>
        </p:txBody>
      </p:sp>
      <p:sp>
        <p:nvSpPr>
          <p:cNvPr id="3" name="Content Placeholder 2"/>
          <p:cNvSpPr>
            <a:spLocks noGrp="1"/>
          </p:cNvSpPr>
          <p:nvPr>
            <p:ph sz="quarter" idx="1"/>
          </p:nvPr>
        </p:nvSpPr>
        <p:spPr/>
        <p:txBody>
          <a:bodyPr/>
          <a:lstStyle/>
          <a:p>
            <a:endParaRPr lang="en-IN" dirty="0" smtClean="0"/>
          </a:p>
          <a:p>
            <a:endParaRPr lang="en-IN" sz="2800" dirty="0" smtClean="0"/>
          </a:p>
          <a:p>
            <a:r>
              <a:rPr lang="en-IN" sz="2800" dirty="0" smtClean="0"/>
              <a:t>Benchmarking.</a:t>
            </a:r>
          </a:p>
          <a:p>
            <a:endParaRPr lang="en-IN" sz="2800" dirty="0" smtClean="0"/>
          </a:p>
          <a:p>
            <a:r>
              <a:rPr lang="en-IN" sz="2800" dirty="0" smtClean="0"/>
              <a:t>Continuous improvement.</a:t>
            </a:r>
          </a:p>
          <a:p>
            <a:endParaRPr lang="en-IN" sz="2800" dirty="0" smtClean="0"/>
          </a:p>
          <a:p>
            <a:r>
              <a:rPr lang="en-IN" sz="2800" dirty="0" smtClean="0"/>
              <a:t>Employee involvement.</a:t>
            </a: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Outlook</a:t>
            </a:r>
            <a:r>
              <a:rPr lang="en-IN" sz="3600" dirty="0" smtClean="0">
                <a:solidFill>
                  <a:schemeClr val="tx1"/>
                </a:solidFill>
              </a:rPr>
              <a:t> </a:t>
            </a:r>
            <a:endParaRPr lang="en-IN" sz="3600" dirty="0">
              <a:solidFill>
                <a:schemeClr val="tx1"/>
              </a:solidFill>
            </a:endParaRPr>
          </a:p>
        </p:txBody>
      </p:sp>
      <p:sp>
        <p:nvSpPr>
          <p:cNvPr id="3" name="Content Placeholder 2"/>
          <p:cNvSpPr>
            <a:spLocks noGrp="1"/>
          </p:cNvSpPr>
          <p:nvPr>
            <p:ph sz="quarter" idx="1"/>
          </p:nvPr>
        </p:nvSpPr>
        <p:spPr/>
        <p:txBody>
          <a:bodyPr>
            <a:normAutofit lnSpcReduction="10000"/>
          </a:bodyPr>
          <a:lstStyle/>
          <a:p>
            <a:endParaRPr lang="en-IN" dirty="0" smtClean="0"/>
          </a:p>
          <a:p>
            <a:endParaRPr lang="en-IN" sz="2800" dirty="0" smtClean="0"/>
          </a:p>
          <a:p>
            <a:r>
              <a:rPr lang="en-IN" sz="2800" dirty="0" smtClean="0"/>
              <a:t>What is TQM?</a:t>
            </a:r>
          </a:p>
          <a:p>
            <a:r>
              <a:rPr lang="en-IN" sz="2800" dirty="0" smtClean="0"/>
              <a:t>Objectives of TQM.</a:t>
            </a:r>
          </a:p>
          <a:p>
            <a:r>
              <a:rPr lang="en-IN" sz="2800" dirty="0" smtClean="0"/>
              <a:t>Significance of TQM.</a:t>
            </a:r>
          </a:p>
          <a:p>
            <a:r>
              <a:rPr lang="en-IN" sz="2800" dirty="0" smtClean="0"/>
              <a:t>8 principles of TQM.</a:t>
            </a:r>
          </a:p>
          <a:p>
            <a:r>
              <a:rPr lang="en-IN" sz="2800" dirty="0" smtClean="0"/>
              <a:t>TQM benefits.</a:t>
            </a:r>
          </a:p>
          <a:p>
            <a:r>
              <a:rPr lang="en-IN" sz="2800" dirty="0" smtClean="0"/>
              <a:t>Reasons for failure</a:t>
            </a:r>
            <a:r>
              <a:rPr lang="en-IN" sz="2800" dirty="0" smtClean="0"/>
              <a:t>.</a:t>
            </a:r>
          </a:p>
          <a:p>
            <a:r>
              <a:rPr lang="en-IN" sz="2800" dirty="0" smtClean="0"/>
              <a:t>Case study.</a:t>
            </a:r>
          </a:p>
          <a:p>
            <a:r>
              <a:rPr lang="en-IN" sz="2800" dirty="0" smtClean="0"/>
              <a:t>Conclusion.</a:t>
            </a:r>
            <a:endParaRPr lang="en-IN" sz="2800"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8229600" cy="5911873"/>
          </a:xfrm>
        </p:spPr>
        <p:txBody>
          <a:bodyPr/>
          <a:lstStyle/>
          <a:p>
            <a:pPr>
              <a:buNone/>
            </a:pPr>
            <a:endParaRPr lang="en-IN" dirty="0" smtClean="0"/>
          </a:p>
          <a:p>
            <a:endParaRPr lang="en-IN" dirty="0" smtClean="0"/>
          </a:p>
          <a:p>
            <a:endParaRPr lang="en-IN" dirty="0" smtClean="0"/>
          </a:p>
          <a:p>
            <a:r>
              <a:rPr lang="en-IN" sz="2800" b="1" dirty="0" smtClean="0"/>
              <a:t>Benchmarking:</a:t>
            </a:r>
          </a:p>
          <a:p>
            <a:pPr>
              <a:buNone/>
            </a:pPr>
            <a:r>
              <a:rPr lang="en-IN" sz="2800" dirty="0" smtClean="0"/>
              <a:t>    It is a process which involves obtaining historic construction cost information collected</a:t>
            </a:r>
            <a:r>
              <a:rPr lang="en-IN" dirty="0" smtClean="0"/>
              <a:t>.</a:t>
            </a:r>
          </a:p>
          <a:p>
            <a:endParaRPr lang="en-IN" dirty="0" smtClean="0"/>
          </a:p>
          <a:p>
            <a:endParaRPr lang="en-IN" dirty="0" smtClean="0"/>
          </a:p>
          <a:p>
            <a:r>
              <a:rPr lang="en-IN" sz="2800" b="1" dirty="0" smtClean="0"/>
              <a:t>Continuous improvement</a:t>
            </a:r>
            <a:r>
              <a:rPr lang="en-IN" sz="2800" dirty="0" smtClean="0"/>
              <a:t>:</a:t>
            </a:r>
          </a:p>
          <a:p>
            <a:pPr>
              <a:buNone/>
            </a:pPr>
            <a:r>
              <a:rPr lang="en-IN" sz="2800" dirty="0" smtClean="0"/>
              <a:t>   To be competitive in market, McDonald has      provided more consistent quality and value to    their owners or customer.</a:t>
            </a:r>
            <a:endParaRPr lang="en-IN"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lstStyle/>
          <a:p>
            <a:endParaRPr lang="en-IN" dirty="0" smtClean="0"/>
          </a:p>
          <a:p>
            <a:endParaRPr lang="en-IN" sz="2800" b="1" dirty="0" smtClean="0"/>
          </a:p>
          <a:p>
            <a:endParaRPr lang="en-IN" sz="2800" b="1" dirty="0" smtClean="0"/>
          </a:p>
          <a:p>
            <a:r>
              <a:rPr lang="en-IN" sz="2800" b="1" dirty="0" smtClean="0"/>
              <a:t>Employee involvement: </a:t>
            </a:r>
          </a:p>
          <a:p>
            <a:pPr>
              <a:buNone/>
            </a:pPr>
            <a:r>
              <a:rPr lang="en-IN" sz="2800" dirty="0" smtClean="0"/>
              <a:t>     </a:t>
            </a:r>
          </a:p>
          <a:p>
            <a:pPr>
              <a:buNone/>
            </a:pPr>
            <a:r>
              <a:rPr lang="en-IN" sz="2800" dirty="0" smtClean="0"/>
              <a:t>    TQM programs are an important and prominent approach to management. Nowadays, most large corporations have a program that incorporates some of the principles of TQM.</a:t>
            </a:r>
            <a:endParaRPr lang="en-IN"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Conclusion</a:t>
            </a:r>
            <a:endParaRPr lang="en-IN" sz="3600" b="1" dirty="0">
              <a:solidFill>
                <a:schemeClr val="tx1"/>
              </a:solidFill>
            </a:endParaRPr>
          </a:p>
        </p:txBody>
      </p:sp>
      <p:sp>
        <p:nvSpPr>
          <p:cNvPr id="3" name="Content Placeholder 2"/>
          <p:cNvSpPr>
            <a:spLocks noGrp="1"/>
          </p:cNvSpPr>
          <p:nvPr>
            <p:ph sz="quarter" idx="1"/>
          </p:nvPr>
        </p:nvSpPr>
        <p:spPr/>
        <p:txBody>
          <a:bodyPr/>
          <a:lstStyle/>
          <a:p>
            <a:endParaRPr lang="en-IN" dirty="0" smtClean="0"/>
          </a:p>
          <a:p>
            <a:r>
              <a:rPr lang="en-IN" sz="2800" dirty="0" smtClean="0"/>
              <a:t>TQM is very important concept use to apply in an organization or company daily operations.</a:t>
            </a:r>
          </a:p>
          <a:p>
            <a:endParaRPr lang="en-IN" sz="2800" dirty="0" smtClean="0"/>
          </a:p>
          <a:p>
            <a:r>
              <a:rPr lang="en-IN" sz="2800" dirty="0" smtClean="0"/>
              <a:t>TQM principles must be supported at all levels of the organization or company as to be effective in improving quality from the lowest level hourly.</a:t>
            </a:r>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9784"/>
          </a:xfrm>
        </p:spPr>
        <p:txBody>
          <a:bodyPr>
            <a:normAutofit/>
          </a:bodyPr>
          <a:lstStyle/>
          <a:p>
            <a:pPr algn="ctr"/>
            <a:r>
              <a:rPr lang="en-IN" sz="3600" b="1" dirty="0" smtClean="0"/>
              <a:t>What is TQM?</a:t>
            </a:r>
            <a:endParaRPr lang="en-IN" sz="3600" b="1" dirty="0"/>
          </a:p>
        </p:txBody>
      </p:sp>
      <p:sp>
        <p:nvSpPr>
          <p:cNvPr id="3" name="Content Placeholder 2"/>
          <p:cNvSpPr>
            <a:spLocks noGrp="1"/>
          </p:cNvSpPr>
          <p:nvPr>
            <p:ph sz="quarter" idx="1"/>
          </p:nvPr>
        </p:nvSpPr>
        <p:spPr>
          <a:xfrm>
            <a:off x="457200" y="1600200"/>
            <a:ext cx="8229600" cy="5043510"/>
          </a:xfrm>
        </p:spPr>
        <p:txBody>
          <a:bodyPr>
            <a:normAutofit fontScale="85000" lnSpcReduction="20000"/>
          </a:bodyPr>
          <a:lstStyle/>
          <a:p>
            <a:endParaRPr lang="en-IN" dirty="0" smtClean="0"/>
          </a:p>
          <a:p>
            <a:r>
              <a:rPr lang="en-IN" sz="3000" dirty="0" smtClean="0"/>
              <a:t>TQM </a:t>
            </a:r>
            <a:r>
              <a:rPr lang="en-IN" sz="3000" dirty="0"/>
              <a:t>is considered a customer-focused process and aims for continual improvement of business operations. It strives to ensure all associated employees work toward the common goals of improving product or service quality, as well as improving the procedures that are in place for production. </a:t>
            </a:r>
            <a:br>
              <a:rPr lang="en-IN" sz="3000" dirty="0"/>
            </a:br>
            <a:r>
              <a:rPr lang="en-IN" sz="3000" dirty="0"/>
              <a:t/>
            </a:r>
            <a:br>
              <a:rPr lang="en-IN" sz="3000" dirty="0"/>
            </a:br>
            <a:r>
              <a:rPr lang="en-IN" sz="3000" dirty="0"/>
              <a:t>Total Quality Management (TQM) is a structured approach to overall organizational management. The focus of the process is to improve the quality of an organizations outputs, including goods and services, through continual improvement of internal practices</a:t>
            </a:r>
            <a:br>
              <a:rPr lang="en-IN" sz="3000" dirty="0"/>
            </a:br>
            <a:r>
              <a:rPr lang="en-IN" dirty="0"/>
              <a:t/>
            </a:r>
            <a:br>
              <a:rPr lang="en-IN" dirty="0"/>
            </a:b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Objectives of TQM</a:t>
            </a:r>
            <a:endParaRPr lang="en-IN" sz="3600" b="1" dirty="0">
              <a:solidFill>
                <a:schemeClr val="tx1"/>
              </a:solidFill>
            </a:endParaRPr>
          </a:p>
        </p:txBody>
      </p:sp>
      <p:sp>
        <p:nvSpPr>
          <p:cNvPr id="3" name="Content Placeholder 2"/>
          <p:cNvSpPr>
            <a:spLocks noGrp="1"/>
          </p:cNvSpPr>
          <p:nvPr>
            <p:ph sz="quarter" idx="1"/>
          </p:nvPr>
        </p:nvSpPr>
        <p:spPr>
          <a:xfrm>
            <a:off x="214282" y="1643050"/>
            <a:ext cx="8643998" cy="4900634"/>
          </a:xfrm>
        </p:spPr>
        <p:txBody>
          <a:bodyPr>
            <a:normAutofit lnSpcReduction="10000"/>
          </a:bodyPr>
          <a:lstStyle/>
          <a:p>
            <a:endParaRPr lang="en-IN" dirty="0" smtClean="0"/>
          </a:p>
          <a:p>
            <a:r>
              <a:rPr lang="en-IN" sz="2800" dirty="0" smtClean="0"/>
              <a:t>Meeting the customers requirements is the primary objective and the key to organizational survival and growth.</a:t>
            </a:r>
          </a:p>
          <a:p>
            <a:endParaRPr lang="en-IN" sz="2800" dirty="0"/>
          </a:p>
          <a:p>
            <a:r>
              <a:rPr lang="en-IN" sz="2800" dirty="0" smtClean="0"/>
              <a:t>The second objective of TQM is continuous improvement of quality.</a:t>
            </a:r>
          </a:p>
          <a:p>
            <a:endParaRPr lang="en-IN" sz="2800" dirty="0"/>
          </a:p>
          <a:p>
            <a:r>
              <a:rPr lang="en-IN" sz="2800" dirty="0" smtClean="0"/>
              <a:t>TQM aims at developing the relationship of openness and trust among the employees at all levels in the organisation</a:t>
            </a:r>
            <a:r>
              <a:rPr lang="en-IN" dirty="0" smtClean="0"/>
              <a:t>.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Significance of TQM </a:t>
            </a:r>
            <a:endParaRPr lang="en-IN" sz="3600" b="1" dirty="0">
              <a:solidFill>
                <a:schemeClr val="tx1"/>
              </a:solidFill>
            </a:endParaRPr>
          </a:p>
        </p:txBody>
      </p:sp>
      <p:sp>
        <p:nvSpPr>
          <p:cNvPr id="3" name="Content Placeholder 2"/>
          <p:cNvSpPr>
            <a:spLocks noGrp="1"/>
          </p:cNvSpPr>
          <p:nvPr>
            <p:ph sz="quarter" idx="1"/>
          </p:nvPr>
        </p:nvSpPr>
        <p:spPr/>
        <p:txBody>
          <a:bodyPr>
            <a:normAutofit/>
          </a:bodyPr>
          <a:lstStyle/>
          <a:p>
            <a:pPr>
              <a:buNone/>
            </a:pPr>
            <a:endParaRPr lang="en-IN" dirty="0" smtClean="0"/>
          </a:p>
          <a:p>
            <a:r>
              <a:rPr lang="en-IN" sz="2800" dirty="0" smtClean="0"/>
              <a:t>It encourages innovation.</a:t>
            </a:r>
          </a:p>
          <a:p>
            <a:endParaRPr lang="en-IN" sz="2800" dirty="0" smtClean="0"/>
          </a:p>
          <a:p>
            <a:r>
              <a:rPr lang="en-IN" sz="2800" dirty="0" smtClean="0"/>
              <a:t>Makes the organization adaptable to change.</a:t>
            </a:r>
          </a:p>
          <a:p>
            <a:endParaRPr lang="en-IN" sz="2800" dirty="0" smtClean="0"/>
          </a:p>
          <a:p>
            <a:r>
              <a:rPr lang="en-IN" sz="2800" dirty="0" smtClean="0"/>
              <a:t>Motivates people for better quality.</a:t>
            </a:r>
          </a:p>
          <a:p>
            <a:endParaRPr lang="en-IN" sz="2800" dirty="0"/>
          </a:p>
          <a:p>
            <a:pPr>
              <a:buNone/>
            </a:pPr>
            <a:r>
              <a:rPr lang="en-IN" sz="2800" dirty="0" smtClean="0"/>
              <a:t>    all these provides the organization with a valuable  and distinctive competitive edge.</a:t>
            </a:r>
          </a:p>
          <a:p>
            <a:endParaRPr lang="en-IN"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285728"/>
            <a:ext cx="8229600" cy="5840435"/>
          </a:xfrm>
        </p:spPr>
        <p:txBody>
          <a:bodyPr>
            <a:normAutofit lnSpcReduction="10000"/>
          </a:bodyPr>
          <a:lstStyle/>
          <a:p>
            <a:endParaRPr lang="en-IN" dirty="0" smtClean="0"/>
          </a:p>
          <a:p>
            <a:r>
              <a:rPr lang="en-IN" sz="2800" dirty="0" smtClean="0"/>
              <a:t>Quality in the total quality management (TQM) method is defined as customer delight.</a:t>
            </a:r>
          </a:p>
          <a:p>
            <a:endParaRPr lang="en-IN" sz="2800" dirty="0" smtClean="0"/>
          </a:p>
          <a:p>
            <a:r>
              <a:rPr lang="en-IN" sz="2800" dirty="0" smtClean="0"/>
              <a:t>Customers are delighted when their needs are met or exceeded.</a:t>
            </a:r>
          </a:p>
          <a:p>
            <a:endParaRPr lang="en-IN" sz="2800" dirty="0" smtClean="0"/>
          </a:p>
          <a:p>
            <a:r>
              <a:rPr lang="en-IN" sz="2800" dirty="0" smtClean="0"/>
              <a:t>The needs of the customers are:</a:t>
            </a:r>
          </a:p>
          <a:p>
            <a:pPr>
              <a:buNone/>
            </a:pPr>
            <a:endParaRPr lang="en-IN" sz="2800" dirty="0"/>
          </a:p>
          <a:p>
            <a:pPr marL="514350" indent="-514350">
              <a:buAutoNum type="arabicPeriod"/>
            </a:pPr>
            <a:r>
              <a:rPr lang="en-IN" sz="2800" dirty="0" smtClean="0"/>
              <a:t>Product quality</a:t>
            </a:r>
          </a:p>
          <a:p>
            <a:pPr marL="514350" indent="-514350">
              <a:buAutoNum type="arabicPeriod"/>
            </a:pPr>
            <a:r>
              <a:rPr lang="en-IN" sz="2800" dirty="0" smtClean="0"/>
              <a:t>Delivery quality</a:t>
            </a:r>
          </a:p>
          <a:p>
            <a:pPr marL="514350" indent="-514350">
              <a:buAutoNum type="arabicPeriod"/>
            </a:pPr>
            <a:r>
              <a:rPr lang="en-IN" sz="2800" dirty="0" smtClean="0"/>
              <a:t>Service quality</a:t>
            </a:r>
          </a:p>
          <a:p>
            <a:pPr marL="514350" indent="-514350">
              <a:buAutoNum type="arabicPeriod"/>
            </a:pPr>
            <a:r>
              <a:rPr lang="en-IN" sz="2800" dirty="0" smtClean="0"/>
              <a:t>Cost value</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solidFill>
              </a:rPr>
              <a:t>8 principles of TQM</a:t>
            </a:r>
            <a:endParaRPr lang="en-IN" sz="3600" b="1" dirty="0">
              <a:solidFill>
                <a:schemeClr val="tx1"/>
              </a:solidFill>
            </a:endParaRPr>
          </a:p>
        </p:txBody>
      </p:sp>
      <p:sp>
        <p:nvSpPr>
          <p:cNvPr id="3" name="Content Placeholder 2"/>
          <p:cNvSpPr>
            <a:spLocks noGrp="1"/>
          </p:cNvSpPr>
          <p:nvPr>
            <p:ph sz="quarter" idx="1"/>
          </p:nvPr>
        </p:nvSpPr>
        <p:spPr>
          <a:xfrm>
            <a:off x="428596" y="1428736"/>
            <a:ext cx="7467600" cy="4873752"/>
          </a:xfrm>
        </p:spPr>
        <p:txBody>
          <a:bodyPr/>
          <a:lstStyle/>
          <a:p>
            <a:pPr marL="514350" indent="-514350">
              <a:buNone/>
            </a:pPr>
            <a:endParaRPr lang="en-IN" dirty="0" smtClean="0"/>
          </a:p>
          <a:p>
            <a:pPr marL="514350" indent="-514350">
              <a:buAutoNum type="arabicPeriod"/>
            </a:pPr>
            <a:endParaRPr lang="en-IN" dirty="0" smtClean="0"/>
          </a:p>
          <a:p>
            <a:pPr marL="514350" indent="-514350">
              <a:buNone/>
            </a:pPr>
            <a:r>
              <a:rPr lang="en-IN" sz="2800" b="1" dirty="0" smtClean="0"/>
              <a:t>1.   CUSTOMER-FOCUSED</a:t>
            </a:r>
          </a:p>
          <a:p>
            <a:pPr marL="514350" indent="-514350">
              <a:buNone/>
            </a:pPr>
            <a:r>
              <a:rPr lang="en-IN" sz="2800" dirty="0" smtClean="0"/>
              <a:t>     The customer ultimately determines the level of quality.</a:t>
            </a:r>
          </a:p>
          <a:p>
            <a:pPr marL="514350" indent="-514350">
              <a:buNone/>
            </a:pPr>
            <a:endParaRPr lang="en-IN" sz="2800" dirty="0" smtClean="0"/>
          </a:p>
          <a:p>
            <a:pPr marL="514350" indent="-514350">
              <a:buNone/>
            </a:pPr>
            <a:r>
              <a:rPr lang="en-IN" sz="2800" dirty="0" smtClean="0"/>
              <a:t>Ways to foster quality improvement</a:t>
            </a:r>
          </a:p>
          <a:p>
            <a:pPr marL="514350" indent="-514350"/>
            <a:r>
              <a:rPr lang="en-IN" sz="2800" dirty="0" smtClean="0"/>
              <a:t> </a:t>
            </a:r>
            <a:r>
              <a:rPr lang="en-IN" sz="2800" dirty="0"/>
              <a:t>T</a:t>
            </a:r>
            <a:r>
              <a:rPr lang="en-IN" sz="2800" dirty="0" smtClean="0"/>
              <a:t>raining employees</a:t>
            </a:r>
          </a:p>
          <a:p>
            <a:pPr marL="514350" indent="-514350"/>
            <a:r>
              <a:rPr lang="en-IN" sz="2800" dirty="0" smtClean="0"/>
              <a:t> Upgrading computers or software</a:t>
            </a:r>
            <a:r>
              <a:rPr lang="en-IN" dirty="0" smtClean="0"/>
              <a:t>.</a:t>
            </a:r>
          </a:p>
          <a:p>
            <a:pPr marL="514350" indent="-514350"/>
            <a:endParaRPr lang="en-IN" dirty="0" smtClean="0"/>
          </a:p>
          <a:p>
            <a:pPr marL="514350" indent="-514350"/>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28670"/>
            <a:ext cx="8229600" cy="5197493"/>
          </a:xfrm>
        </p:spPr>
        <p:txBody>
          <a:bodyPr/>
          <a:lstStyle/>
          <a:p>
            <a:pPr>
              <a:buNone/>
            </a:pPr>
            <a:r>
              <a:rPr lang="en-IN" sz="2800" dirty="0" smtClean="0"/>
              <a:t>2. </a:t>
            </a:r>
            <a:r>
              <a:rPr lang="en-IN" sz="2800" b="1" dirty="0" smtClean="0"/>
              <a:t>TOTAL EMPLOYEE INVOLVEMENT</a:t>
            </a:r>
          </a:p>
          <a:p>
            <a:pPr>
              <a:buNone/>
            </a:pPr>
            <a:endParaRPr lang="en-IN" sz="2800" dirty="0"/>
          </a:p>
          <a:p>
            <a:pPr>
              <a:buNone/>
            </a:pPr>
            <a:endParaRPr lang="en-IN" sz="2800" dirty="0" smtClean="0"/>
          </a:p>
          <a:p>
            <a:pPr>
              <a:buNone/>
            </a:pPr>
            <a:r>
              <a:rPr lang="en-IN" sz="2800" dirty="0" smtClean="0"/>
              <a:t>Total employee commitment can only be obtained after fear has been driven from the workplace.</a:t>
            </a:r>
          </a:p>
          <a:p>
            <a:pPr>
              <a:buNone/>
            </a:pPr>
            <a:endParaRPr lang="en-IN" sz="2800" dirty="0"/>
          </a:p>
          <a:p>
            <a:pPr>
              <a:buNone/>
            </a:pPr>
            <a:r>
              <a:rPr lang="en-IN" sz="2800" dirty="0" smtClean="0"/>
              <a:t>High-performance work systems integrate continuous improvement efforts.</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642918"/>
            <a:ext cx="8229600" cy="5483245"/>
          </a:xfrm>
        </p:spPr>
        <p:txBody>
          <a:bodyPr>
            <a:normAutofit/>
          </a:bodyPr>
          <a:lstStyle/>
          <a:p>
            <a:pPr>
              <a:buNone/>
            </a:pPr>
            <a:r>
              <a:rPr lang="en-IN" sz="2800" dirty="0" smtClean="0"/>
              <a:t>3</a:t>
            </a:r>
            <a:r>
              <a:rPr lang="en-IN" sz="2800" b="1" dirty="0" smtClean="0"/>
              <a:t>. PROCESS-CENTERED</a:t>
            </a:r>
          </a:p>
          <a:p>
            <a:pPr>
              <a:buNone/>
            </a:pPr>
            <a:endParaRPr lang="en-IN" sz="2800" dirty="0"/>
          </a:p>
          <a:p>
            <a:pPr>
              <a:buNone/>
            </a:pPr>
            <a:endParaRPr lang="en-IN" sz="2800" dirty="0" smtClean="0"/>
          </a:p>
          <a:p>
            <a:pPr>
              <a:buNone/>
            </a:pPr>
            <a:r>
              <a:rPr lang="en-IN" sz="2800" dirty="0" smtClean="0"/>
              <a:t>A fundamental part of TQM is a focus on process thinking.</a:t>
            </a:r>
          </a:p>
          <a:p>
            <a:pPr>
              <a:buNone/>
            </a:pPr>
            <a:endParaRPr lang="en-IN" sz="2800" dirty="0"/>
          </a:p>
          <a:p>
            <a:pPr>
              <a:buNone/>
            </a:pPr>
            <a:r>
              <a:rPr lang="en-IN" sz="2800" dirty="0" smtClean="0"/>
              <a:t>A process is a series of steps that take inputs from suppliers (internal or external) and transforms them into outputs that are delivered to customers.</a:t>
            </a:r>
            <a:endParaRPr lang="en-IN"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181</TotalTime>
  <Words>779</Words>
  <Application>Microsoft Office PowerPoint</Application>
  <PresentationFormat>On-screen Show (4:3)</PresentationFormat>
  <Paragraphs>163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         Concept Of Total Quality Management.</vt:lpstr>
      <vt:lpstr>Outlook </vt:lpstr>
      <vt:lpstr>What is TQM?</vt:lpstr>
      <vt:lpstr>Objectives of TQM</vt:lpstr>
      <vt:lpstr>Significance of TQM </vt:lpstr>
      <vt:lpstr>Slide 6</vt:lpstr>
      <vt:lpstr>8 principles of TQM</vt:lpstr>
      <vt:lpstr>Slide 8</vt:lpstr>
      <vt:lpstr>Slide 9</vt:lpstr>
      <vt:lpstr>Slide 10</vt:lpstr>
      <vt:lpstr>Slide 11</vt:lpstr>
      <vt:lpstr>Slide 12</vt:lpstr>
      <vt:lpstr>Slide 13</vt:lpstr>
      <vt:lpstr>Slide 14</vt:lpstr>
      <vt:lpstr>TQM benefits</vt:lpstr>
      <vt:lpstr>Reasons for FALIURE</vt:lpstr>
      <vt:lpstr>CASE STUDY</vt:lpstr>
      <vt:lpstr>Mission and vision </vt:lpstr>
      <vt:lpstr>TQM of McDonald</vt:lpstr>
      <vt:lpstr>Slide 20</vt:lpstr>
      <vt:lpstr>Slide 21</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PAGAL JANGLI</dc:creator>
  <cp:lastModifiedBy>PAGAL JANGLI</cp:lastModifiedBy>
  <cp:revision>30</cp:revision>
  <dcterms:created xsi:type="dcterms:W3CDTF">2017-10-02T05:13:18Z</dcterms:created>
  <dcterms:modified xsi:type="dcterms:W3CDTF">2017-10-05T02:58:38Z</dcterms:modified>
</cp:coreProperties>
</file>