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77" r:id="rId10"/>
    <p:sldId id="278" r:id="rId11"/>
    <p:sldId id="279" r:id="rId12"/>
    <p:sldId id="275" r:id="rId1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10/9/2017</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10/9/2017</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10/9/2017</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99275" y="5944933"/>
            <a:ext cx="4897755" cy="913130"/>
          </a:xfrm>
          <a:custGeom>
            <a:avLst/>
            <a:gdLst/>
            <a:ahLst/>
            <a:cxnLst/>
            <a:rect l="l" t="t" r="r" b="b"/>
            <a:pathLst>
              <a:path w="4897755" h="913129">
                <a:moveTo>
                  <a:pt x="85714" y="21358"/>
                </a:moveTo>
                <a:lnTo>
                  <a:pt x="3636702" y="913064"/>
                </a:lnTo>
                <a:lnTo>
                  <a:pt x="4897405" y="913064"/>
                </a:lnTo>
                <a:lnTo>
                  <a:pt x="85714" y="21358"/>
                </a:lnTo>
                <a:close/>
              </a:path>
              <a:path w="4897755" h="913129">
                <a:moveTo>
                  <a:pt x="660" y="0"/>
                </a:moveTo>
                <a:lnTo>
                  <a:pt x="0" y="5473"/>
                </a:lnTo>
                <a:lnTo>
                  <a:pt x="85714" y="21358"/>
                </a:lnTo>
                <a:lnTo>
                  <a:pt x="660" y="0"/>
                </a:lnTo>
                <a:close/>
              </a:path>
            </a:pathLst>
          </a:custGeom>
          <a:solidFill>
            <a:srgbClr val="9FCADC">
              <a:alpha val="39999"/>
            </a:srgbClr>
          </a:solidFill>
        </p:spPr>
        <p:txBody>
          <a:bodyPr wrap="square" lIns="0" tIns="0" rIns="0" bIns="0" rtlCol="0"/>
          <a:lstStyle/>
          <a:p>
            <a:endParaRPr/>
          </a:p>
        </p:txBody>
      </p:sp>
      <p:sp>
        <p:nvSpPr>
          <p:cNvPr id="17" name="bk object 17"/>
          <p:cNvSpPr/>
          <p:nvPr/>
        </p:nvSpPr>
        <p:spPr>
          <a:xfrm>
            <a:off x="485711" y="5939015"/>
            <a:ext cx="3651885" cy="919480"/>
          </a:xfrm>
          <a:custGeom>
            <a:avLst/>
            <a:gdLst/>
            <a:ahLst/>
            <a:cxnLst/>
            <a:rect l="l" t="t" r="r" b="b"/>
            <a:pathLst>
              <a:path w="3651885" h="919479">
                <a:moveTo>
                  <a:pt x="0" y="0"/>
                </a:moveTo>
                <a:lnTo>
                  <a:pt x="7924" y="6349"/>
                </a:lnTo>
                <a:lnTo>
                  <a:pt x="2868870" y="918983"/>
                </a:lnTo>
                <a:lnTo>
                  <a:pt x="3651885" y="918983"/>
                </a:lnTo>
                <a:lnTo>
                  <a:pt x="0" y="0"/>
                </a:lnTo>
                <a:close/>
              </a:path>
            </a:pathLst>
          </a:custGeom>
          <a:solidFill>
            <a:srgbClr val="000000"/>
          </a:solidFill>
        </p:spPr>
        <p:txBody>
          <a:bodyPr wrap="square" lIns="0" tIns="0" rIns="0" bIns="0" rtlCol="0"/>
          <a:lstStyle/>
          <a:p>
            <a:endParaRPr/>
          </a:p>
        </p:txBody>
      </p:sp>
      <p:sp>
        <p:nvSpPr>
          <p:cNvPr id="18" name="bk object 18"/>
          <p:cNvSpPr/>
          <p:nvPr/>
        </p:nvSpPr>
        <p:spPr>
          <a:xfrm>
            <a:off x="0" y="5789674"/>
            <a:ext cx="3398520" cy="1068324"/>
          </a:xfrm>
          <a:prstGeom prst="rect">
            <a:avLst/>
          </a:prstGeom>
          <a:blipFill>
            <a:blip r:embed="rId7" cstate="print"/>
            <a:stretch>
              <a:fillRect/>
            </a:stretch>
          </a:blipFill>
        </p:spPr>
        <p:txBody>
          <a:bodyPr wrap="square" lIns="0" tIns="0" rIns="0" bIns="0" rtlCol="0"/>
          <a:lstStyle/>
          <a:p>
            <a:endParaRPr/>
          </a:p>
        </p:txBody>
      </p:sp>
      <p:sp>
        <p:nvSpPr>
          <p:cNvPr id="19" name="bk object 19"/>
          <p:cNvSpPr/>
          <p:nvPr/>
        </p:nvSpPr>
        <p:spPr>
          <a:xfrm>
            <a:off x="0" y="5784015"/>
            <a:ext cx="3372797" cy="1073982"/>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535940" y="1499361"/>
            <a:ext cx="1473200" cy="574039"/>
          </a:xfrm>
          <a:prstGeom prst="rect">
            <a:avLst/>
          </a:prstGeom>
        </p:spPr>
        <p:txBody>
          <a:bodyPr wrap="square" lIns="0" tIns="0" rIns="0" bIns="0">
            <a:spAutoFit/>
          </a:bodyPr>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535940" y="2051135"/>
            <a:ext cx="7522209" cy="3583304"/>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10/9/2017</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3" Type="http://schemas.openxmlformats.org/officeDocument/2006/relationships/image" Target="../media/image23.png"/><Relationship Id="rId18" Type="http://schemas.openxmlformats.org/officeDocument/2006/relationships/image" Target="../media/image28.png"/><Relationship Id="rId26" Type="http://schemas.openxmlformats.org/officeDocument/2006/relationships/image" Target="../media/image36.png"/><Relationship Id="rId3" Type="http://schemas.openxmlformats.org/officeDocument/2006/relationships/image" Target="../media/image13.png"/><Relationship Id="rId21" Type="http://schemas.openxmlformats.org/officeDocument/2006/relationships/image" Target="../media/image31.png"/><Relationship Id="rId34" Type="http://schemas.openxmlformats.org/officeDocument/2006/relationships/image" Target="../media/image44.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png"/><Relationship Id="rId25" Type="http://schemas.openxmlformats.org/officeDocument/2006/relationships/image" Target="../media/image35.png"/><Relationship Id="rId33" Type="http://schemas.openxmlformats.org/officeDocument/2006/relationships/image" Target="../media/image43.png"/><Relationship Id="rId2" Type="http://schemas.openxmlformats.org/officeDocument/2006/relationships/image" Target="../media/image12.png"/><Relationship Id="rId16" Type="http://schemas.openxmlformats.org/officeDocument/2006/relationships/image" Target="../media/image26.png"/><Relationship Id="rId20" Type="http://schemas.openxmlformats.org/officeDocument/2006/relationships/image" Target="../media/image30.png"/><Relationship Id="rId29" Type="http://schemas.openxmlformats.org/officeDocument/2006/relationships/image" Target="../media/image39.png"/><Relationship Id="rId1" Type="http://schemas.openxmlformats.org/officeDocument/2006/relationships/slideLayout" Target="../slideLayouts/slideLayout5.xml"/><Relationship Id="rId6" Type="http://schemas.openxmlformats.org/officeDocument/2006/relationships/image" Target="../media/image16.png"/><Relationship Id="rId11" Type="http://schemas.openxmlformats.org/officeDocument/2006/relationships/image" Target="../media/image21.png"/><Relationship Id="rId24" Type="http://schemas.openxmlformats.org/officeDocument/2006/relationships/image" Target="../media/image34.png"/><Relationship Id="rId32" Type="http://schemas.openxmlformats.org/officeDocument/2006/relationships/image" Target="../media/image42.png"/><Relationship Id="rId5" Type="http://schemas.openxmlformats.org/officeDocument/2006/relationships/image" Target="../media/image15.png"/><Relationship Id="rId15" Type="http://schemas.openxmlformats.org/officeDocument/2006/relationships/image" Target="../media/image25.png"/><Relationship Id="rId23" Type="http://schemas.openxmlformats.org/officeDocument/2006/relationships/image" Target="../media/image33.png"/><Relationship Id="rId28" Type="http://schemas.openxmlformats.org/officeDocument/2006/relationships/image" Target="../media/image38.png"/><Relationship Id="rId10" Type="http://schemas.openxmlformats.org/officeDocument/2006/relationships/image" Target="../media/image20.png"/><Relationship Id="rId19" Type="http://schemas.openxmlformats.org/officeDocument/2006/relationships/image" Target="../media/image29.png"/><Relationship Id="rId31" Type="http://schemas.openxmlformats.org/officeDocument/2006/relationships/image" Target="../media/image41.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 Id="rId22" Type="http://schemas.openxmlformats.org/officeDocument/2006/relationships/image" Target="../media/image32.png"/><Relationship Id="rId27" Type="http://schemas.openxmlformats.org/officeDocument/2006/relationships/image" Target="../media/image37.png"/><Relationship Id="rId30" Type="http://schemas.openxmlformats.org/officeDocument/2006/relationships/image" Target="../media/image40.png"/><Relationship Id="rId35" Type="http://schemas.openxmlformats.org/officeDocument/2006/relationships/image" Target="../media/image45.png"/><Relationship Id="rId8"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87576" y="4953000"/>
            <a:ext cx="7456805" cy="488315"/>
          </a:xfrm>
          <a:custGeom>
            <a:avLst/>
            <a:gdLst/>
            <a:ahLst/>
            <a:cxnLst/>
            <a:rect l="l" t="t" r="r" b="b"/>
            <a:pathLst>
              <a:path w="7456805" h="488314">
                <a:moveTo>
                  <a:pt x="7456424" y="0"/>
                </a:moveTo>
                <a:lnTo>
                  <a:pt x="0" y="289941"/>
                </a:lnTo>
                <a:lnTo>
                  <a:pt x="7456424" y="488188"/>
                </a:lnTo>
                <a:lnTo>
                  <a:pt x="7456424" y="0"/>
                </a:lnTo>
                <a:close/>
              </a:path>
            </a:pathLst>
          </a:custGeom>
          <a:solidFill>
            <a:srgbClr val="9FCADC">
              <a:alpha val="39999"/>
            </a:srgbClr>
          </a:solidFill>
        </p:spPr>
        <p:txBody>
          <a:bodyPr wrap="square" lIns="0" tIns="0" rIns="0" bIns="0" rtlCol="0"/>
          <a:lstStyle/>
          <a:p>
            <a:endParaRPr/>
          </a:p>
        </p:txBody>
      </p:sp>
      <p:sp>
        <p:nvSpPr>
          <p:cNvPr id="3" name="object 3"/>
          <p:cNvSpPr/>
          <p:nvPr/>
        </p:nvSpPr>
        <p:spPr>
          <a:xfrm>
            <a:off x="111347" y="5237734"/>
            <a:ext cx="9032875" cy="788670"/>
          </a:xfrm>
          <a:custGeom>
            <a:avLst/>
            <a:gdLst/>
            <a:ahLst/>
            <a:cxnLst/>
            <a:rect l="l" t="t" r="r" b="b"/>
            <a:pathLst>
              <a:path w="9032875" h="788670">
                <a:moveTo>
                  <a:pt x="9032652" y="0"/>
                </a:moveTo>
                <a:lnTo>
                  <a:pt x="0" y="0"/>
                </a:lnTo>
                <a:lnTo>
                  <a:pt x="9032652" y="788669"/>
                </a:lnTo>
                <a:lnTo>
                  <a:pt x="9032652" y="0"/>
                </a:lnTo>
                <a:close/>
              </a:path>
            </a:pathLst>
          </a:custGeom>
          <a:solidFill>
            <a:srgbClr val="000000"/>
          </a:solidFill>
        </p:spPr>
        <p:txBody>
          <a:bodyPr wrap="square" lIns="0" tIns="0" rIns="0" bIns="0" rtlCol="0"/>
          <a:lstStyle/>
          <a:p>
            <a:endParaRPr/>
          </a:p>
        </p:txBody>
      </p:sp>
      <p:sp>
        <p:nvSpPr>
          <p:cNvPr id="4" name="object 4"/>
          <p:cNvSpPr/>
          <p:nvPr/>
        </p:nvSpPr>
        <p:spPr>
          <a:xfrm>
            <a:off x="0" y="4998718"/>
            <a:ext cx="9144000" cy="185928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4991632"/>
            <a:ext cx="9144000" cy="802666"/>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570052" y="5794298"/>
            <a:ext cx="6592748" cy="1446935"/>
          </a:xfrm>
          <a:prstGeom prst="rect">
            <a:avLst/>
          </a:prstGeom>
        </p:spPr>
        <p:txBody>
          <a:bodyPr vert="horz" wrap="square" lIns="0" tIns="12700" rIns="0" bIns="0" rtlCol="0">
            <a:spAutoFit/>
          </a:bodyPr>
          <a:lstStyle/>
          <a:p>
            <a:pPr marL="12700" marR="5080" indent="1938655">
              <a:lnSpc>
                <a:spcPct val="112599"/>
              </a:lnSpc>
              <a:spcBef>
                <a:spcPts val="100"/>
              </a:spcBef>
            </a:pPr>
            <a:r>
              <a:rPr lang="en-IN" sz="2700" dirty="0" smtClean="0">
                <a:latin typeface="Times New Roman"/>
                <a:cs typeface="Times New Roman"/>
              </a:rPr>
              <a:t>Made By Akshay Gupta</a:t>
            </a:r>
          </a:p>
          <a:p>
            <a:pPr marL="12700" marR="5080" indent="1938655">
              <a:lnSpc>
                <a:spcPct val="112599"/>
              </a:lnSpc>
              <a:spcBef>
                <a:spcPts val="100"/>
              </a:spcBef>
            </a:pPr>
            <a:r>
              <a:rPr lang="en-IN" sz="2700" dirty="0" smtClean="0">
                <a:latin typeface="Times New Roman"/>
                <a:cs typeface="Times New Roman"/>
              </a:rPr>
              <a:t>160410116039</a:t>
            </a:r>
            <a:endParaRPr lang="en-IN" sz="2700" dirty="0">
              <a:latin typeface="Times New Roman"/>
              <a:cs typeface="Times New Roman"/>
            </a:endParaRPr>
          </a:p>
          <a:p>
            <a:pPr marL="12700" marR="5080" indent="1938655">
              <a:lnSpc>
                <a:spcPct val="112599"/>
              </a:lnSpc>
              <a:spcBef>
                <a:spcPts val="100"/>
              </a:spcBef>
            </a:pPr>
            <a:endParaRPr lang="en-IN" sz="2700" dirty="0" smtClean="0">
              <a:latin typeface="Times New Roman"/>
              <a:cs typeface="Times New Roman"/>
            </a:endParaRPr>
          </a:p>
        </p:txBody>
      </p:sp>
      <p:sp>
        <p:nvSpPr>
          <p:cNvPr id="8" name="object 8"/>
          <p:cNvSpPr/>
          <p:nvPr/>
        </p:nvSpPr>
        <p:spPr>
          <a:xfrm>
            <a:off x="154000" y="1700783"/>
            <a:ext cx="5688584" cy="3312414"/>
          </a:xfrm>
          <a:prstGeom prst="rect">
            <a:avLst/>
          </a:prstGeom>
          <a:blipFill>
            <a:blip r:embed="rId4" cstate="print"/>
            <a:stretch>
              <a:fillRect/>
            </a:stretch>
          </a:blipFill>
        </p:spPr>
        <p:txBody>
          <a:bodyPr wrap="square" lIns="0" tIns="0" rIns="0" bIns="0" rtlCol="0"/>
          <a:lstStyle/>
          <a:p>
            <a:endParaRPr/>
          </a:p>
        </p:txBody>
      </p:sp>
      <p:sp>
        <p:nvSpPr>
          <p:cNvPr id="9" name="Title 8"/>
          <p:cNvSpPr>
            <a:spLocks noGrp="1"/>
          </p:cNvSpPr>
          <p:nvPr>
            <p:ph type="title"/>
          </p:nvPr>
        </p:nvSpPr>
        <p:spPr>
          <a:xfrm>
            <a:off x="1143000" y="582169"/>
            <a:ext cx="6553200" cy="1107996"/>
          </a:xfrm>
        </p:spPr>
        <p:txBody>
          <a:bodyPr/>
          <a:lstStyle/>
          <a:p>
            <a:r>
              <a:rPr lang="en-IN" dirty="0" smtClean="0"/>
              <a:t>Foreign Direct Investment In India</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5940" y="381000"/>
            <a:ext cx="8227060" cy="574039"/>
          </a:xfrm>
        </p:spPr>
        <p:txBody>
          <a:bodyPr/>
          <a:lstStyle/>
          <a:p>
            <a:r>
              <a:rPr lang="en-IN" dirty="0" smtClean="0"/>
              <a:t>RIL-BP deal</a:t>
            </a:r>
            <a:endParaRPr lang="en-IN" dirty="0"/>
          </a:p>
        </p:txBody>
      </p:sp>
      <p:sp>
        <p:nvSpPr>
          <p:cNvPr id="4" name="Text Placeholder 3"/>
          <p:cNvSpPr>
            <a:spLocks noGrp="1"/>
          </p:cNvSpPr>
          <p:nvPr>
            <p:ph type="body" idx="1"/>
          </p:nvPr>
        </p:nvSpPr>
        <p:spPr>
          <a:xfrm>
            <a:off x="535940" y="1371600"/>
            <a:ext cx="7522209" cy="4801314"/>
          </a:xfrm>
        </p:spPr>
        <p:txBody>
          <a:bodyPr/>
          <a:lstStyle/>
          <a:p>
            <a:pPr marL="342900" indent="-342900">
              <a:buFont typeface="Arial" panose="020B0604020202020204" pitchFamily="34" charset="0"/>
              <a:buChar char="•"/>
            </a:pPr>
            <a:r>
              <a:rPr lang="en-IN" dirty="0" smtClean="0"/>
              <a:t>BP-Plc. </a:t>
            </a:r>
            <a:r>
              <a:rPr lang="en-IN" dirty="0"/>
              <a:t>is making one of the biggest foreign direct investments (FDI) in India, with a $7.2 billion tie-up with Reliance Industries to explore for </a:t>
            </a:r>
            <a:r>
              <a:rPr lang="en-IN" dirty="0" smtClean="0"/>
              <a:t>deep-water </a:t>
            </a:r>
            <a:r>
              <a:rPr lang="en-IN" dirty="0"/>
              <a:t>oil and gas</a:t>
            </a:r>
            <a:r>
              <a:rPr lang="en-IN" dirty="0" smtClean="0"/>
              <a:t>.</a:t>
            </a:r>
          </a:p>
          <a:p>
            <a:pPr marL="342900" indent="-342900">
              <a:buFont typeface="Arial" panose="020B0604020202020204" pitchFamily="34" charset="0"/>
              <a:buChar char="•"/>
            </a:pPr>
            <a:r>
              <a:rPr lang="en-IN" dirty="0"/>
              <a:t/>
            </a:r>
            <a:br>
              <a:rPr lang="en-IN" dirty="0"/>
            </a:br>
            <a:r>
              <a:rPr lang="en-IN" dirty="0"/>
              <a:t>A partnership with BP will give RIL access to the UK's major's expertise in finding and pumping oil and gas from deep below seabed. RIL needs such frontier technology to arrest the sharp fall in volumes from the Andhra offshore field, which has left the exploration regulator fuming and the government in a quandary over long queue of industries clamouring for gas.</a:t>
            </a:r>
            <a:endParaRPr lang="en-IN" dirty="0" smtClean="0"/>
          </a:p>
          <a:p>
            <a:pPr marL="342900" indent="-342900">
              <a:buFont typeface="Arial" panose="020B0604020202020204" pitchFamily="34" charset="0"/>
              <a:buChar char="•"/>
            </a:pPr>
            <a:endParaRPr lang="en-IN" dirty="0" smtClean="0"/>
          </a:p>
          <a:p>
            <a:endParaRPr lang="en-IN" dirty="0"/>
          </a:p>
        </p:txBody>
      </p:sp>
    </p:spTree>
    <p:extLst>
      <p:ext uri="{BB962C8B-B14F-4D97-AF65-F5344CB8AC3E}">
        <p14:creationId xmlns:p14="http://schemas.microsoft.com/office/powerpoint/2010/main" val="3175601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535940" y="457200"/>
            <a:ext cx="7522209" cy="5539978"/>
          </a:xfrm>
        </p:spPr>
        <p:txBody>
          <a:bodyPr/>
          <a:lstStyle/>
          <a:p>
            <a:pPr marL="342900" indent="-342900">
              <a:buFont typeface="Arial" panose="020B0604020202020204" pitchFamily="34" charset="0"/>
              <a:buChar char="•"/>
            </a:pPr>
            <a:r>
              <a:rPr lang="en-IN" dirty="0"/>
              <a:t>For BP, the deal </a:t>
            </a:r>
            <a:r>
              <a:rPr lang="en-IN" dirty="0" smtClean="0"/>
              <a:t>was </a:t>
            </a:r>
            <a:r>
              <a:rPr lang="en-IN" dirty="0"/>
              <a:t>an easy entry into India's exploration sector. With a strong domestic player such as RIL, BP will not be exposed fully to the risks of going solo in a geography not seen as highly prospective. But the long-term upside lies in India's growing market for gas, particularly the variety imported in ships (LNG, or liquefied natural gas</a:t>
            </a:r>
            <a:r>
              <a:rPr lang="en-IN" dirty="0" smtClean="0"/>
              <a:t>).</a:t>
            </a:r>
          </a:p>
          <a:p>
            <a:pPr marL="342900" indent="-342900">
              <a:buFont typeface="Arial" panose="020B0604020202020204" pitchFamily="34" charset="0"/>
              <a:buChar char="•"/>
            </a:pPr>
            <a:r>
              <a:rPr lang="en-IN" dirty="0"/>
              <a:t>The Indian companies </a:t>
            </a:r>
            <a:r>
              <a:rPr lang="en-IN" dirty="0" smtClean="0"/>
              <a:t>informed BP </a:t>
            </a:r>
            <a:r>
              <a:rPr lang="en-IN" dirty="0"/>
              <a:t>that </a:t>
            </a:r>
            <a:r>
              <a:rPr lang="en-IN" dirty="0" smtClean="0"/>
              <a:t>this </a:t>
            </a:r>
            <a:r>
              <a:rPr lang="en-IN" dirty="0"/>
              <a:t>partnership would be meaningful </a:t>
            </a:r>
            <a:r>
              <a:rPr lang="en-IN" dirty="0" smtClean="0"/>
              <a:t> </a:t>
            </a:r>
            <a:r>
              <a:rPr lang="en-IN" dirty="0"/>
              <a:t>only if it came with access to BP's markets and oilfields. This was because the state-owned companies had enough cash of their own and were not looking at funding. Second, BP had no refining technology of its own and the Indian firms will anyway have to source it from elsewhere.</a:t>
            </a:r>
            <a:r>
              <a:rPr lang="en-IN" dirty="0"/>
              <a:t/>
            </a:r>
            <a:br>
              <a:rPr lang="en-IN" dirty="0"/>
            </a:br>
            <a:endParaRPr lang="en-IN" dirty="0"/>
          </a:p>
        </p:txBody>
      </p:sp>
    </p:spTree>
    <p:extLst>
      <p:ext uri="{BB962C8B-B14F-4D97-AF65-F5344CB8AC3E}">
        <p14:creationId xmlns:p14="http://schemas.microsoft.com/office/powerpoint/2010/main" val="3915709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14600" y="1524000"/>
            <a:ext cx="3276600" cy="553998"/>
          </a:xfrm>
        </p:spPr>
        <p:txBody>
          <a:bodyPr/>
          <a:lstStyle/>
          <a:p>
            <a:r>
              <a:rPr lang="en-IN" dirty="0" smtClean="0"/>
              <a:t>The  End</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87576" y="4953000"/>
            <a:ext cx="7456805" cy="488315"/>
          </a:xfrm>
          <a:custGeom>
            <a:avLst/>
            <a:gdLst/>
            <a:ahLst/>
            <a:cxnLst/>
            <a:rect l="l" t="t" r="r" b="b"/>
            <a:pathLst>
              <a:path w="7456805" h="488314">
                <a:moveTo>
                  <a:pt x="7456424" y="0"/>
                </a:moveTo>
                <a:lnTo>
                  <a:pt x="0" y="289941"/>
                </a:lnTo>
                <a:lnTo>
                  <a:pt x="7456424" y="488188"/>
                </a:lnTo>
                <a:lnTo>
                  <a:pt x="7456424" y="0"/>
                </a:lnTo>
                <a:close/>
              </a:path>
            </a:pathLst>
          </a:custGeom>
          <a:solidFill>
            <a:srgbClr val="9FCADC">
              <a:alpha val="39999"/>
            </a:srgbClr>
          </a:solidFill>
        </p:spPr>
        <p:txBody>
          <a:bodyPr wrap="square" lIns="0" tIns="0" rIns="0" bIns="0" rtlCol="0"/>
          <a:lstStyle/>
          <a:p>
            <a:endParaRPr/>
          </a:p>
        </p:txBody>
      </p:sp>
      <p:sp>
        <p:nvSpPr>
          <p:cNvPr id="3" name="object 3"/>
          <p:cNvSpPr/>
          <p:nvPr/>
        </p:nvSpPr>
        <p:spPr>
          <a:xfrm>
            <a:off x="111347" y="5237734"/>
            <a:ext cx="9032875" cy="788670"/>
          </a:xfrm>
          <a:custGeom>
            <a:avLst/>
            <a:gdLst/>
            <a:ahLst/>
            <a:cxnLst/>
            <a:rect l="l" t="t" r="r" b="b"/>
            <a:pathLst>
              <a:path w="9032875" h="788670">
                <a:moveTo>
                  <a:pt x="9032652" y="0"/>
                </a:moveTo>
                <a:lnTo>
                  <a:pt x="0" y="0"/>
                </a:lnTo>
                <a:lnTo>
                  <a:pt x="9032652" y="788669"/>
                </a:lnTo>
                <a:lnTo>
                  <a:pt x="9032652" y="0"/>
                </a:lnTo>
                <a:close/>
              </a:path>
            </a:pathLst>
          </a:custGeom>
          <a:solidFill>
            <a:srgbClr val="000000"/>
          </a:solidFill>
        </p:spPr>
        <p:txBody>
          <a:bodyPr wrap="square" lIns="0" tIns="0" rIns="0" bIns="0" rtlCol="0"/>
          <a:lstStyle/>
          <a:p>
            <a:endParaRPr/>
          </a:p>
        </p:txBody>
      </p:sp>
      <p:sp>
        <p:nvSpPr>
          <p:cNvPr id="4" name="object 4"/>
          <p:cNvSpPr/>
          <p:nvPr/>
        </p:nvSpPr>
        <p:spPr>
          <a:xfrm>
            <a:off x="0" y="4998718"/>
            <a:ext cx="9144000" cy="185928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4991632"/>
            <a:ext cx="9144000" cy="80266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857375" y="1038225"/>
            <a:ext cx="6896100" cy="781050"/>
          </a:xfrm>
          <a:prstGeom prst="rect">
            <a:avLst/>
          </a:prstGeom>
          <a:blipFill>
            <a:blip r:embed="rId4"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40614" y="2059304"/>
            <a:ext cx="8800465" cy="2711450"/>
          </a:xfrm>
          <a:prstGeom prst="rect">
            <a:avLst/>
          </a:prstGeom>
        </p:spPr>
        <p:txBody>
          <a:bodyPr vert="horz" wrap="square" lIns="0" tIns="12065" rIns="0" bIns="0" rtlCol="0">
            <a:spAutoFit/>
          </a:bodyPr>
          <a:lstStyle/>
          <a:p>
            <a:pPr marL="12700">
              <a:lnSpc>
                <a:spcPct val="100000"/>
              </a:lnSpc>
              <a:spcBef>
                <a:spcPts val="95"/>
              </a:spcBef>
            </a:pPr>
            <a:r>
              <a:rPr sz="2800" spc="-5" dirty="0"/>
              <a:t>Meaning of FDI</a:t>
            </a:r>
            <a:endParaRPr sz="2800"/>
          </a:p>
          <a:p>
            <a:pPr marL="12700" marR="5080" indent="914400" algn="just">
              <a:lnSpc>
                <a:spcPct val="150000"/>
              </a:lnSpc>
              <a:spcBef>
                <a:spcPts val="509"/>
              </a:spcBef>
            </a:pPr>
            <a:r>
              <a:rPr sz="2400" spc="-5" dirty="0"/>
              <a:t>FDI </a:t>
            </a:r>
            <a:r>
              <a:rPr sz="2400" b="0" spc="-5" dirty="0">
                <a:latin typeface="Times New Roman"/>
                <a:cs typeface="Times New Roman"/>
              </a:rPr>
              <a:t>is direct investment into production </a:t>
            </a:r>
            <a:r>
              <a:rPr sz="2400" b="0" dirty="0">
                <a:latin typeface="Times New Roman"/>
                <a:cs typeface="Times New Roman"/>
              </a:rPr>
              <a:t>in a </a:t>
            </a:r>
            <a:r>
              <a:rPr sz="2400" b="0" spc="-5" dirty="0">
                <a:latin typeface="Times New Roman"/>
                <a:cs typeface="Times New Roman"/>
              </a:rPr>
              <a:t>country </a:t>
            </a:r>
            <a:r>
              <a:rPr sz="2400" b="0" spc="-10" dirty="0">
                <a:latin typeface="Times New Roman"/>
                <a:cs typeface="Times New Roman"/>
              </a:rPr>
              <a:t>by </a:t>
            </a:r>
            <a:r>
              <a:rPr sz="2400" b="0" dirty="0">
                <a:latin typeface="Times New Roman"/>
                <a:cs typeface="Times New Roman"/>
              </a:rPr>
              <a:t>a  </a:t>
            </a:r>
            <a:r>
              <a:rPr sz="2400" b="0" spc="-5" dirty="0">
                <a:latin typeface="Times New Roman"/>
                <a:cs typeface="Times New Roman"/>
              </a:rPr>
              <a:t>company </a:t>
            </a:r>
            <a:r>
              <a:rPr sz="2400" b="0" dirty="0">
                <a:latin typeface="Times New Roman"/>
                <a:cs typeface="Times New Roman"/>
              </a:rPr>
              <a:t>located in </a:t>
            </a:r>
            <a:r>
              <a:rPr sz="2400" b="0" spc="-5" dirty="0">
                <a:latin typeface="Times New Roman"/>
                <a:cs typeface="Times New Roman"/>
              </a:rPr>
              <a:t>another </a:t>
            </a:r>
            <a:r>
              <a:rPr sz="2400" b="0" spc="-25" dirty="0">
                <a:latin typeface="Times New Roman"/>
                <a:cs typeface="Times New Roman"/>
              </a:rPr>
              <a:t>country, </a:t>
            </a:r>
            <a:r>
              <a:rPr sz="2400" b="0" spc="-5" dirty="0">
                <a:latin typeface="Times New Roman"/>
                <a:cs typeface="Times New Roman"/>
              </a:rPr>
              <a:t>either by buying </a:t>
            </a:r>
            <a:r>
              <a:rPr sz="2400" b="0" dirty="0">
                <a:latin typeface="Times New Roman"/>
                <a:cs typeface="Times New Roman"/>
              </a:rPr>
              <a:t>a </a:t>
            </a:r>
            <a:r>
              <a:rPr sz="2400" b="0" spc="-5" dirty="0">
                <a:latin typeface="Times New Roman"/>
                <a:cs typeface="Times New Roman"/>
              </a:rPr>
              <a:t>company </a:t>
            </a:r>
            <a:r>
              <a:rPr sz="2400" b="0" dirty="0">
                <a:latin typeface="Times New Roman"/>
                <a:cs typeface="Times New Roman"/>
              </a:rPr>
              <a:t>in </a:t>
            </a:r>
            <a:r>
              <a:rPr sz="2400" b="0" spc="-5" dirty="0">
                <a:latin typeface="Times New Roman"/>
                <a:cs typeface="Times New Roman"/>
              </a:rPr>
              <a:t>the  </a:t>
            </a:r>
            <a:r>
              <a:rPr sz="2400" b="0" spc="-10" dirty="0">
                <a:latin typeface="Times New Roman"/>
                <a:cs typeface="Times New Roman"/>
              </a:rPr>
              <a:t>target </a:t>
            </a:r>
            <a:r>
              <a:rPr sz="2400" b="0" dirty="0">
                <a:latin typeface="Times New Roman"/>
                <a:cs typeface="Times New Roman"/>
              </a:rPr>
              <a:t>country or by expanding </a:t>
            </a:r>
            <a:r>
              <a:rPr sz="2400" b="0" spc="-5" dirty="0">
                <a:latin typeface="Times New Roman"/>
                <a:cs typeface="Times New Roman"/>
              </a:rPr>
              <a:t>operations </a:t>
            </a:r>
            <a:r>
              <a:rPr sz="2400" b="0" dirty="0">
                <a:latin typeface="Times New Roman"/>
                <a:cs typeface="Times New Roman"/>
              </a:rPr>
              <a:t>of an </a:t>
            </a:r>
            <a:r>
              <a:rPr sz="2400" b="0" spc="-5" dirty="0">
                <a:latin typeface="Times New Roman"/>
                <a:cs typeface="Times New Roman"/>
              </a:rPr>
              <a:t>existing business </a:t>
            </a:r>
            <a:r>
              <a:rPr sz="2400" b="0" spc="-10" dirty="0">
                <a:latin typeface="Times New Roman"/>
                <a:cs typeface="Times New Roman"/>
              </a:rPr>
              <a:t>in  </a:t>
            </a:r>
            <a:r>
              <a:rPr sz="2400" b="0" dirty="0">
                <a:latin typeface="Times New Roman"/>
                <a:cs typeface="Times New Roman"/>
              </a:rPr>
              <a:t>that</a:t>
            </a:r>
            <a:r>
              <a:rPr sz="2400" b="0" spc="-35" dirty="0">
                <a:latin typeface="Times New Roman"/>
                <a:cs typeface="Times New Roman"/>
              </a:rPr>
              <a:t> </a:t>
            </a:r>
            <a:r>
              <a:rPr sz="2400" b="0" spc="-20" dirty="0">
                <a:latin typeface="Times New Roman"/>
                <a:cs typeface="Times New Roman"/>
              </a:rPr>
              <a:t>country.</a:t>
            </a:r>
            <a:endParaRPr sz="24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87576" y="4953000"/>
            <a:ext cx="7456805" cy="488315"/>
          </a:xfrm>
          <a:custGeom>
            <a:avLst/>
            <a:gdLst/>
            <a:ahLst/>
            <a:cxnLst/>
            <a:rect l="l" t="t" r="r" b="b"/>
            <a:pathLst>
              <a:path w="7456805" h="488314">
                <a:moveTo>
                  <a:pt x="7456424" y="0"/>
                </a:moveTo>
                <a:lnTo>
                  <a:pt x="0" y="289941"/>
                </a:lnTo>
                <a:lnTo>
                  <a:pt x="7456424" y="488188"/>
                </a:lnTo>
                <a:lnTo>
                  <a:pt x="7456424" y="0"/>
                </a:lnTo>
                <a:close/>
              </a:path>
            </a:pathLst>
          </a:custGeom>
          <a:solidFill>
            <a:srgbClr val="9FCADC">
              <a:alpha val="39999"/>
            </a:srgbClr>
          </a:solidFill>
        </p:spPr>
        <p:txBody>
          <a:bodyPr wrap="square" lIns="0" tIns="0" rIns="0" bIns="0" rtlCol="0"/>
          <a:lstStyle/>
          <a:p>
            <a:endParaRPr/>
          </a:p>
        </p:txBody>
      </p:sp>
      <p:sp>
        <p:nvSpPr>
          <p:cNvPr id="3" name="object 3"/>
          <p:cNvSpPr/>
          <p:nvPr/>
        </p:nvSpPr>
        <p:spPr>
          <a:xfrm>
            <a:off x="111347" y="5237734"/>
            <a:ext cx="9032875" cy="788670"/>
          </a:xfrm>
          <a:custGeom>
            <a:avLst/>
            <a:gdLst/>
            <a:ahLst/>
            <a:cxnLst/>
            <a:rect l="l" t="t" r="r" b="b"/>
            <a:pathLst>
              <a:path w="9032875" h="788670">
                <a:moveTo>
                  <a:pt x="9032652" y="0"/>
                </a:moveTo>
                <a:lnTo>
                  <a:pt x="0" y="0"/>
                </a:lnTo>
                <a:lnTo>
                  <a:pt x="9032652" y="788669"/>
                </a:lnTo>
                <a:lnTo>
                  <a:pt x="9032652" y="0"/>
                </a:lnTo>
                <a:close/>
              </a:path>
            </a:pathLst>
          </a:custGeom>
          <a:solidFill>
            <a:srgbClr val="000000"/>
          </a:solidFill>
        </p:spPr>
        <p:txBody>
          <a:bodyPr wrap="square" lIns="0" tIns="0" rIns="0" bIns="0" rtlCol="0"/>
          <a:lstStyle/>
          <a:p>
            <a:endParaRPr/>
          </a:p>
        </p:txBody>
      </p:sp>
      <p:sp>
        <p:nvSpPr>
          <p:cNvPr id="4" name="object 4"/>
          <p:cNvSpPr/>
          <p:nvPr/>
        </p:nvSpPr>
        <p:spPr>
          <a:xfrm>
            <a:off x="0" y="4998718"/>
            <a:ext cx="9144000" cy="185928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4991632"/>
            <a:ext cx="9144000" cy="80266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95275" y="1476375"/>
            <a:ext cx="8686800" cy="325755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8267" y="1736877"/>
            <a:ext cx="8701405" cy="3226435"/>
          </a:xfrm>
          <a:prstGeom prst="rect">
            <a:avLst/>
          </a:prstGeom>
        </p:spPr>
        <p:txBody>
          <a:bodyPr vert="horz" wrap="square" lIns="0" tIns="12700" rIns="0" bIns="0" rtlCol="0">
            <a:spAutoFit/>
          </a:bodyPr>
          <a:lstStyle/>
          <a:p>
            <a:pPr marL="12700" marR="5080" indent="914400" algn="just">
              <a:lnSpc>
                <a:spcPct val="150000"/>
              </a:lnSpc>
              <a:spcBef>
                <a:spcPts val="100"/>
              </a:spcBef>
            </a:pPr>
            <a:r>
              <a:rPr sz="2800" b="0" spc="-5" dirty="0">
                <a:latin typeface="Times New Roman"/>
                <a:cs typeface="Times New Roman"/>
              </a:rPr>
              <a:t>FDI </a:t>
            </a:r>
            <a:r>
              <a:rPr sz="2800" b="0" spc="-10" dirty="0">
                <a:latin typeface="Times New Roman"/>
                <a:cs typeface="Times New Roman"/>
              </a:rPr>
              <a:t>offers an </a:t>
            </a:r>
            <a:r>
              <a:rPr sz="2800" b="0" spc="-5" dirty="0">
                <a:latin typeface="Times New Roman"/>
                <a:cs typeface="Times New Roman"/>
              </a:rPr>
              <a:t>exclusive opportunity to enter into the  international or global business, new markets and marketing  channels, elusive </a:t>
            </a:r>
            <a:r>
              <a:rPr sz="2800" b="0" spc="-10" dirty="0">
                <a:latin typeface="Times New Roman"/>
                <a:cs typeface="Times New Roman"/>
              </a:rPr>
              <a:t>access </a:t>
            </a:r>
            <a:r>
              <a:rPr sz="2800" b="0" spc="-5" dirty="0">
                <a:latin typeface="Times New Roman"/>
                <a:cs typeface="Times New Roman"/>
              </a:rPr>
              <a:t>to new technology and expertise,  expansion of company with new or </a:t>
            </a:r>
            <a:r>
              <a:rPr sz="2800" b="0" spc="-10" dirty="0">
                <a:latin typeface="Times New Roman"/>
                <a:cs typeface="Times New Roman"/>
              </a:rPr>
              <a:t>more </a:t>
            </a:r>
            <a:r>
              <a:rPr sz="2800" b="0" spc="-5" dirty="0">
                <a:latin typeface="Times New Roman"/>
                <a:cs typeface="Times New Roman"/>
              </a:rPr>
              <a:t>products or  services, and cheaper production</a:t>
            </a:r>
            <a:r>
              <a:rPr sz="2800" b="0" spc="-10" dirty="0">
                <a:latin typeface="Times New Roman"/>
                <a:cs typeface="Times New Roman"/>
              </a:rPr>
              <a:t> </a:t>
            </a:r>
            <a:r>
              <a:rPr sz="2800" b="0" spc="-5" dirty="0">
                <a:latin typeface="Times New Roman"/>
                <a:cs typeface="Times New Roman"/>
              </a:rPr>
              <a:t>facilities.</a:t>
            </a:r>
            <a:endParaRPr sz="28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87576" y="4953000"/>
            <a:ext cx="7456805" cy="488315"/>
          </a:xfrm>
          <a:custGeom>
            <a:avLst/>
            <a:gdLst/>
            <a:ahLst/>
            <a:cxnLst/>
            <a:rect l="l" t="t" r="r" b="b"/>
            <a:pathLst>
              <a:path w="7456805" h="488314">
                <a:moveTo>
                  <a:pt x="7456424" y="0"/>
                </a:moveTo>
                <a:lnTo>
                  <a:pt x="0" y="289941"/>
                </a:lnTo>
                <a:lnTo>
                  <a:pt x="7456424" y="488188"/>
                </a:lnTo>
                <a:lnTo>
                  <a:pt x="7456424" y="0"/>
                </a:lnTo>
                <a:close/>
              </a:path>
            </a:pathLst>
          </a:custGeom>
          <a:solidFill>
            <a:srgbClr val="9FCADC">
              <a:alpha val="39999"/>
            </a:srgbClr>
          </a:solidFill>
        </p:spPr>
        <p:txBody>
          <a:bodyPr wrap="square" lIns="0" tIns="0" rIns="0" bIns="0" rtlCol="0"/>
          <a:lstStyle/>
          <a:p>
            <a:endParaRPr/>
          </a:p>
        </p:txBody>
      </p:sp>
      <p:sp>
        <p:nvSpPr>
          <p:cNvPr id="3" name="object 3"/>
          <p:cNvSpPr/>
          <p:nvPr/>
        </p:nvSpPr>
        <p:spPr>
          <a:xfrm>
            <a:off x="111347" y="5237734"/>
            <a:ext cx="9032875" cy="788670"/>
          </a:xfrm>
          <a:custGeom>
            <a:avLst/>
            <a:gdLst/>
            <a:ahLst/>
            <a:cxnLst/>
            <a:rect l="l" t="t" r="r" b="b"/>
            <a:pathLst>
              <a:path w="9032875" h="788670">
                <a:moveTo>
                  <a:pt x="9032652" y="0"/>
                </a:moveTo>
                <a:lnTo>
                  <a:pt x="0" y="0"/>
                </a:lnTo>
                <a:lnTo>
                  <a:pt x="9032652" y="788669"/>
                </a:lnTo>
                <a:lnTo>
                  <a:pt x="9032652" y="0"/>
                </a:lnTo>
                <a:close/>
              </a:path>
            </a:pathLst>
          </a:custGeom>
          <a:solidFill>
            <a:srgbClr val="000000"/>
          </a:solidFill>
        </p:spPr>
        <p:txBody>
          <a:bodyPr wrap="square" lIns="0" tIns="0" rIns="0" bIns="0" rtlCol="0"/>
          <a:lstStyle/>
          <a:p>
            <a:endParaRPr/>
          </a:p>
        </p:txBody>
      </p:sp>
      <p:sp>
        <p:nvSpPr>
          <p:cNvPr id="4" name="object 4"/>
          <p:cNvSpPr/>
          <p:nvPr/>
        </p:nvSpPr>
        <p:spPr>
          <a:xfrm>
            <a:off x="0" y="4998718"/>
            <a:ext cx="9144000" cy="185928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4991632"/>
            <a:ext cx="9144000" cy="80266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800100" y="371475"/>
            <a:ext cx="2686050" cy="619125"/>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140614" y="1464518"/>
            <a:ext cx="8884285" cy="3369945"/>
          </a:xfrm>
          <a:prstGeom prst="rect">
            <a:avLst/>
          </a:prstGeom>
        </p:spPr>
        <p:txBody>
          <a:bodyPr vert="horz" wrap="square" lIns="0" tIns="195580" rIns="0" bIns="0" rtlCol="0">
            <a:spAutoFit/>
          </a:bodyPr>
          <a:lstStyle/>
          <a:p>
            <a:pPr marL="355600" indent="-342900">
              <a:lnSpc>
                <a:spcPct val="100000"/>
              </a:lnSpc>
              <a:spcBef>
                <a:spcPts val="1540"/>
              </a:spcBef>
              <a:buClr>
                <a:srgbClr val="2CA1BE"/>
              </a:buClr>
              <a:buSzPct val="66666"/>
              <a:buChar char="-"/>
              <a:tabLst>
                <a:tab pos="354965" algn="l"/>
                <a:tab pos="355600" algn="l"/>
              </a:tabLst>
            </a:pPr>
            <a:r>
              <a:rPr sz="2400" dirty="0">
                <a:latin typeface="Times New Roman"/>
                <a:cs typeface="Times New Roman"/>
              </a:rPr>
              <a:t>India received </a:t>
            </a:r>
            <a:r>
              <a:rPr sz="2400" spc="-5" dirty="0">
                <a:latin typeface="Times New Roman"/>
                <a:cs typeface="Times New Roman"/>
              </a:rPr>
              <a:t>FDI worth US $1.47 </a:t>
            </a:r>
            <a:r>
              <a:rPr sz="2400" dirty="0">
                <a:latin typeface="Times New Roman"/>
                <a:cs typeface="Times New Roman"/>
              </a:rPr>
              <a:t>billion in july </a:t>
            </a:r>
            <a:r>
              <a:rPr sz="2400" spc="-5" dirty="0">
                <a:latin typeface="Times New Roman"/>
                <a:cs typeface="Times New Roman"/>
              </a:rPr>
              <a:t>2012</a:t>
            </a:r>
            <a:r>
              <a:rPr sz="2400" spc="-100" dirty="0">
                <a:latin typeface="Times New Roman"/>
                <a:cs typeface="Times New Roman"/>
              </a:rPr>
              <a:t> </a:t>
            </a:r>
            <a:r>
              <a:rPr sz="2400" dirty="0">
                <a:latin typeface="Times New Roman"/>
                <a:cs typeface="Times New Roman"/>
              </a:rPr>
              <a:t>with</a:t>
            </a:r>
            <a:endParaRPr sz="2400">
              <a:latin typeface="Times New Roman"/>
              <a:cs typeface="Times New Roman"/>
            </a:endParaRPr>
          </a:p>
          <a:p>
            <a:pPr marL="355600">
              <a:lnSpc>
                <a:spcPct val="100000"/>
              </a:lnSpc>
              <a:spcBef>
                <a:spcPts val="1440"/>
              </a:spcBef>
            </a:pPr>
            <a:r>
              <a:rPr sz="2400" spc="-5" dirty="0">
                <a:latin typeface="Times New Roman"/>
                <a:cs typeface="Times New Roman"/>
              </a:rPr>
              <a:t>cumulative </a:t>
            </a:r>
            <a:r>
              <a:rPr sz="2400" dirty="0">
                <a:latin typeface="Times New Roman"/>
                <a:cs typeface="Times New Roman"/>
              </a:rPr>
              <a:t>inflow </a:t>
            </a:r>
            <a:r>
              <a:rPr sz="2400" spc="-5" dirty="0">
                <a:latin typeface="Times New Roman"/>
                <a:cs typeface="Times New Roman"/>
              </a:rPr>
              <a:t>for April 2012-13 Stood </a:t>
            </a:r>
            <a:r>
              <a:rPr sz="2400" dirty="0">
                <a:latin typeface="Times New Roman"/>
                <a:cs typeface="Times New Roman"/>
              </a:rPr>
              <a:t>at</a:t>
            </a:r>
            <a:r>
              <a:rPr sz="2400" spc="-150" dirty="0">
                <a:latin typeface="Times New Roman"/>
                <a:cs typeface="Times New Roman"/>
              </a:rPr>
              <a:t> </a:t>
            </a:r>
            <a:r>
              <a:rPr sz="2400" dirty="0">
                <a:latin typeface="Times New Roman"/>
                <a:cs typeface="Times New Roman"/>
              </a:rPr>
              <a:t>$5.9billion.</a:t>
            </a:r>
            <a:endParaRPr sz="2400">
              <a:latin typeface="Times New Roman"/>
              <a:cs typeface="Times New Roman"/>
            </a:endParaRPr>
          </a:p>
          <a:p>
            <a:pPr marL="355600" marR="183515" indent="-342900">
              <a:lnSpc>
                <a:spcPct val="150100"/>
              </a:lnSpc>
              <a:spcBef>
                <a:spcPts val="405"/>
              </a:spcBef>
              <a:buClr>
                <a:srgbClr val="2CA1BE"/>
              </a:buClr>
              <a:buSzPct val="66666"/>
              <a:buChar char="-"/>
              <a:tabLst>
                <a:tab pos="354965" algn="l"/>
                <a:tab pos="355600" algn="l"/>
              </a:tabLst>
            </a:pPr>
            <a:r>
              <a:rPr sz="2400" dirty="0">
                <a:latin typeface="Times New Roman"/>
                <a:cs typeface="Times New Roman"/>
              </a:rPr>
              <a:t>The </a:t>
            </a:r>
            <a:r>
              <a:rPr sz="2400" spc="-5" dirty="0">
                <a:latin typeface="Times New Roman"/>
                <a:cs typeface="Times New Roman"/>
              </a:rPr>
              <a:t>sector which </a:t>
            </a:r>
            <a:r>
              <a:rPr sz="2400" dirty="0">
                <a:latin typeface="Times New Roman"/>
                <a:cs typeface="Times New Roman"/>
              </a:rPr>
              <a:t>attracted </a:t>
            </a:r>
            <a:r>
              <a:rPr sz="2400" spc="-5" dirty="0">
                <a:latin typeface="Times New Roman"/>
                <a:cs typeface="Times New Roman"/>
              </a:rPr>
              <a:t>huge FDI inflows </a:t>
            </a:r>
            <a:r>
              <a:rPr sz="2400" dirty="0">
                <a:latin typeface="Times New Roman"/>
                <a:cs typeface="Times New Roman"/>
              </a:rPr>
              <a:t>during the April 2012-  </a:t>
            </a:r>
            <a:r>
              <a:rPr sz="2400" spc="-5" dirty="0">
                <a:latin typeface="Times New Roman"/>
                <a:cs typeface="Times New Roman"/>
              </a:rPr>
              <a:t>13 </a:t>
            </a:r>
            <a:r>
              <a:rPr sz="2400" dirty="0">
                <a:latin typeface="Times New Roman"/>
                <a:cs typeface="Times New Roman"/>
              </a:rPr>
              <a:t>are service </a:t>
            </a:r>
            <a:r>
              <a:rPr sz="2400" spc="-5" dirty="0">
                <a:latin typeface="Times New Roman"/>
                <a:cs typeface="Times New Roman"/>
              </a:rPr>
              <a:t>$1.65 million pharmaticals </a:t>
            </a:r>
            <a:r>
              <a:rPr sz="2400" dirty="0">
                <a:latin typeface="Times New Roman"/>
                <a:cs typeface="Times New Roman"/>
              </a:rPr>
              <a:t>$428 </a:t>
            </a:r>
            <a:r>
              <a:rPr sz="2400" spc="-5" dirty="0">
                <a:latin typeface="Times New Roman"/>
                <a:cs typeface="Times New Roman"/>
              </a:rPr>
              <a:t>million,</a:t>
            </a:r>
            <a:r>
              <a:rPr sz="2400" spc="-60" dirty="0">
                <a:latin typeface="Times New Roman"/>
                <a:cs typeface="Times New Roman"/>
              </a:rPr>
              <a:t> </a:t>
            </a:r>
            <a:r>
              <a:rPr sz="2400" dirty="0">
                <a:latin typeface="Times New Roman"/>
                <a:cs typeface="Times New Roman"/>
              </a:rPr>
              <a:t>construction</a:t>
            </a:r>
            <a:endParaRPr sz="2400">
              <a:latin typeface="Times New Roman"/>
              <a:cs typeface="Times New Roman"/>
            </a:endParaRPr>
          </a:p>
          <a:p>
            <a:pPr marL="355600" marR="5080">
              <a:lnSpc>
                <a:spcPct val="150000"/>
              </a:lnSpc>
            </a:pPr>
            <a:r>
              <a:rPr sz="2400" dirty="0">
                <a:latin typeface="Times New Roman"/>
                <a:cs typeface="Times New Roman"/>
              </a:rPr>
              <a:t>$421 </a:t>
            </a:r>
            <a:r>
              <a:rPr sz="2400" spc="-5" dirty="0">
                <a:latin typeface="Times New Roman"/>
                <a:cs typeface="Times New Roman"/>
              </a:rPr>
              <a:t>million, metallurgical industries (US$ </a:t>
            </a:r>
            <a:r>
              <a:rPr sz="2400" dirty="0">
                <a:latin typeface="Times New Roman"/>
                <a:cs typeface="Times New Roman"/>
              </a:rPr>
              <a:t>334 </a:t>
            </a:r>
            <a:r>
              <a:rPr sz="2400" spc="-5" dirty="0">
                <a:latin typeface="Times New Roman"/>
                <a:cs typeface="Times New Roman"/>
              </a:rPr>
              <a:t>million), </a:t>
            </a:r>
            <a:r>
              <a:rPr sz="2400" dirty="0">
                <a:latin typeface="Times New Roman"/>
                <a:cs typeface="Times New Roman"/>
              </a:rPr>
              <a:t>power </a:t>
            </a:r>
            <a:r>
              <a:rPr sz="2400" spc="-5" dirty="0">
                <a:latin typeface="Times New Roman"/>
                <a:cs typeface="Times New Roman"/>
              </a:rPr>
              <a:t>(US$  </a:t>
            </a:r>
            <a:r>
              <a:rPr sz="2400" dirty="0">
                <a:latin typeface="Times New Roman"/>
                <a:cs typeface="Times New Roman"/>
              </a:rPr>
              <a:t>237 </a:t>
            </a:r>
            <a:r>
              <a:rPr sz="2400" spc="-5" dirty="0">
                <a:latin typeface="Times New Roman"/>
                <a:cs typeface="Times New Roman"/>
              </a:rPr>
              <a:t>million) </a:t>
            </a:r>
            <a:r>
              <a:rPr sz="2400" dirty="0">
                <a:latin typeface="Times New Roman"/>
                <a:cs typeface="Times New Roman"/>
              </a:rPr>
              <a:t>and </a:t>
            </a:r>
            <a:r>
              <a:rPr sz="2400" spc="-5" dirty="0">
                <a:latin typeface="Times New Roman"/>
                <a:cs typeface="Times New Roman"/>
              </a:rPr>
              <a:t>automobile (US$ </a:t>
            </a:r>
            <a:r>
              <a:rPr sz="2400" dirty="0">
                <a:latin typeface="Times New Roman"/>
                <a:cs typeface="Times New Roman"/>
              </a:rPr>
              <a:t>234</a:t>
            </a:r>
            <a:r>
              <a:rPr sz="2400" spc="-30" dirty="0">
                <a:latin typeface="Times New Roman"/>
                <a:cs typeface="Times New Roman"/>
              </a:rPr>
              <a:t> </a:t>
            </a:r>
            <a:r>
              <a:rPr sz="2400" spc="-5" dirty="0">
                <a:latin typeface="Times New Roman"/>
                <a:cs typeface="Times New Roman"/>
              </a:rPr>
              <a:t>million)</a:t>
            </a:r>
            <a:endParaRPr sz="24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9927" y="1211072"/>
            <a:ext cx="8200390" cy="3805554"/>
          </a:xfrm>
          <a:prstGeom prst="rect">
            <a:avLst/>
          </a:prstGeom>
        </p:spPr>
        <p:txBody>
          <a:bodyPr vert="horz" wrap="square" lIns="0" tIns="12065" rIns="0" bIns="0" rtlCol="0">
            <a:spAutoFit/>
          </a:bodyPr>
          <a:lstStyle/>
          <a:p>
            <a:pPr marL="12700">
              <a:lnSpc>
                <a:spcPct val="100000"/>
              </a:lnSpc>
              <a:spcBef>
                <a:spcPts val="95"/>
              </a:spcBef>
              <a:tabLst>
                <a:tab pos="268605" algn="l"/>
              </a:tabLst>
            </a:pPr>
            <a:r>
              <a:rPr sz="1900" dirty="0">
                <a:solidFill>
                  <a:srgbClr val="2CA1BE"/>
                </a:solidFill>
                <a:latin typeface="Wingdings 3"/>
                <a:cs typeface="Wingdings 3"/>
              </a:rPr>
              <a:t></a:t>
            </a:r>
            <a:r>
              <a:rPr sz="1900" dirty="0">
                <a:solidFill>
                  <a:srgbClr val="2CA1BE"/>
                </a:solidFill>
                <a:latin typeface="Times New Roman"/>
                <a:cs typeface="Times New Roman"/>
              </a:rPr>
              <a:t>	</a:t>
            </a:r>
            <a:r>
              <a:rPr sz="2800" spc="-5" dirty="0">
                <a:latin typeface="Times New Roman"/>
                <a:cs typeface="Times New Roman"/>
              </a:rPr>
              <a:t>At least 10% shares of company need to quality as</a:t>
            </a:r>
            <a:r>
              <a:rPr sz="2800" spc="25" dirty="0">
                <a:latin typeface="Times New Roman"/>
                <a:cs typeface="Times New Roman"/>
              </a:rPr>
              <a:t> </a:t>
            </a:r>
            <a:r>
              <a:rPr sz="2800" spc="-5" dirty="0">
                <a:latin typeface="Times New Roman"/>
                <a:cs typeface="Times New Roman"/>
              </a:rPr>
              <a:t>FDI.</a:t>
            </a:r>
            <a:endParaRPr sz="2800">
              <a:latin typeface="Times New Roman"/>
              <a:cs typeface="Times New Roman"/>
            </a:endParaRPr>
          </a:p>
          <a:p>
            <a:pPr marL="12700">
              <a:lnSpc>
                <a:spcPct val="100000"/>
              </a:lnSpc>
              <a:spcBef>
                <a:spcPts val="2075"/>
              </a:spcBef>
              <a:tabLst>
                <a:tab pos="268605" algn="l"/>
              </a:tabLst>
            </a:pPr>
            <a:r>
              <a:rPr sz="1900" dirty="0">
                <a:solidFill>
                  <a:srgbClr val="2CA1BE"/>
                </a:solidFill>
                <a:latin typeface="Wingdings 3"/>
                <a:cs typeface="Wingdings 3"/>
              </a:rPr>
              <a:t></a:t>
            </a:r>
            <a:r>
              <a:rPr sz="1900" dirty="0">
                <a:solidFill>
                  <a:srgbClr val="2CA1BE"/>
                </a:solidFill>
                <a:latin typeface="Times New Roman"/>
                <a:cs typeface="Times New Roman"/>
              </a:rPr>
              <a:t>	</a:t>
            </a:r>
            <a:r>
              <a:rPr sz="2800" spc="-5" dirty="0">
                <a:latin typeface="Times New Roman"/>
                <a:cs typeface="Times New Roman"/>
              </a:rPr>
              <a:t>Mauritian has been the </a:t>
            </a:r>
            <a:r>
              <a:rPr sz="2800" spc="-10" dirty="0">
                <a:latin typeface="Times New Roman"/>
                <a:cs typeface="Times New Roman"/>
              </a:rPr>
              <a:t>largest </a:t>
            </a:r>
            <a:r>
              <a:rPr sz="2800" spc="-5" dirty="0">
                <a:latin typeface="Times New Roman"/>
                <a:cs typeface="Times New Roman"/>
              </a:rPr>
              <a:t>direct</a:t>
            </a:r>
            <a:r>
              <a:rPr sz="2800" spc="-35" dirty="0">
                <a:latin typeface="Times New Roman"/>
                <a:cs typeface="Times New Roman"/>
              </a:rPr>
              <a:t> </a:t>
            </a:r>
            <a:r>
              <a:rPr sz="2800" spc="-20" dirty="0">
                <a:latin typeface="Times New Roman"/>
                <a:cs typeface="Times New Roman"/>
              </a:rPr>
              <a:t>investor.</a:t>
            </a:r>
            <a:endParaRPr sz="2800">
              <a:latin typeface="Times New Roman"/>
              <a:cs typeface="Times New Roman"/>
            </a:endParaRPr>
          </a:p>
          <a:p>
            <a:pPr marL="268605" marR="544830" indent="-256540">
              <a:lnSpc>
                <a:spcPct val="150000"/>
              </a:lnSpc>
              <a:spcBef>
                <a:spcPts val="409"/>
              </a:spcBef>
              <a:tabLst>
                <a:tab pos="268605" algn="l"/>
              </a:tabLst>
            </a:pPr>
            <a:r>
              <a:rPr sz="1900" spc="0" dirty="0">
                <a:solidFill>
                  <a:srgbClr val="2CA1BE"/>
                </a:solidFill>
                <a:latin typeface="Wingdings 3"/>
                <a:cs typeface="Wingdings 3"/>
              </a:rPr>
              <a:t></a:t>
            </a:r>
            <a:r>
              <a:rPr sz="1900" spc="0" dirty="0">
                <a:solidFill>
                  <a:srgbClr val="2CA1BE"/>
                </a:solidFill>
                <a:latin typeface="Times New Roman"/>
                <a:cs typeface="Times New Roman"/>
              </a:rPr>
              <a:t>	</a:t>
            </a:r>
            <a:r>
              <a:rPr sz="2800" spc="-10" dirty="0">
                <a:latin typeface="Times New Roman"/>
                <a:cs typeface="Times New Roman"/>
              </a:rPr>
              <a:t>New </a:t>
            </a:r>
            <a:r>
              <a:rPr sz="2800" spc="-5" dirty="0">
                <a:latin typeface="Times New Roman"/>
                <a:cs typeface="Times New Roman"/>
              </a:rPr>
              <a:t>Delhi And Mumbai are two major cities</a:t>
            </a:r>
            <a:r>
              <a:rPr sz="2800" spc="-105" dirty="0">
                <a:latin typeface="Times New Roman"/>
                <a:cs typeface="Times New Roman"/>
              </a:rPr>
              <a:t> </a:t>
            </a:r>
            <a:r>
              <a:rPr sz="2800" spc="-5" dirty="0">
                <a:latin typeface="Times New Roman"/>
                <a:cs typeface="Times New Roman"/>
              </a:rPr>
              <a:t>where  FDI inflows is heavily</a:t>
            </a:r>
            <a:r>
              <a:rPr sz="2800" spc="-15" dirty="0">
                <a:latin typeface="Times New Roman"/>
                <a:cs typeface="Times New Roman"/>
              </a:rPr>
              <a:t> </a:t>
            </a:r>
            <a:r>
              <a:rPr sz="2800" spc="-5" dirty="0">
                <a:latin typeface="Times New Roman"/>
                <a:cs typeface="Times New Roman"/>
              </a:rPr>
              <a:t>concentrated.</a:t>
            </a:r>
            <a:endParaRPr sz="2800">
              <a:latin typeface="Times New Roman"/>
              <a:cs typeface="Times New Roman"/>
            </a:endParaRPr>
          </a:p>
          <a:p>
            <a:pPr marL="268605" marR="6350" indent="-256540">
              <a:lnSpc>
                <a:spcPct val="150000"/>
              </a:lnSpc>
              <a:spcBef>
                <a:spcPts val="400"/>
              </a:spcBef>
              <a:tabLst>
                <a:tab pos="268605" algn="l"/>
              </a:tabLst>
            </a:pPr>
            <a:r>
              <a:rPr sz="1900" dirty="0">
                <a:solidFill>
                  <a:srgbClr val="2CA1BE"/>
                </a:solidFill>
                <a:latin typeface="Wingdings 3"/>
                <a:cs typeface="Wingdings 3"/>
              </a:rPr>
              <a:t></a:t>
            </a:r>
            <a:r>
              <a:rPr sz="1900" dirty="0">
                <a:solidFill>
                  <a:srgbClr val="2CA1BE"/>
                </a:solidFill>
                <a:latin typeface="Times New Roman"/>
                <a:cs typeface="Times New Roman"/>
              </a:rPr>
              <a:t>	</a:t>
            </a:r>
            <a:r>
              <a:rPr sz="2800" spc="-5" dirty="0">
                <a:latin typeface="Times New Roman"/>
                <a:cs typeface="Times New Roman"/>
              </a:rPr>
              <a:t>Retailing is </a:t>
            </a:r>
            <a:r>
              <a:rPr sz="2800" dirty="0">
                <a:latin typeface="Times New Roman"/>
                <a:cs typeface="Times New Roman"/>
              </a:rPr>
              <a:t>the </a:t>
            </a:r>
            <a:r>
              <a:rPr sz="2800" spc="-5" dirty="0">
                <a:latin typeface="Times New Roman"/>
                <a:cs typeface="Times New Roman"/>
              </a:rPr>
              <a:t>single </a:t>
            </a:r>
            <a:r>
              <a:rPr sz="2800" spc="-10" dirty="0">
                <a:latin typeface="Times New Roman"/>
                <a:cs typeface="Times New Roman"/>
              </a:rPr>
              <a:t>largest </a:t>
            </a:r>
            <a:r>
              <a:rPr sz="2800" spc="-5" dirty="0">
                <a:latin typeface="Times New Roman"/>
                <a:cs typeface="Times New Roman"/>
              </a:rPr>
              <a:t>component of the services  sector in terms of contribution of</a:t>
            </a:r>
            <a:r>
              <a:rPr sz="2800" spc="-10" dirty="0">
                <a:latin typeface="Times New Roman"/>
                <a:cs typeface="Times New Roman"/>
              </a:rPr>
              <a:t> </a:t>
            </a:r>
            <a:r>
              <a:rPr sz="2800" spc="-85" dirty="0">
                <a:latin typeface="Times New Roman"/>
                <a:cs typeface="Times New Roman"/>
              </a:rPr>
              <a:t>GDP.</a:t>
            </a:r>
            <a:endParaRPr sz="2800">
              <a:latin typeface="Times New Roman"/>
              <a:cs typeface="Times New Roman"/>
            </a:endParaRPr>
          </a:p>
        </p:txBody>
      </p:sp>
      <p:sp>
        <p:nvSpPr>
          <p:cNvPr id="3" name="object 3"/>
          <p:cNvSpPr/>
          <p:nvPr/>
        </p:nvSpPr>
        <p:spPr>
          <a:xfrm>
            <a:off x="47625" y="257175"/>
            <a:ext cx="2305050" cy="8763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87576" y="4953000"/>
            <a:ext cx="7456805" cy="488315"/>
          </a:xfrm>
          <a:custGeom>
            <a:avLst/>
            <a:gdLst/>
            <a:ahLst/>
            <a:cxnLst/>
            <a:rect l="l" t="t" r="r" b="b"/>
            <a:pathLst>
              <a:path w="7456805" h="488314">
                <a:moveTo>
                  <a:pt x="7456424" y="0"/>
                </a:moveTo>
                <a:lnTo>
                  <a:pt x="0" y="289941"/>
                </a:lnTo>
                <a:lnTo>
                  <a:pt x="7456424" y="488188"/>
                </a:lnTo>
                <a:lnTo>
                  <a:pt x="7456424" y="0"/>
                </a:lnTo>
                <a:close/>
              </a:path>
            </a:pathLst>
          </a:custGeom>
          <a:solidFill>
            <a:srgbClr val="9FCADC">
              <a:alpha val="39999"/>
            </a:srgbClr>
          </a:solidFill>
        </p:spPr>
        <p:txBody>
          <a:bodyPr wrap="square" lIns="0" tIns="0" rIns="0" bIns="0" rtlCol="0"/>
          <a:lstStyle/>
          <a:p>
            <a:endParaRPr/>
          </a:p>
        </p:txBody>
      </p:sp>
      <p:sp>
        <p:nvSpPr>
          <p:cNvPr id="3" name="object 3"/>
          <p:cNvSpPr/>
          <p:nvPr/>
        </p:nvSpPr>
        <p:spPr>
          <a:xfrm>
            <a:off x="111347" y="5237734"/>
            <a:ext cx="9032875" cy="788670"/>
          </a:xfrm>
          <a:custGeom>
            <a:avLst/>
            <a:gdLst/>
            <a:ahLst/>
            <a:cxnLst/>
            <a:rect l="l" t="t" r="r" b="b"/>
            <a:pathLst>
              <a:path w="9032875" h="788670">
                <a:moveTo>
                  <a:pt x="9032652" y="0"/>
                </a:moveTo>
                <a:lnTo>
                  <a:pt x="0" y="0"/>
                </a:lnTo>
                <a:lnTo>
                  <a:pt x="9032652" y="788669"/>
                </a:lnTo>
                <a:lnTo>
                  <a:pt x="9032652" y="0"/>
                </a:lnTo>
                <a:close/>
              </a:path>
            </a:pathLst>
          </a:custGeom>
          <a:solidFill>
            <a:srgbClr val="000000"/>
          </a:solidFill>
        </p:spPr>
        <p:txBody>
          <a:bodyPr wrap="square" lIns="0" tIns="0" rIns="0" bIns="0" rtlCol="0"/>
          <a:lstStyle/>
          <a:p>
            <a:endParaRPr/>
          </a:p>
        </p:txBody>
      </p:sp>
      <p:sp>
        <p:nvSpPr>
          <p:cNvPr id="4" name="object 4"/>
          <p:cNvSpPr/>
          <p:nvPr/>
        </p:nvSpPr>
        <p:spPr>
          <a:xfrm>
            <a:off x="0" y="4998718"/>
            <a:ext cx="9144000" cy="185928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4991632"/>
            <a:ext cx="9144000" cy="80266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905000" y="342900"/>
            <a:ext cx="6724650" cy="1019175"/>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212547" y="1166083"/>
            <a:ext cx="8259445" cy="3674745"/>
          </a:xfrm>
          <a:prstGeom prst="rect">
            <a:avLst/>
          </a:prstGeom>
        </p:spPr>
        <p:txBody>
          <a:bodyPr vert="horz" wrap="square" lIns="0" tIns="64135" rIns="0" bIns="0" rtlCol="0">
            <a:spAutoFit/>
          </a:bodyPr>
          <a:lstStyle/>
          <a:p>
            <a:pPr marL="469900" indent="-457200">
              <a:lnSpc>
                <a:spcPct val="100000"/>
              </a:lnSpc>
              <a:spcBef>
                <a:spcPts val="505"/>
              </a:spcBef>
              <a:buClr>
                <a:srgbClr val="2CA1BE"/>
              </a:buClr>
              <a:buSzPct val="66666"/>
              <a:buFont typeface="Wingdings"/>
              <a:buChar char=""/>
              <a:tabLst>
                <a:tab pos="469265" algn="l"/>
                <a:tab pos="469900" algn="l"/>
              </a:tabLst>
            </a:pPr>
            <a:r>
              <a:rPr sz="2700" dirty="0">
                <a:latin typeface="Times New Roman"/>
                <a:cs typeface="Times New Roman"/>
              </a:rPr>
              <a:t>Inflow of equipment and</a:t>
            </a:r>
            <a:r>
              <a:rPr sz="2700" spc="-40" dirty="0">
                <a:latin typeface="Times New Roman"/>
                <a:cs typeface="Times New Roman"/>
              </a:rPr>
              <a:t> </a:t>
            </a:r>
            <a:r>
              <a:rPr sz="2700" dirty="0">
                <a:latin typeface="Times New Roman"/>
                <a:cs typeface="Times New Roman"/>
              </a:rPr>
              <a:t>technology</a:t>
            </a:r>
            <a:endParaRPr sz="2700">
              <a:latin typeface="Times New Roman"/>
              <a:cs typeface="Times New Roman"/>
            </a:endParaRPr>
          </a:p>
          <a:p>
            <a:pPr marL="469900" indent="-457200">
              <a:lnSpc>
                <a:spcPct val="100000"/>
              </a:lnSpc>
              <a:spcBef>
                <a:spcPts val="409"/>
              </a:spcBef>
              <a:buClr>
                <a:srgbClr val="2CA1BE"/>
              </a:buClr>
              <a:buSzPct val="66666"/>
              <a:buFont typeface="Wingdings"/>
              <a:buChar char=""/>
              <a:tabLst>
                <a:tab pos="469265" algn="l"/>
                <a:tab pos="469900" algn="l"/>
              </a:tabLst>
            </a:pPr>
            <a:r>
              <a:rPr sz="2700" spc="-5" dirty="0">
                <a:latin typeface="Times New Roman"/>
                <a:cs typeface="Times New Roman"/>
              </a:rPr>
              <a:t>Competitive </a:t>
            </a:r>
            <a:r>
              <a:rPr sz="2700" dirty="0">
                <a:latin typeface="Times New Roman"/>
                <a:cs typeface="Times New Roman"/>
              </a:rPr>
              <a:t>advantages and</a:t>
            </a:r>
            <a:r>
              <a:rPr sz="2700" spc="-80" dirty="0">
                <a:latin typeface="Times New Roman"/>
                <a:cs typeface="Times New Roman"/>
              </a:rPr>
              <a:t> </a:t>
            </a:r>
            <a:r>
              <a:rPr sz="2700" dirty="0">
                <a:latin typeface="Times New Roman"/>
                <a:cs typeface="Times New Roman"/>
              </a:rPr>
              <a:t>innovation</a:t>
            </a:r>
            <a:endParaRPr sz="2700">
              <a:latin typeface="Times New Roman"/>
              <a:cs typeface="Times New Roman"/>
            </a:endParaRPr>
          </a:p>
          <a:p>
            <a:pPr marL="469900" indent="-457200">
              <a:lnSpc>
                <a:spcPct val="100000"/>
              </a:lnSpc>
              <a:spcBef>
                <a:spcPts val="395"/>
              </a:spcBef>
              <a:buClr>
                <a:srgbClr val="2CA1BE"/>
              </a:buClr>
              <a:buSzPct val="66666"/>
              <a:buFont typeface="Wingdings"/>
              <a:buChar char=""/>
              <a:tabLst>
                <a:tab pos="469265" algn="l"/>
                <a:tab pos="469900" algn="l"/>
              </a:tabLst>
            </a:pPr>
            <a:r>
              <a:rPr sz="2700" spc="-5" dirty="0">
                <a:latin typeface="Times New Roman"/>
                <a:cs typeface="Times New Roman"/>
              </a:rPr>
              <a:t>Finance </a:t>
            </a:r>
            <a:r>
              <a:rPr sz="2700" dirty="0">
                <a:latin typeface="Times New Roman"/>
                <a:cs typeface="Times New Roman"/>
              </a:rPr>
              <a:t>resource </a:t>
            </a:r>
            <a:r>
              <a:rPr sz="2700" spc="-10" dirty="0">
                <a:latin typeface="Times New Roman"/>
                <a:cs typeface="Times New Roman"/>
              </a:rPr>
              <a:t>for</a:t>
            </a:r>
            <a:r>
              <a:rPr sz="2700" spc="-45" dirty="0">
                <a:latin typeface="Times New Roman"/>
                <a:cs typeface="Times New Roman"/>
              </a:rPr>
              <a:t> </a:t>
            </a:r>
            <a:r>
              <a:rPr sz="2700" dirty="0">
                <a:latin typeface="Times New Roman"/>
                <a:cs typeface="Times New Roman"/>
              </a:rPr>
              <a:t>expansive</a:t>
            </a:r>
            <a:endParaRPr sz="2700">
              <a:latin typeface="Times New Roman"/>
              <a:cs typeface="Times New Roman"/>
            </a:endParaRPr>
          </a:p>
          <a:p>
            <a:pPr marL="469900" indent="-457200">
              <a:lnSpc>
                <a:spcPct val="100000"/>
              </a:lnSpc>
              <a:spcBef>
                <a:spcPts val="400"/>
              </a:spcBef>
              <a:buClr>
                <a:srgbClr val="2CA1BE"/>
              </a:buClr>
              <a:buSzPct val="66666"/>
              <a:buFont typeface="Wingdings"/>
              <a:buChar char=""/>
              <a:tabLst>
                <a:tab pos="469265" algn="l"/>
                <a:tab pos="469900" algn="l"/>
              </a:tabLst>
            </a:pPr>
            <a:r>
              <a:rPr sz="2700" spc="-5" dirty="0">
                <a:latin typeface="Times New Roman"/>
                <a:cs typeface="Times New Roman"/>
              </a:rPr>
              <a:t>Employment</a:t>
            </a:r>
            <a:r>
              <a:rPr sz="2700" spc="-15" dirty="0">
                <a:latin typeface="Times New Roman"/>
                <a:cs typeface="Times New Roman"/>
              </a:rPr>
              <a:t> </a:t>
            </a:r>
            <a:r>
              <a:rPr sz="2700" dirty="0">
                <a:latin typeface="Times New Roman"/>
                <a:cs typeface="Times New Roman"/>
              </a:rPr>
              <a:t>generation</a:t>
            </a:r>
            <a:endParaRPr sz="2700">
              <a:latin typeface="Times New Roman"/>
              <a:cs typeface="Times New Roman"/>
            </a:endParaRPr>
          </a:p>
          <a:p>
            <a:pPr marL="469900" indent="-457200">
              <a:lnSpc>
                <a:spcPct val="100000"/>
              </a:lnSpc>
              <a:spcBef>
                <a:spcPts val="409"/>
              </a:spcBef>
              <a:buClr>
                <a:srgbClr val="2CA1BE"/>
              </a:buClr>
              <a:buSzPct val="66666"/>
              <a:buFont typeface="Wingdings"/>
              <a:buChar char=""/>
              <a:tabLst>
                <a:tab pos="469265" algn="l"/>
                <a:tab pos="469900" algn="l"/>
              </a:tabLst>
            </a:pPr>
            <a:r>
              <a:rPr sz="2700" dirty="0">
                <a:latin typeface="Times New Roman"/>
                <a:cs typeface="Times New Roman"/>
              </a:rPr>
              <a:t>Contribution to export</a:t>
            </a:r>
            <a:r>
              <a:rPr sz="2700" spc="-130" dirty="0">
                <a:latin typeface="Times New Roman"/>
                <a:cs typeface="Times New Roman"/>
              </a:rPr>
              <a:t> </a:t>
            </a:r>
            <a:r>
              <a:rPr sz="2700" dirty="0">
                <a:latin typeface="Times New Roman"/>
                <a:cs typeface="Times New Roman"/>
              </a:rPr>
              <a:t>growth</a:t>
            </a:r>
            <a:endParaRPr sz="2700">
              <a:latin typeface="Times New Roman"/>
              <a:cs typeface="Times New Roman"/>
            </a:endParaRPr>
          </a:p>
          <a:p>
            <a:pPr marL="469900" marR="5080" indent="-457200">
              <a:lnSpc>
                <a:spcPct val="100000"/>
              </a:lnSpc>
              <a:spcBef>
                <a:spcPts val="395"/>
              </a:spcBef>
              <a:buClr>
                <a:srgbClr val="2CA1BE"/>
              </a:buClr>
              <a:buSzPct val="66666"/>
              <a:buFont typeface="Wingdings"/>
              <a:buChar char=""/>
              <a:tabLst>
                <a:tab pos="469265" algn="l"/>
                <a:tab pos="469900" algn="l"/>
              </a:tabLst>
            </a:pPr>
            <a:r>
              <a:rPr sz="2700" spc="-5" dirty="0">
                <a:latin typeface="Times New Roman"/>
                <a:cs typeface="Times New Roman"/>
              </a:rPr>
              <a:t>Improved consumer welfare </a:t>
            </a:r>
            <a:r>
              <a:rPr sz="2700" dirty="0">
                <a:latin typeface="Times New Roman"/>
                <a:cs typeface="Times New Roman"/>
              </a:rPr>
              <a:t>through reduced cost, wider  choice &amp; </a:t>
            </a:r>
            <a:r>
              <a:rPr sz="2700" spc="-5" dirty="0">
                <a:latin typeface="Times New Roman"/>
                <a:cs typeface="Times New Roman"/>
              </a:rPr>
              <a:t>improved</a:t>
            </a:r>
            <a:r>
              <a:rPr sz="2700" spc="-35" dirty="0">
                <a:latin typeface="Times New Roman"/>
                <a:cs typeface="Times New Roman"/>
              </a:rPr>
              <a:t> </a:t>
            </a:r>
            <a:r>
              <a:rPr sz="2700" spc="-25" dirty="0">
                <a:latin typeface="Times New Roman"/>
                <a:cs typeface="Times New Roman"/>
              </a:rPr>
              <a:t>quality.</a:t>
            </a:r>
            <a:endParaRPr sz="2700">
              <a:latin typeface="Times New Roman"/>
              <a:cs typeface="Times New Roman"/>
            </a:endParaRPr>
          </a:p>
          <a:p>
            <a:pPr marL="469900" indent="-457200">
              <a:lnSpc>
                <a:spcPct val="100000"/>
              </a:lnSpc>
              <a:spcBef>
                <a:spcPts val="395"/>
              </a:spcBef>
              <a:buClr>
                <a:srgbClr val="2CA1BE"/>
              </a:buClr>
              <a:buSzPct val="66666"/>
              <a:buFont typeface="Wingdings"/>
              <a:buChar char=""/>
              <a:tabLst>
                <a:tab pos="469265" algn="l"/>
                <a:tab pos="469900" algn="l"/>
              </a:tabLst>
            </a:pPr>
            <a:r>
              <a:rPr sz="2700" dirty="0">
                <a:latin typeface="Times New Roman"/>
                <a:cs typeface="Times New Roman"/>
              </a:rPr>
              <a:t>Provide </a:t>
            </a:r>
            <a:r>
              <a:rPr sz="2700" spc="-5" dirty="0">
                <a:latin typeface="Times New Roman"/>
                <a:cs typeface="Times New Roman"/>
              </a:rPr>
              <a:t>access </a:t>
            </a:r>
            <a:r>
              <a:rPr sz="2700" dirty="0">
                <a:latin typeface="Times New Roman"/>
                <a:cs typeface="Times New Roman"/>
              </a:rPr>
              <a:t>to global </a:t>
            </a:r>
            <a:r>
              <a:rPr sz="2700" spc="-5" dirty="0">
                <a:latin typeface="Times New Roman"/>
                <a:cs typeface="Times New Roman"/>
              </a:rPr>
              <a:t>markets for </a:t>
            </a:r>
            <a:r>
              <a:rPr sz="2700" dirty="0">
                <a:latin typeface="Times New Roman"/>
                <a:cs typeface="Times New Roman"/>
              </a:rPr>
              <a:t>Indian</a:t>
            </a:r>
            <a:r>
              <a:rPr sz="2700" spc="-35" dirty="0">
                <a:latin typeface="Times New Roman"/>
                <a:cs typeface="Times New Roman"/>
              </a:rPr>
              <a:t> </a:t>
            </a:r>
            <a:r>
              <a:rPr sz="2700" spc="-15" dirty="0">
                <a:latin typeface="Times New Roman"/>
                <a:cs typeface="Times New Roman"/>
              </a:rPr>
              <a:t>producer.</a:t>
            </a:r>
            <a:endParaRPr sz="27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5668" y="1450593"/>
            <a:ext cx="4569460" cy="2339340"/>
          </a:xfrm>
          <a:prstGeom prst="rect">
            <a:avLst/>
          </a:prstGeom>
        </p:spPr>
        <p:txBody>
          <a:bodyPr vert="horz" wrap="square" lIns="0" tIns="64135" rIns="0" bIns="0" rtlCol="0">
            <a:spAutoFit/>
          </a:bodyPr>
          <a:lstStyle/>
          <a:p>
            <a:pPr marL="12700">
              <a:lnSpc>
                <a:spcPct val="100000"/>
              </a:lnSpc>
              <a:spcBef>
                <a:spcPts val="505"/>
              </a:spcBef>
              <a:tabLst>
                <a:tab pos="268605" algn="l"/>
              </a:tabLst>
            </a:pPr>
            <a:r>
              <a:rPr sz="1800" spc="10" dirty="0">
                <a:solidFill>
                  <a:srgbClr val="2CA1BE"/>
                </a:solidFill>
                <a:latin typeface="Wingdings 3"/>
                <a:cs typeface="Wingdings 3"/>
              </a:rPr>
              <a:t></a:t>
            </a:r>
            <a:r>
              <a:rPr sz="1800" spc="10" dirty="0">
                <a:solidFill>
                  <a:srgbClr val="2CA1BE"/>
                </a:solidFill>
                <a:latin typeface="Times New Roman"/>
                <a:cs typeface="Times New Roman"/>
              </a:rPr>
              <a:t>	</a:t>
            </a:r>
            <a:r>
              <a:rPr sz="2700" dirty="0">
                <a:latin typeface="Times New Roman"/>
                <a:cs typeface="Times New Roman"/>
              </a:rPr>
              <a:t>Crowing of local</a:t>
            </a:r>
            <a:r>
              <a:rPr sz="2700" spc="-60" dirty="0">
                <a:latin typeface="Times New Roman"/>
                <a:cs typeface="Times New Roman"/>
              </a:rPr>
              <a:t> </a:t>
            </a:r>
            <a:r>
              <a:rPr sz="2700" spc="-5" dirty="0">
                <a:latin typeface="Times New Roman"/>
                <a:cs typeface="Times New Roman"/>
              </a:rPr>
              <a:t>industry</a:t>
            </a:r>
            <a:endParaRPr sz="2700">
              <a:latin typeface="Times New Roman"/>
              <a:cs typeface="Times New Roman"/>
            </a:endParaRPr>
          </a:p>
          <a:p>
            <a:pPr marL="12700">
              <a:lnSpc>
                <a:spcPct val="100000"/>
              </a:lnSpc>
              <a:spcBef>
                <a:spcPts val="409"/>
              </a:spcBef>
              <a:tabLst>
                <a:tab pos="268605" algn="l"/>
              </a:tabLst>
            </a:pPr>
            <a:r>
              <a:rPr sz="1800" spc="10" dirty="0">
                <a:solidFill>
                  <a:srgbClr val="2CA1BE"/>
                </a:solidFill>
                <a:latin typeface="Wingdings 3"/>
                <a:cs typeface="Wingdings 3"/>
              </a:rPr>
              <a:t></a:t>
            </a:r>
            <a:r>
              <a:rPr sz="1800" spc="10" dirty="0">
                <a:solidFill>
                  <a:srgbClr val="2CA1BE"/>
                </a:solidFill>
                <a:latin typeface="Times New Roman"/>
                <a:cs typeface="Times New Roman"/>
              </a:rPr>
              <a:t>	</a:t>
            </a:r>
            <a:r>
              <a:rPr sz="2700" spc="-5" dirty="0">
                <a:latin typeface="Times New Roman"/>
                <a:cs typeface="Times New Roman"/>
              </a:rPr>
              <a:t>Conflict </a:t>
            </a:r>
            <a:r>
              <a:rPr sz="2700" dirty="0">
                <a:latin typeface="Times New Roman"/>
                <a:cs typeface="Times New Roman"/>
              </a:rPr>
              <a:t>of</a:t>
            </a:r>
            <a:r>
              <a:rPr sz="2700" spc="-25" dirty="0">
                <a:latin typeface="Times New Roman"/>
                <a:cs typeface="Times New Roman"/>
              </a:rPr>
              <a:t> </a:t>
            </a:r>
            <a:r>
              <a:rPr sz="2700" spc="-5" dirty="0">
                <a:latin typeface="Times New Roman"/>
                <a:cs typeface="Times New Roman"/>
              </a:rPr>
              <a:t>laws</a:t>
            </a:r>
            <a:endParaRPr sz="2700">
              <a:latin typeface="Times New Roman"/>
              <a:cs typeface="Times New Roman"/>
            </a:endParaRPr>
          </a:p>
          <a:p>
            <a:pPr marL="12700">
              <a:lnSpc>
                <a:spcPct val="100000"/>
              </a:lnSpc>
              <a:spcBef>
                <a:spcPts val="400"/>
              </a:spcBef>
              <a:tabLst>
                <a:tab pos="268605" algn="l"/>
              </a:tabLst>
            </a:pPr>
            <a:r>
              <a:rPr sz="1800" spc="10" dirty="0">
                <a:solidFill>
                  <a:srgbClr val="2CA1BE"/>
                </a:solidFill>
                <a:latin typeface="Wingdings 3"/>
                <a:cs typeface="Wingdings 3"/>
              </a:rPr>
              <a:t></a:t>
            </a:r>
            <a:r>
              <a:rPr sz="1800" spc="10" dirty="0">
                <a:solidFill>
                  <a:srgbClr val="2CA1BE"/>
                </a:solidFill>
                <a:latin typeface="Times New Roman"/>
                <a:cs typeface="Times New Roman"/>
              </a:rPr>
              <a:t>	</a:t>
            </a:r>
            <a:r>
              <a:rPr sz="2700" spc="-5" dirty="0">
                <a:latin typeface="Times New Roman"/>
                <a:cs typeface="Times New Roman"/>
              </a:rPr>
              <a:t>Loss </a:t>
            </a:r>
            <a:r>
              <a:rPr sz="2700" dirty="0">
                <a:latin typeface="Times New Roman"/>
                <a:cs typeface="Times New Roman"/>
              </a:rPr>
              <a:t>of</a:t>
            </a:r>
            <a:r>
              <a:rPr sz="2700" spc="-20" dirty="0">
                <a:latin typeface="Times New Roman"/>
                <a:cs typeface="Times New Roman"/>
              </a:rPr>
              <a:t> </a:t>
            </a:r>
            <a:r>
              <a:rPr sz="2700" dirty="0">
                <a:latin typeface="Times New Roman"/>
                <a:cs typeface="Times New Roman"/>
              </a:rPr>
              <a:t>control</a:t>
            </a:r>
            <a:endParaRPr sz="2700">
              <a:latin typeface="Times New Roman"/>
              <a:cs typeface="Times New Roman"/>
            </a:endParaRPr>
          </a:p>
          <a:p>
            <a:pPr marL="12700">
              <a:lnSpc>
                <a:spcPct val="100000"/>
              </a:lnSpc>
              <a:spcBef>
                <a:spcPts val="395"/>
              </a:spcBef>
              <a:tabLst>
                <a:tab pos="268605" algn="l"/>
              </a:tabLst>
            </a:pPr>
            <a:r>
              <a:rPr sz="1800" spc="10" dirty="0">
                <a:solidFill>
                  <a:srgbClr val="2CA1BE"/>
                </a:solidFill>
                <a:latin typeface="Wingdings 3"/>
                <a:cs typeface="Wingdings 3"/>
              </a:rPr>
              <a:t></a:t>
            </a:r>
            <a:r>
              <a:rPr sz="1800" spc="10" dirty="0">
                <a:solidFill>
                  <a:srgbClr val="2CA1BE"/>
                </a:solidFill>
                <a:latin typeface="Times New Roman"/>
                <a:cs typeface="Times New Roman"/>
              </a:rPr>
              <a:t>	</a:t>
            </a:r>
            <a:r>
              <a:rPr sz="2700" spc="-15" dirty="0">
                <a:latin typeface="Times New Roman"/>
                <a:cs typeface="Times New Roman"/>
              </a:rPr>
              <a:t>Effect </a:t>
            </a:r>
            <a:r>
              <a:rPr sz="2700" dirty="0">
                <a:latin typeface="Times New Roman"/>
                <a:cs typeface="Times New Roman"/>
              </a:rPr>
              <a:t>on notional</a:t>
            </a:r>
            <a:r>
              <a:rPr sz="2700" spc="-75" dirty="0">
                <a:latin typeface="Times New Roman"/>
                <a:cs typeface="Times New Roman"/>
              </a:rPr>
              <a:t> </a:t>
            </a:r>
            <a:r>
              <a:rPr sz="2700" dirty="0">
                <a:latin typeface="Times New Roman"/>
                <a:cs typeface="Times New Roman"/>
              </a:rPr>
              <a:t>environment</a:t>
            </a:r>
            <a:endParaRPr sz="2700">
              <a:latin typeface="Times New Roman"/>
              <a:cs typeface="Times New Roman"/>
            </a:endParaRPr>
          </a:p>
          <a:p>
            <a:pPr marL="12700">
              <a:lnSpc>
                <a:spcPct val="100000"/>
              </a:lnSpc>
              <a:spcBef>
                <a:spcPts val="409"/>
              </a:spcBef>
              <a:tabLst>
                <a:tab pos="268605" algn="l"/>
              </a:tabLst>
            </a:pPr>
            <a:r>
              <a:rPr sz="1800" spc="10" dirty="0">
                <a:solidFill>
                  <a:srgbClr val="2CA1BE"/>
                </a:solidFill>
                <a:latin typeface="Wingdings 3"/>
                <a:cs typeface="Wingdings 3"/>
              </a:rPr>
              <a:t></a:t>
            </a:r>
            <a:r>
              <a:rPr sz="1800" spc="10" dirty="0">
                <a:solidFill>
                  <a:srgbClr val="2CA1BE"/>
                </a:solidFill>
                <a:latin typeface="Times New Roman"/>
                <a:cs typeface="Times New Roman"/>
              </a:rPr>
              <a:t>	</a:t>
            </a:r>
            <a:r>
              <a:rPr sz="2700" spc="-15" dirty="0">
                <a:latin typeface="Times New Roman"/>
                <a:cs typeface="Times New Roman"/>
              </a:rPr>
              <a:t>Effect </a:t>
            </a:r>
            <a:r>
              <a:rPr sz="2700" dirty="0">
                <a:latin typeface="Times New Roman"/>
                <a:cs typeface="Times New Roman"/>
              </a:rPr>
              <a:t>on</a:t>
            </a:r>
            <a:r>
              <a:rPr sz="2700" spc="0" dirty="0">
                <a:latin typeface="Times New Roman"/>
                <a:cs typeface="Times New Roman"/>
              </a:rPr>
              <a:t> </a:t>
            </a:r>
            <a:r>
              <a:rPr sz="2700" dirty="0">
                <a:latin typeface="Times New Roman"/>
                <a:cs typeface="Times New Roman"/>
              </a:rPr>
              <a:t>culture</a:t>
            </a:r>
            <a:endParaRPr sz="2700">
              <a:latin typeface="Times New Roman"/>
              <a:cs typeface="Times New Roman"/>
            </a:endParaRPr>
          </a:p>
        </p:txBody>
      </p:sp>
      <p:sp>
        <p:nvSpPr>
          <p:cNvPr id="3" name="object 3"/>
          <p:cNvSpPr/>
          <p:nvPr/>
        </p:nvSpPr>
        <p:spPr>
          <a:xfrm>
            <a:off x="123825" y="257175"/>
            <a:ext cx="6515100" cy="8763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324355"/>
            <a:ext cx="9144000" cy="0"/>
          </a:xfrm>
          <a:custGeom>
            <a:avLst/>
            <a:gdLst/>
            <a:ahLst/>
            <a:cxnLst/>
            <a:rect l="l" t="t" r="r" b="b"/>
            <a:pathLst>
              <a:path w="9144000">
                <a:moveTo>
                  <a:pt x="0" y="0"/>
                </a:moveTo>
                <a:lnTo>
                  <a:pt x="9144000" y="0"/>
                </a:lnTo>
              </a:path>
            </a:pathLst>
          </a:custGeom>
          <a:ln w="45720">
            <a:solidFill>
              <a:srgbClr val="4A7937"/>
            </a:solidFill>
          </a:ln>
        </p:spPr>
        <p:txBody>
          <a:bodyPr wrap="square" lIns="0" tIns="0" rIns="0" bIns="0" rtlCol="0"/>
          <a:lstStyle/>
          <a:p>
            <a:endParaRPr/>
          </a:p>
        </p:txBody>
      </p:sp>
      <p:sp>
        <p:nvSpPr>
          <p:cNvPr id="3" name="object 3"/>
          <p:cNvSpPr/>
          <p:nvPr/>
        </p:nvSpPr>
        <p:spPr>
          <a:xfrm>
            <a:off x="1533144" y="861060"/>
            <a:ext cx="1641348" cy="45110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134867" y="1086611"/>
            <a:ext cx="207264" cy="111251"/>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164967" y="1093342"/>
            <a:ext cx="162560" cy="6883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3297935" y="812291"/>
            <a:ext cx="4351020" cy="501396"/>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3090672" y="2183892"/>
            <a:ext cx="2346960" cy="3861816"/>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2595372" y="4105655"/>
            <a:ext cx="1871472" cy="2346960"/>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1222247" y="4105655"/>
            <a:ext cx="1947672" cy="2292096"/>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824483" y="3951732"/>
            <a:ext cx="2345436" cy="1516380"/>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829055" y="2692907"/>
            <a:ext cx="2340864" cy="1491995"/>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1318260" y="2130551"/>
            <a:ext cx="1851660" cy="2054352"/>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1979676" y="1860804"/>
            <a:ext cx="1190244" cy="2324100"/>
          </a:xfrm>
          <a:prstGeom prst="rect">
            <a:avLst/>
          </a:prstGeom>
          <a:blipFill>
            <a:blip r:embed="rId12" cstate="print"/>
            <a:stretch>
              <a:fillRect/>
            </a:stretch>
          </a:blipFill>
        </p:spPr>
        <p:txBody>
          <a:bodyPr wrap="square" lIns="0" tIns="0" rIns="0" bIns="0" rtlCol="0"/>
          <a:lstStyle/>
          <a:p>
            <a:endParaRPr/>
          </a:p>
        </p:txBody>
      </p:sp>
      <p:sp>
        <p:nvSpPr>
          <p:cNvPr id="16" name="object 16"/>
          <p:cNvSpPr/>
          <p:nvPr/>
        </p:nvSpPr>
        <p:spPr>
          <a:xfrm>
            <a:off x="2782823" y="1839467"/>
            <a:ext cx="675131" cy="2345435"/>
          </a:xfrm>
          <a:prstGeom prst="rect">
            <a:avLst/>
          </a:prstGeom>
          <a:blipFill>
            <a:blip r:embed="rId13" cstate="print"/>
            <a:stretch>
              <a:fillRect/>
            </a:stretch>
          </a:blipFill>
        </p:spPr>
        <p:txBody>
          <a:bodyPr wrap="square" lIns="0" tIns="0" rIns="0" bIns="0" rtlCol="0"/>
          <a:lstStyle/>
          <a:p>
            <a:endParaRPr/>
          </a:p>
        </p:txBody>
      </p:sp>
      <p:sp>
        <p:nvSpPr>
          <p:cNvPr id="17" name="object 17"/>
          <p:cNvSpPr/>
          <p:nvPr/>
        </p:nvSpPr>
        <p:spPr>
          <a:xfrm>
            <a:off x="3090672" y="1857755"/>
            <a:ext cx="867155" cy="2327148"/>
          </a:xfrm>
          <a:prstGeom prst="rect">
            <a:avLst/>
          </a:prstGeom>
          <a:blipFill>
            <a:blip r:embed="rId14" cstate="print"/>
            <a:stretch>
              <a:fillRect/>
            </a:stretch>
          </a:blipFill>
        </p:spPr>
        <p:txBody>
          <a:bodyPr wrap="square" lIns="0" tIns="0" rIns="0" bIns="0" rtlCol="0"/>
          <a:lstStyle/>
          <a:p>
            <a:endParaRPr/>
          </a:p>
        </p:txBody>
      </p:sp>
      <p:sp>
        <p:nvSpPr>
          <p:cNvPr id="18" name="object 18"/>
          <p:cNvSpPr/>
          <p:nvPr/>
        </p:nvSpPr>
        <p:spPr>
          <a:xfrm>
            <a:off x="3090672" y="1979676"/>
            <a:ext cx="1281684" cy="2205228"/>
          </a:xfrm>
          <a:prstGeom prst="rect">
            <a:avLst/>
          </a:prstGeom>
          <a:blipFill>
            <a:blip r:embed="rId15" cstate="print"/>
            <a:stretch>
              <a:fillRect/>
            </a:stretch>
          </a:blipFill>
        </p:spPr>
        <p:txBody>
          <a:bodyPr wrap="square" lIns="0" tIns="0" rIns="0" bIns="0" rtlCol="0"/>
          <a:lstStyle/>
          <a:p>
            <a:endParaRPr/>
          </a:p>
        </p:txBody>
      </p:sp>
      <p:sp>
        <p:nvSpPr>
          <p:cNvPr id="19" name="object 19"/>
          <p:cNvSpPr/>
          <p:nvPr/>
        </p:nvSpPr>
        <p:spPr>
          <a:xfrm>
            <a:off x="3127248" y="2180844"/>
            <a:ext cx="2273807" cy="3790187"/>
          </a:xfrm>
          <a:prstGeom prst="rect">
            <a:avLst/>
          </a:prstGeom>
          <a:blipFill>
            <a:blip r:embed="rId16" cstate="print"/>
            <a:stretch>
              <a:fillRect/>
            </a:stretch>
          </a:blipFill>
        </p:spPr>
        <p:txBody>
          <a:bodyPr wrap="square" lIns="0" tIns="0" rIns="0" bIns="0" rtlCol="0"/>
          <a:lstStyle/>
          <a:p>
            <a:endParaRPr/>
          </a:p>
        </p:txBody>
      </p:sp>
      <p:sp>
        <p:nvSpPr>
          <p:cNvPr id="20" name="object 20"/>
          <p:cNvSpPr/>
          <p:nvPr/>
        </p:nvSpPr>
        <p:spPr>
          <a:xfrm>
            <a:off x="2630423" y="4104132"/>
            <a:ext cx="1799844" cy="2273807"/>
          </a:xfrm>
          <a:prstGeom prst="rect">
            <a:avLst/>
          </a:prstGeom>
          <a:blipFill>
            <a:blip r:embed="rId17" cstate="print"/>
            <a:stretch>
              <a:fillRect/>
            </a:stretch>
          </a:blipFill>
        </p:spPr>
        <p:txBody>
          <a:bodyPr wrap="square" lIns="0" tIns="0" rIns="0" bIns="0" rtlCol="0"/>
          <a:lstStyle/>
          <a:p>
            <a:endParaRPr/>
          </a:p>
        </p:txBody>
      </p:sp>
      <p:sp>
        <p:nvSpPr>
          <p:cNvPr id="21" name="object 21"/>
          <p:cNvSpPr/>
          <p:nvPr/>
        </p:nvSpPr>
        <p:spPr>
          <a:xfrm>
            <a:off x="1258824" y="4104132"/>
            <a:ext cx="1876044" cy="2218944"/>
          </a:xfrm>
          <a:prstGeom prst="rect">
            <a:avLst/>
          </a:prstGeom>
          <a:blipFill>
            <a:blip r:embed="rId18" cstate="print"/>
            <a:stretch>
              <a:fillRect/>
            </a:stretch>
          </a:blipFill>
        </p:spPr>
        <p:txBody>
          <a:bodyPr wrap="square" lIns="0" tIns="0" rIns="0" bIns="0" rtlCol="0"/>
          <a:lstStyle/>
          <a:p>
            <a:endParaRPr/>
          </a:p>
        </p:txBody>
      </p:sp>
      <p:sp>
        <p:nvSpPr>
          <p:cNvPr id="22" name="object 22"/>
          <p:cNvSpPr/>
          <p:nvPr/>
        </p:nvSpPr>
        <p:spPr>
          <a:xfrm>
            <a:off x="859536" y="3948684"/>
            <a:ext cx="2275332" cy="1446275"/>
          </a:xfrm>
          <a:prstGeom prst="rect">
            <a:avLst/>
          </a:prstGeom>
          <a:blipFill>
            <a:blip r:embed="rId19" cstate="print"/>
            <a:stretch>
              <a:fillRect/>
            </a:stretch>
          </a:blipFill>
        </p:spPr>
        <p:txBody>
          <a:bodyPr wrap="square" lIns="0" tIns="0" rIns="0" bIns="0" rtlCol="0"/>
          <a:lstStyle/>
          <a:p>
            <a:endParaRPr/>
          </a:p>
        </p:txBody>
      </p:sp>
      <p:sp>
        <p:nvSpPr>
          <p:cNvPr id="23" name="object 23"/>
          <p:cNvSpPr/>
          <p:nvPr/>
        </p:nvSpPr>
        <p:spPr>
          <a:xfrm>
            <a:off x="865632" y="2691383"/>
            <a:ext cx="2269236" cy="1420368"/>
          </a:xfrm>
          <a:prstGeom prst="rect">
            <a:avLst/>
          </a:prstGeom>
          <a:blipFill>
            <a:blip r:embed="rId20" cstate="print"/>
            <a:stretch>
              <a:fillRect/>
            </a:stretch>
          </a:blipFill>
        </p:spPr>
        <p:txBody>
          <a:bodyPr wrap="square" lIns="0" tIns="0" rIns="0" bIns="0" rtlCol="0"/>
          <a:lstStyle/>
          <a:p>
            <a:endParaRPr/>
          </a:p>
        </p:txBody>
      </p:sp>
      <p:sp>
        <p:nvSpPr>
          <p:cNvPr id="24" name="object 24"/>
          <p:cNvSpPr/>
          <p:nvPr/>
        </p:nvSpPr>
        <p:spPr>
          <a:xfrm>
            <a:off x="1353311" y="2129027"/>
            <a:ext cx="1781556" cy="1982724"/>
          </a:xfrm>
          <a:prstGeom prst="rect">
            <a:avLst/>
          </a:prstGeom>
          <a:blipFill>
            <a:blip r:embed="rId21" cstate="print"/>
            <a:stretch>
              <a:fillRect/>
            </a:stretch>
          </a:blipFill>
        </p:spPr>
        <p:txBody>
          <a:bodyPr wrap="square" lIns="0" tIns="0" rIns="0" bIns="0" rtlCol="0"/>
          <a:lstStyle/>
          <a:p>
            <a:endParaRPr/>
          </a:p>
        </p:txBody>
      </p:sp>
      <p:sp>
        <p:nvSpPr>
          <p:cNvPr id="25" name="object 25"/>
          <p:cNvSpPr/>
          <p:nvPr/>
        </p:nvSpPr>
        <p:spPr>
          <a:xfrm>
            <a:off x="2014727" y="1857755"/>
            <a:ext cx="1120139" cy="2253996"/>
          </a:xfrm>
          <a:prstGeom prst="rect">
            <a:avLst/>
          </a:prstGeom>
          <a:blipFill>
            <a:blip r:embed="rId22" cstate="print"/>
            <a:stretch>
              <a:fillRect/>
            </a:stretch>
          </a:blipFill>
        </p:spPr>
        <p:txBody>
          <a:bodyPr wrap="square" lIns="0" tIns="0" rIns="0" bIns="0" rtlCol="0"/>
          <a:lstStyle/>
          <a:p>
            <a:endParaRPr/>
          </a:p>
        </p:txBody>
      </p:sp>
      <p:sp>
        <p:nvSpPr>
          <p:cNvPr id="26" name="object 26"/>
          <p:cNvSpPr/>
          <p:nvPr/>
        </p:nvSpPr>
        <p:spPr>
          <a:xfrm>
            <a:off x="2817876" y="1836420"/>
            <a:ext cx="605027" cy="2275331"/>
          </a:xfrm>
          <a:prstGeom prst="rect">
            <a:avLst/>
          </a:prstGeom>
          <a:blipFill>
            <a:blip r:embed="rId23" cstate="print"/>
            <a:stretch>
              <a:fillRect/>
            </a:stretch>
          </a:blipFill>
        </p:spPr>
        <p:txBody>
          <a:bodyPr wrap="square" lIns="0" tIns="0" rIns="0" bIns="0" rtlCol="0"/>
          <a:lstStyle/>
          <a:p>
            <a:endParaRPr/>
          </a:p>
        </p:txBody>
      </p:sp>
      <p:sp>
        <p:nvSpPr>
          <p:cNvPr id="27" name="object 27"/>
          <p:cNvSpPr/>
          <p:nvPr/>
        </p:nvSpPr>
        <p:spPr>
          <a:xfrm>
            <a:off x="3127248" y="1854707"/>
            <a:ext cx="794003" cy="2257044"/>
          </a:xfrm>
          <a:prstGeom prst="rect">
            <a:avLst/>
          </a:prstGeom>
          <a:blipFill>
            <a:blip r:embed="rId24" cstate="print"/>
            <a:stretch>
              <a:fillRect/>
            </a:stretch>
          </a:blipFill>
        </p:spPr>
        <p:txBody>
          <a:bodyPr wrap="square" lIns="0" tIns="0" rIns="0" bIns="0" rtlCol="0"/>
          <a:lstStyle/>
          <a:p>
            <a:endParaRPr/>
          </a:p>
        </p:txBody>
      </p:sp>
      <p:sp>
        <p:nvSpPr>
          <p:cNvPr id="28" name="object 28"/>
          <p:cNvSpPr/>
          <p:nvPr/>
        </p:nvSpPr>
        <p:spPr>
          <a:xfrm>
            <a:off x="3127248" y="1978151"/>
            <a:ext cx="1208531" cy="2133600"/>
          </a:xfrm>
          <a:prstGeom prst="rect">
            <a:avLst/>
          </a:prstGeom>
          <a:blipFill>
            <a:blip r:embed="rId25" cstate="print"/>
            <a:stretch>
              <a:fillRect/>
            </a:stretch>
          </a:blipFill>
        </p:spPr>
        <p:txBody>
          <a:bodyPr wrap="square" lIns="0" tIns="0" rIns="0" bIns="0" rtlCol="0"/>
          <a:lstStyle/>
          <a:p>
            <a:endParaRPr/>
          </a:p>
        </p:txBody>
      </p:sp>
      <p:sp>
        <p:nvSpPr>
          <p:cNvPr id="29" name="object 29"/>
          <p:cNvSpPr txBox="1"/>
          <p:nvPr/>
        </p:nvSpPr>
        <p:spPr>
          <a:xfrm>
            <a:off x="3311397" y="5944920"/>
            <a:ext cx="387350" cy="300355"/>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FFFFFF"/>
                </a:solidFill>
                <a:latin typeface="Constantia"/>
                <a:cs typeface="Constantia"/>
              </a:rPr>
              <a:t>1</a:t>
            </a:r>
            <a:r>
              <a:rPr sz="1800" spc="-10" dirty="0">
                <a:solidFill>
                  <a:srgbClr val="FFFFFF"/>
                </a:solidFill>
                <a:latin typeface="Constantia"/>
                <a:cs typeface="Constantia"/>
              </a:rPr>
              <a:t>3</a:t>
            </a:r>
            <a:r>
              <a:rPr sz="1800" dirty="0">
                <a:solidFill>
                  <a:srgbClr val="FFFFFF"/>
                </a:solidFill>
                <a:latin typeface="Constantia"/>
                <a:cs typeface="Constantia"/>
              </a:rPr>
              <a:t>%</a:t>
            </a:r>
            <a:endParaRPr sz="1800">
              <a:latin typeface="Constantia"/>
              <a:cs typeface="Constantia"/>
            </a:endParaRPr>
          </a:p>
        </p:txBody>
      </p:sp>
      <p:sp>
        <p:nvSpPr>
          <p:cNvPr id="30" name="object 30"/>
          <p:cNvSpPr txBox="1"/>
          <p:nvPr/>
        </p:nvSpPr>
        <p:spPr>
          <a:xfrm>
            <a:off x="1815464" y="5602325"/>
            <a:ext cx="39624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onstantia"/>
                <a:cs typeface="Constantia"/>
              </a:rPr>
              <a:t>12%</a:t>
            </a:r>
            <a:endParaRPr sz="1800">
              <a:latin typeface="Constantia"/>
              <a:cs typeface="Constantia"/>
            </a:endParaRPr>
          </a:p>
        </p:txBody>
      </p:sp>
      <p:sp>
        <p:nvSpPr>
          <p:cNvPr id="31" name="object 31"/>
          <p:cNvSpPr txBox="1"/>
          <p:nvPr/>
        </p:nvSpPr>
        <p:spPr>
          <a:xfrm>
            <a:off x="987044" y="4449571"/>
            <a:ext cx="35687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onstantia"/>
                <a:cs typeface="Constantia"/>
              </a:rPr>
              <a:t>11%</a:t>
            </a:r>
            <a:endParaRPr sz="1800">
              <a:latin typeface="Constantia"/>
              <a:cs typeface="Constantia"/>
            </a:endParaRPr>
          </a:p>
        </p:txBody>
      </p:sp>
      <p:sp>
        <p:nvSpPr>
          <p:cNvPr id="32" name="object 32"/>
          <p:cNvSpPr txBox="1"/>
          <p:nvPr/>
        </p:nvSpPr>
        <p:spPr>
          <a:xfrm>
            <a:off x="1053490" y="3258692"/>
            <a:ext cx="40830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onstantia"/>
                <a:cs typeface="Constantia"/>
              </a:rPr>
              <a:t>10%</a:t>
            </a:r>
            <a:endParaRPr sz="1800">
              <a:latin typeface="Constantia"/>
              <a:cs typeface="Constantia"/>
            </a:endParaRPr>
          </a:p>
        </p:txBody>
      </p:sp>
      <p:sp>
        <p:nvSpPr>
          <p:cNvPr id="33" name="object 33"/>
          <p:cNvSpPr txBox="1"/>
          <p:nvPr/>
        </p:nvSpPr>
        <p:spPr>
          <a:xfrm>
            <a:off x="1654810" y="2410714"/>
            <a:ext cx="33655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onstantia"/>
                <a:cs typeface="Constantia"/>
              </a:rPr>
              <a:t>6%</a:t>
            </a:r>
            <a:endParaRPr sz="1800">
              <a:latin typeface="Constantia"/>
              <a:cs typeface="Constantia"/>
            </a:endParaRPr>
          </a:p>
        </p:txBody>
      </p:sp>
      <p:sp>
        <p:nvSpPr>
          <p:cNvPr id="34" name="object 34"/>
          <p:cNvSpPr txBox="1"/>
          <p:nvPr/>
        </p:nvSpPr>
        <p:spPr>
          <a:xfrm>
            <a:off x="2321814" y="2010232"/>
            <a:ext cx="336550"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onstantia"/>
                <a:cs typeface="Constantia"/>
              </a:rPr>
              <a:t>6%</a:t>
            </a:r>
            <a:endParaRPr sz="1800">
              <a:latin typeface="Constantia"/>
              <a:cs typeface="Constantia"/>
            </a:endParaRPr>
          </a:p>
        </p:txBody>
      </p:sp>
      <p:sp>
        <p:nvSpPr>
          <p:cNvPr id="35" name="object 35"/>
          <p:cNvSpPr txBox="1"/>
          <p:nvPr/>
        </p:nvSpPr>
        <p:spPr>
          <a:xfrm>
            <a:off x="2949320" y="1877314"/>
            <a:ext cx="33591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onstantia"/>
                <a:cs typeface="Constantia"/>
              </a:rPr>
              <a:t>4%</a:t>
            </a:r>
            <a:endParaRPr sz="1800">
              <a:latin typeface="Constantia"/>
              <a:cs typeface="Constantia"/>
            </a:endParaRPr>
          </a:p>
        </p:txBody>
      </p:sp>
      <p:sp>
        <p:nvSpPr>
          <p:cNvPr id="36" name="object 36"/>
          <p:cNvSpPr txBox="1"/>
          <p:nvPr/>
        </p:nvSpPr>
        <p:spPr>
          <a:xfrm>
            <a:off x="3435222" y="1953514"/>
            <a:ext cx="33591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onstantia"/>
                <a:cs typeface="Constantia"/>
              </a:rPr>
              <a:t>4%</a:t>
            </a:r>
            <a:endParaRPr sz="1800">
              <a:latin typeface="Constantia"/>
              <a:cs typeface="Constantia"/>
            </a:endParaRPr>
          </a:p>
        </p:txBody>
      </p:sp>
      <p:sp>
        <p:nvSpPr>
          <p:cNvPr id="37" name="object 37"/>
          <p:cNvSpPr txBox="1"/>
          <p:nvPr/>
        </p:nvSpPr>
        <p:spPr>
          <a:xfrm>
            <a:off x="3854958" y="2124532"/>
            <a:ext cx="316230" cy="300355"/>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onstantia"/>
                <a:cs typeface="Constantia"/>
              </a:rPr>
              <a:t>3%</a:t>
            </a:r>
            <a:endParaRPr sz="1800">
              <a:latin typeface="Constantia"/>
              <a:cs typeface="Constantia"/>
            </a:endParaRPr>
          </a:p>
        </p:txBody>
      </p:sp>
      <p:sp>
        <p:nvSpPr>
          <p:cNvPr id="38" name="object 38"/>
          <p:cNvSpPr/>
          <p:nvPr/>
        </p:nvSpPr>
        <p:spPr>
          <a:xfrm>
            <a:off x="6120384" y="1511808"/>
            <a:ext cx="132587" cy="134112"/>
          </a:xfrm>
          <a:prstGeom prst="rect">
            <a:avLst/>
          </a:prstGeom>
          <a:blipFill>
            <a:blip r:embed="rId26" cstate="print"/>
            <a:stretch>
              <a:fillRect/>
            </a:stretch>
          </a:blipFill>
        </p:spPr>
        <p:txBody>
          <a:bodyPr wrap="square" lIns="0" tIns="0" rIns="0" bIns="0" rtlCol="0"/>
          <a:lstStyle/>
          <a:p>
            <a:endParaRPr/>
          </a:p>
        </p:txBody>
      </p:sp>
      <p:sp>
        <p:nvSpPr>
          <p:cNvPr id="39" name="object 39"/>
          <p:cNvSpPr txBox="1"/>
          <p:nvPr/>
        </p:nvSpPr>
        <p:spPr>
          <a:xfrm>
            <a:off x="6296025" y="1403730"/>
            <a:ext cx="150241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onstantia"/>
                <a:cs typeface="Constantia"/>
              </a:rPr>
              <a:t>Services</a:t>
            </a:r>
            <a:r>
              <a:rPr sz="1800" spc="-60" dirty="0">
                <a:latin typeface="Constantia"/>
                <a:cs typeface="Constantia"/>
              </a:rPr>
              <a:t> </a:t>
            </a:r>
            <a:r>
              <a:rPr sz="1800" spc="-5" dirty="0">
                <a:latin typeface="Constantia"/>
                <a:cs typeface="Constantia"/>
              </a:rPr>
              <a:t>Sector</a:t>
            </a:r>
            <a:endParaRPr sz="1800" dirty="0">
              <a:latin typeface="Constantia"/>
              <a:cs typeface="Constantia"/>
            </a:endParaRPr>
          </a:p>
        </p:txBody>
      </p:sp>
      <p:sp>
        <p:nvSpPr>
          <p:cNvPr id="40" name="object 40"/>
          <p:cNvSpPr/>
          <p:nvPr/>
        </p:nvSpPr>
        <p:spPr>
          <a:xfrm>
            <a:off x="6120384" y="2052827"/>
            <a:ext cx="132587" cy="134112"/>
          </a:xfrm>
          <a:prstGeom prst="rect">
            <a:avLst/>
          </a:prstGeom>
          <a:blipFill>
            <a:blip r:embed="rId27" cstate="print"/>
            <a:stretch>
              <a:fillRect/>
            </a:stretch>
          </a:blipFill>
        </p:spPr>
        <p:txBody>
          <a:bodyPr wrap="square" lIns="0" tIns="0" rIns="0" bIns="0" rtlCol="0"/>
          <a:lstStyle/>
          <a:p>
            <a:endParaRPr/>
          </a:p>
        </p:txBody>
      </p:sp>
      <p:sp>
        <p:nvSpPr>
          <p:cNvPr id="41" name="object 41"/>
          <p:cNvSpPr/>
          <p:nvPr/>
        </p:nvSpPr>
        <p:spPr>
          <a:xfrm>
            <a:off x="6120384" y="2593848"/>
            <a:ext cx="132587" cy="134112"/>
          </a:xfrm>
          <a:prstGeom prst="rect">
            <a:avLst/>
          </a:prstGeom>
          <a:blipFill>
            <a:blip r:embed="rId28" cstate="print"/>
            <a:stretch>
              <a:fillRect/>
            </a:stretch>
          </a:blipFill>
        </p:spPr>
        <p:txBody>
          <a:bodyPr wrap="square" lIns="0" tIns="0" rIns="0" bIns="0" rtlCol="0"/>
          <a:lstStyle/>
          <a:p>
            <a:endParaRPr>
              <a:solidFill>
                <a:sysClr val="windowText" lastClr="000000"/>
              </a:solidFill>
            </a:endParaRPr>
          </a:p>
        </p:txBody>
      </p:sp>
      <p:sp>
        <p:nvSpPr>
          <p:cNvPr id="42" name="object 42"/>
          <p:cNvSpPr txBox="1"/>
          <p:nvPr/>
        </p:nvSpPr>
        <p:spPr>
          <a:xfrm>
            <a:off x="6296025" y="1945004"/>
            <a:ext cx="2165985" cy="841375"/>
          </a:xfrm>
          <a:prstGeom prst="rect">
            <a:avLst/>
          </a:prstGeom>
        </p:spPr>
        <p:txBody>
          <a:bodyPr vert="horz" wrap="square" lIns="0" tIns="15875" rIns="0" bIns="0" rtlCol="0">
            <a:spAutoFit/>
          </a:bodyPr>
          <a:lstStyle/>
          <a:p>
            <a:pPr marL="12700" marR="5080">
              <a:lnSpc>
                <a:spcPct val="98700"/>
              </a:lnSpc>
              <a:spcBef>
                <a:spcPts val="125"/>
              </a:spcBef>
            </a:pPr>
            <a:r>
              <a:rPr sz="1800" spc="-5" dirty="0">
                <a:latin typeface="Constantia"/>
                <a:cs typeface="Constantia"/>
              </a:rPr>
              <a:t>Computer</a:t>
            </a:r>
            <a:r>
              <a:rPr sz="1800" spc="-5" dirty="0">
                <a:solidFill>
                  <a:srgbClr val="FFFFFF"/>
                </a:solidFill>
                <a:latin typeface="Constantia"/>
                <a:cs typeface="Constantia"/>
              </a:rPr>
              <a:t> </a:t>
            </a:r>
            <a:r>
              <a:rPr sz="1800" spc="-5" dirty="0">
                <a:latin typeface="Constantia"/>
                <a:cs typeface="Constantia"/>
              </a:rPr>
              <a:t>Software</a:t>
            </a:r>
            <a:r>
              <a:rPr sz="1800" spc="-80" dirty="0">
                <a:solidFill>
                  <a:srgbClr val="FFFFFF"/>
                </a:solidFill>
                <a:latin typeface="Constantia"/>
                <a:cs typeface="Constantia"/>
              </a:rPr>
              <a:t> </a:t>
            </a:r>
            <a:r>
              <a:rPr sz="1800" dirty="0">
                <a:solidFill>
                  <a:srgbClr val="FFFFFF"/>
                </a:solidFill>
                <a:latin typeface="Constantia"/>
                <a:cs typeface="Constantia"/>
              </a:rPr>
              <a:t>&amp;  </a:t>
            </a:r>
            <a:r>
              <a:rPr sz="1800" spc="-5" dirty="0">
                <a:latin typeface="Constantia"/>
                <a:cs typeface="Constantia"/>
              </a:rPr>
              <a:t>hardware</a:t>
            </a:r>
            <a:r>
              <a:rPr sz="1800" spc="-5" dirty="0">
                <a:solidFill>
                  <a:srgbClr val="FFFFFF"/>
                </a:solidFill>
                <a:latin typeface="Constantia"/>
                <a:cs typeface="Constantia"/>
              </a:rPr>
              <a:t>  </a:t>
            </a:r>
            <a:r>
              <a:rPr sz="1800" spc="-5" dirty="0">
                <a:latin typeface="Constantia"/>
                <a:cs typeface="Constantia"/>
              </a:rPr>
              <a:t>Telecommunications</a:t>
            </a:r>
            <a:endParaRPr sz="1800" dirty="0">
              <a:latin typeface="Constantia"/>
              <a:cs typeface="Constantia"/>
            </a:endParaRPr>
          </a:p>
        </p:txBody>
      </p:sp>
      <p:sp>
        <p:nvSpPr>
          <p:cNvPr id="43" name="object 43"/>
          <p:cNvSpPr/>
          <p:nvPr/>
        </p:nvSpPr>
        <p:spPr>
          <a:xfrm>
            <a:off x="6120384" y="3136392"/>
            <a:ext cx="132587" cy="132587"/>
          </a:xfrm>
          <a:prstGeom prst="rect">
            <a:avLst/>
          </a:prstGeom>
          <a:blipFill>
            <a:blip r:embed="rId29" cstate="print"/>
            <a:stretch>
              <a:fillRect/>
            </a:stretch>
          </a:blipFill>
        </p:spPr>
        <p:txBody>
          <a:bodyPr wrap="square" lIns="0" tIns="0" rIns="0" bIns="0" rtlCol="0"/>
          <a:lstStyle/>
          <a:p>
            <a:endParaRPr>
              <a:solidFill>
                <a:sysClr val="windowText" lastClr="000000"/>
              </a:solidFill>
            </a:endParaRPr>
          </a:p>
        </p:txBody>
      </p:sp>
      <p:sp>
        <p:nvSpPr>
          <p:cNvPr id="44" name="object 44"/>
          <p:cNvSpPr txBox="1"/>
          <p:nvPr/>
        </p:nvSpPr>
        <p:spPr>
          <a:xfrm>
            <a:off x="6296025" y="3027121"/>
            <a:ext cx="2172335"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ysClr val="windowText" lastClr="000000"/>
                </a:solidFill>
                <a:latin typeface="Constantia"/>
                <a:cs typeface="Constantia"/>
              </a:rPr>
              <a:t>Housing </a:t>
            </a:r>
            <a:r>
              <a:rPr sz="1800" dirty="0">
                <a:solidFill>
                  <a:sysClr val="windowText" lastClr="000000"/>
                </a:solidFill>
                <a:latin typeface="Constantia"/>
                <a:cs typeface="Constantia"/>
              </a:rPr>
              <a:t>&amp; </a:t>
            </a:r>
            <a:r>
              <a:rPr sz="1800" spc="-5" dirty="0">
                <a:solidFill>
                  <a:sysClr val="windowText" lastClr="000000"/>
                </a:solidFill>
                <a:latin typeface="Constantia"/>
                <a:cs typeface="Constantia"/>
              </a:rPr>
              <a:t>real</a:t>
            </a:r>
            <a:r>
              <a:rPr sz="1800" spc="-55" dirty="0">
                <a:solidFill>
                  <a:sysClr val="windowText" lastClr="000000"/>
                </a:solidFill>
                <a:latin typeface="Constantia"/>
                <a:cs typeface="Constantia"/>
              </a:rPr>
              <a:t> </a:t>
            </a:r>
            <a:r>
              <a:rPr sz="1800" dirty="0">
                <a:solidFill>
                  <a:sysClr val="windowText" lastClr="000000"/>
                </a:solidFill>
                <a:latin typeface="Constantia"/>
                <a:cs typeface="Constantia"/>
              </a:rPr>
              <a:t>Estate</a:t>
            </a:r>
            <a:endParaRPr sz="1800">
              <a:solidFill>
                <a:sysClr val="windowText" lastClr="000000"/>
              </a:solidFill>
              <a:latin typeface="Constantia"/>
              <a:cs typeface="Constantia"/>
            </a:endParaRPr>
          </a:p>
        </p:txBody>
      </p:sp>
      <p:sp>
        <p:nvSpPr>
          <p:cNvPr id="45" name="object 45"/>
          <p:cNvSpPr/>
          <p:nvPr/>
        </p:nvSpPr>
        <p:spPr>
          <a:xfrm>
            <a:off x="6120384" y="3677411"/>
            <a:ext cx="132587" cy="132587"/>
          </a:xfrm>
          <a:prstGeom prst="rect">
            <a:avLst/>
          </a:prstGeom>
          <a:blipFill>
            <a:blip r:embed="rId30" cstate="print"/>
            <a:stretch>
              <a:fillRect/>
            </a:stretch>
          </a:blipFill>
        </p:spPr>
        <p:txBody>
          <a:bodyPr wrap="square" lIns="0" tIns="0" rIns="0" bIns="0" rtlCol="0"/>
          <a:lstStyle/>
          <a:p>
            <a:endParaRPr>
              <a:solidFill>
                <a:sysClr val="windowText" lastClr="000000"/>
              </a:solidFill>
            </a:endParaRPr>
          </a:p>
        </p:txBody>
      </p:sp>
      <p:sp>
        <p:nvSpPr>
          <p:cNvPr id="46" name="object 46"/>
          <p:cNvSpPr/>
          <p:nvPr/>
        </p:nvSpPr>
        <p:spPr>
          <a:xfrm>
            <a:off x="6120384" y="4218432"/>
            <a:ext cx="132587" cy="132587"/>
          </a:xfrm>
          <a:prstGeom prst="rect">
            <a:avLst/>
          </a:prstGeom>
          <a:blipFill>
            <a:blip r:embed="rId31" cstate="print"/>
            <a:stretch>
              <a:fillRect/>
            </a:stretch>
          </a:blipFill>
        </p:spPr>
        <p:txBody>
          <a:bodyPr wrap="square" lIns="0" tIns="0" rIns="0" bIns="0" rtlCol="0"/>
          <a:lstStyle/>
          <a:p>
            <a:endParaRPr>
              <a:solidFill>
                <a:sysClr val="windowText" lastClr="000000"/>
              </a:solidFill>
            </a:endParaRPr>
          </a:p>
        </p:txBody>
      </p:sp>
      <p:sp>
        <p:nvSpPr>
          <p:cNvPr id="47" name="object 47"/>
          <p:cNvSpPr txBox="1"/>
          <p:nvPr/>
        </p:nvSpPr>
        <p:spPr>
          <a:xfrm>
            <a:off x="4950967" y="3514725"/>
            <a:ext cx="3656965" cy="895350"/>
          </a:xfrm>
          <a:prstGeom prst="rect">
            <a:avLst/>
          </a:prstGeom>
        </p:spPr>
        <p:txBody>
          <a:bodyPr vert="horz" wrap="square" lIns="0" tIns="66675" rIns="0" bIns="0" rtlCol="0">
            <a:spAutoFit/>
          </a:bodyPr>
          <a:lstStyle/>
          <a:p>
            <a:pPr marL="1357630">
              <a:lnSpc>
                <a:spcPct val="100000"/>
              </a:lnSpc>
              <a:spcBef>
                <a:spcPts val="525"/>
              </a:spcBef>
            </a:pPr>
            <a:r>
              <a:rPr sz="1800" spc="-5" dirty="0">
                <a:latin typeface="Constantia"/>
                <a:cs typeface="Constantia"/>
              </a:rPr>
              <a:t>Construction</a:t>
            </a:r>
            <a:r>
              <a:rPr sz="1800" spc="-70" dirty="0">
                <a:solidFill>
                  <a:srgbClr val="FFFFFF"/>
                </a:solidFill>
                <a:latin typeface="Constantia"/>
                <a:cs typeface="Constantia"/>
              </a:rPr>
              <a:t> </a:t>
            </a:r>
            <a:r>
              <a:rPr sz="1800" spc="-5" dirty="0">
                <a:latin typeface="Constantia"/>
                <a:cs typeface="Constantia"/>
              </a:rPr>
              <a:t>Activities</a:t>
            </a:r>
            <a:endParaRPr sz="1800" dirty="0">
              <a:latin typeface="Constantia"/>
              <a:cs typeface="Constantia"/>
            </a:endParaRPr>
          </a:p>
          <a:p>
            <a:pPr marL="12700">
              <a:lnSpc>
                <a:spcPts val="1920"/>
              </a:lnSpc>
              <a:spcBef>
                <a:spcPts val="425"/>
              </a:spcBef>
            </a:pPr>
            <a:r>
              <a:rPr sz="1800" dirty="0">
                <a:solidFill>
                  <a:srgbClr val="FFFFFF"/>
                </a:solidFill>
                <a:latin typeface="Constantia"/>
                <a:cs typeface="Constantia"/>
              </a:rPr>
              <a:t>31%</a:t>
            </a:r>
            <a:endParaRPr sz="1800" dirty="0">
              <a:latin typeface="Constantia"/>
              <a:cs typeface="Constantia"/>
            </a:endParaRPr>
          </a:p>
          <a:p>
            <a:pPr marR="312420" algn="ctr">
              <a:lnSpc>
                <a:spcPts val="1920"/>
              </a:lnSpc>
            </a:pPr>
            <a:r>
              <a:rPr sz="1800" spc="-5" dirty="0">
                <a:latin typeface="Constantia"/>
                <a:cs typeface="Constantia"/>
              </a:rPr>
              <a:t>Power</a:t>
            </a:r>
            <a:endParaRPr sz="1800" dirty="0">
              <a:latin typeface="Constantia"/>
              <a:cs typeface="Constantia"/>
            </a:endParaRPr>
          </a:p>
        </p:txBody>
      </p:sp>
      <p:sp>
        <p:nvSpPr>
          <p:cNvPr id="48" name="object 48"/>
          <p:cNvSpPr/>
          <p:nvPr/>
        </p:nvSpPr>
        <p:spPr>
          <a:xfrm>
            <a:off x="6120384" y="4759452"/>
            <a:ext cx="132587" cy="132587"/>
          </a:xfrm>
          <a:prstGeom prst="rect">
            <a:avLst/>
          </a:prstGeom>
          <a:blipFill>
            <a:blip r:embed="rId32" cstate="print"/>
            <a:stretch>
              <a:fillRect/>
            </a:stretch>
          </a:blipFill>
        </p:spPr>
        <p:txBody>
          <a:bodyPr wrap="square" lIns="0" tIns="0" rIns="0" bIns="0" rtlCol="0"/>
          <a:lstStyle/>
          <a:p>
            <a:endParaRPr>
              <a:solidFill>
                <a:sysClr val="windowText" lastClr="000000"/>
              </a:solidFill>
            </a:endParaRPr>
          </a:p>
        </p:txBody>
      </p:sp>
      <p:sp>
        <p:nvSpPr>
          <p:cNvPr id="49" name="object 49"/>
          <p:cNvSpPr/>
          <p:nvPr/>
        </p:nvSpPr>
        <p:spPr>
          <a:xfrm>
            <a:off x="6120384" y="5300471"/>
            <a:ext cx="132587" cy="132587"/>
          </a:xfrm>
          <a:prstGeom prst="rect">
            <a:avLst/>
          </a:prstGeom>
          <a:blipFill>
            <a:blip r:embed="rId33" cstate="print"/>
            <a:stretch>
              <a:fillRect/>
            </a:stretch>
          </a:blipFill>
        </p:spPr>
        <p:txBody>
          <a:bodyPr wrap="square" lIns="0" tIns="0" rIns="0" bIns="0" rtlCol="0"/>
          <a:lstStyle/>
          <a:p>
            <a:endParaRPr>
              <a:solidFill>
                <a:sysClr val="windowText" lastClr="000000"/>
              </a:solidFill>
            </a:endParaRPr>
          </a:p>
        </p:txBody>
      </p:sp>
      <p:sp>
        <p:nvSpPr>
          <p:cNvPr id="50" name="object 50"/>
          <p:cNvSpPr txBox="1"/>
          <p:nvPr/>
        </p:nvSpPr>
        <p:spPr>
          <a:xfrm>
            <a:off x="6296025" y="4651375"/>
            <a:ext cx="2393950" cy="841375"/>
          </a:xfrm>
          <a:prstGeom prst="rect">
            <a:avLst/>
          </a:prstGeom>
        </p:spPr>
        <p:txBody>
          <a:bodyPr vert="horz" wrap="square" lIns="0" tIns="12700" rIns="0" bIns="0" rtlCol="0">
            <a:spAutoFit/>
          </a:bodyPr>
          <a:lstStyle/>
          <a:p>
            <a:pPr marL="12700">
              <a:lnSpc>
                <a:spcPct val="100000"/>
              </a:lnSpc>
              <a:spcBef>
                <a:spcPts val="100"/>
              </a:spcBef>
            </a:pPr>
            <a:r>
              <a:rPr sz="1800" spc="-5" dirty="0">
                <a:solidFill>
                  <a:sysClr val="windowText" lastClr="000000"/>
                </a:solidFill>
                <a:latin typeface="Constantia"/>
                <a:cs typeface="Constantia"/>
              </a:rPr>
              <a:t>Automobile</a:t>
            </a:r>
            <a:r>
              <a:rPr sz="1800" spc="-20" dirty="0">
                <a:solidFill>
                  <a:sysClr val="windowText" lastClr="000000"/>
                </a:solidFill>
                <a:latin typeface="Constantia"/>
                <a:cs typeface="Constantia"/>
              </a:rPr>
              <a:t> </a:t>
            </a:r>
            <a:r>
              <a:rPr sz="1800" spc="-5" dirty="0">
                <a:solidFill>
                  <a:sysClr val="windowText" lastClr="000000"/>
                </a:solidFill>
                <a:latin typeface="Constantia"/>
                <a:cs typeface="Constantia"/>
              </a:rPr>
              <a:t>Industry</a:t>
            </a:r>
            <a:endParaRPr sz="1800">
              <a:solidFill>
                <a:sysClr val="windowText" lastClr="000000"/>
              </a:solidFill>
              <a:latin typeface="Constantia"/>
              <a:cs typeface="Constantia"/>
            </a:endParaRPr>
          </a:p>
          <a:p>
            <a:pPr>
              <a:lnSpc>
                <a:spcPct val="100000"/>
              </a:lnSpc>
              <a:spcBef>
                <a:spcPts val="30"/>
              </a:spcBef>
            </a:pPr>
            <a:endParaRPr sz="1800">
              <a:solidFill>
                <a:sysClr val="windowText" lastClr="000000"/>
              </a:solidFill>
              <a:latin typeface="Times New Roman"/>
              <a:cs typeface="Times New Roman"/>
            </a:endParaRPr>
          </a:p>
          <a:p>
            <a:pPr marL="12700">
              <a:lnSpc>
                <a:spcPct val="100000"/>
              </a:lnSpc>
            </a:pPr>
            <a:r>
              <a:rPr sz="1800" spc="-5" dirty="0">
                <a:solidFill>
                  <a:sysClr val="windowText" lastClr="000000"/>
                </a:solidFill>
                <a:latin typeface="Constantia"/>
                <a:cs typeface="Constantia"/>
              </a:rPr>
              <a:t>Metallurgical</a:t>
            </a:r>
            <a:r>
              <a:rPr sz="1800" spc="-50" dirty="0">
                <a:solidFill>
                  <a:sysClr val="windowText" lastClr="000000"/>
                </a:solidFill>
                <a:latin typeface="Constantia"/>
                <a:cs typeface="Constantia"/>
              </a:rPr>
              <a:t> </a:t>
            </a:r>
            <a:r>
              <a:rPr sz="1800" spc="-5" dirty="0">
                <a:solidFill>
                  <a:sysClr val="windowText" lastClr="000000"/>
                </a:solidFill>
                <a:latin typeface="Constantia"/>
                <a:cs typeface="Constantia"/>
              </a:rPr>
              <a:t>Industries</a:t>
            </a:r>
            <a:endParaRPr sz="1800">
              <a:solidFill>
                <a:sysClr val="windowText" lastClr="000000"/>
              </a:solidFill>
              <a:latin typeface="Constantia"/>
              <a:cs typeface="Constantia"/>
            </a:endParaRPr>
          </a:p>
        </p:txBody>
      </p:sp>
      <p:sp>
        <p:nvSpPr>
          <p:cNvPr id="51" name="object 51"/>
          <p:cNvSpPr/>
          <p:nvPr/>
        </p:nvSpPr>
        <p:spPr>
          <a:xfrm>
            <a:off x="6120384" y="5841491"/>
            <a:ext cx="132587" cy="132587"/>
          </a:xfrm>
          <a:prstGeom prst="rect">
            <a:avLst/>
          </a:prstGeom>
          <a:blipFill>
            <a:blip r:embed="rId34" cstate="print"/>
            <a:stretch>
              <a:fillRect/>
            </a:stretch>
          </a:blipFill>
        </p:spPr>
        <p:txBody>
          <a:bodyPr wrap="square" lIns="0" tIns="0" rIns="0" bIns="0" rtlCol="0"/>
          <a:lstStyle/>
          <a:p>
            <a:endParaRPr>
              <a:solidFill>
                <a:sysClr val="windowText" lastClr="000000"/>
              </a:solidFill>
            </a:endParaRPr>
          </a:p>
        </p:txBody>
      </p:sp>
      <p:sp>
        <p:nvSpPr>
          <p:cNvPr id="52" name="object 52"/>
          <p:cNvSpPr txBox="1"/>
          <p:nvPr/>
        </p:nvSpPr>
        <p:spPr>
          <a:xfrm>
            <a:off x="6296025" y="5733389"/>
            <a:ext cx="2506345"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ysClr val="windowText" lastClr="000000"/>
                </a:solidFill>
                <a:latin typeface="Constantia"/>
                <a:cs typeface="Constantia"/>
              </a:rPr>
              <a:t>Petroleum &amp; </a:t>
            </a:r>
            <a:r>
              <a:rPr sz="1800" spc="-5" dirty="0">
                <a:solidFill>
                  <a:sysClr val="windowText" lastClr="000000"/>
                </a:solidFill>
                <a:latin typeface="Constantia"/>
                <a:cs typeface="Constantia"/>
              </a:rPr>
              <a:t>Natural</a:t>
            </a:r>
            <a:r>
              <a:rPr sz="1800" spc="-80" dirty="0">
                <a:solidFill>
                  <a:sysClr val="windowText" lastClr="000000"/>
                </a:solidFill>
                <a:latin typeface="Constantia"/>
                <a:cs typeface="Constantia"/>
              </a:rPr>
              <a:t> </a:t>
            </a:r>
            <a:r>
              <a:rPr sz="1800" dirty="0">
                <a:solidFill>
                  <a:sysClr val="windowText" lastClr="000000"/>
                </a:solidFill>
                <a:latin typeface="Constantia"/>
                <a:cs typeface="Constantia"/>
              </a:rPr>
              <a:t>Gas</a:t>
            </a:r>
            <a:endParaRPr sz="1800">
              <a:solidFill>
                <a:sysClr val="windowText" lastClr="000000"/>
              </a:solidFill>
              <a:latin typeface="Constantia"/>
              <a:cs typeface="Constantia"/>
            </a:endParaRPr>
          </a:p>
        </p:txBody>
      </p:sp>
      <p:sp>
        <p:nvSpPr>
          <p:cNvPr id="53" name="object 53"/>
          <p:cNvSpPr/>
          <p:nvPr/>
        </p:nvSpPr>
        <p:spPr>
          <a:xfrm>
            <a:off x="6120384" y="6382511"/>
            <a:ext cx="132587" cy="134111"/>
          </a:xfrm>
          <a:prstGeom prst="rect">
            <a:avLst/>
          </a:prstGeom>
          <a:blipFill>
            <a:blip r:embed="rId35" cstate="print"/>
            <a:stretch>
              <a:fillRect/>
            </a:stretch>
          </a:blipFill>
        </p:spPr>
        <p:txBody>
          <a:bodyPr wrap="square" lIns="0" tIns="0" rIns="0" bIns="0" rtlCol="0"/>
          <a:lstStyle/>
          <a:p>
            <a:endParaRPr>
              <a:solidFill>
                <a:sysClr val="windowText" lastClr="000000"/>
              </a:solidFill>
            </a:endParaRPr>
          </a:p>
        </p:txBody>
      </p:sp>
      <p:sp>
        <p:nvSpPr>
          <p:cNvPr id="55" name="object 55"/>
          <p:cNvSpPr txBox="1"/>
          <p:nvPr/>
        </p:nvSpPr>
        <p:spPr>
          <a:xfrm>
            <a:off x="6041579" y="6236228"/>
            <a:ext cx="1475740" cy="335989"/>
          </a:xfrm>
          <a:prstGeom prst="rect">
            <a:avLst/>
          </a:prstGeom>
        </p:spPr>
        <p:txBody>
          <a:bodyPr vert="horz" wrap="square" lIns="0" tIns="12700" rIns="0" bIns="0" rtlCol="0">
            <a:spAutoFit/>
          </a:bodyPr>
          <a:lstStyle/>
          <a:p>
            <a:pPr marL="12700">
              <a:lnSpc>
                <a:spcPct val="100000"/>
              </a:lnSpc>
              <a:spcBef>
                <a:spcPts val="100"/>
              </a:spcBef>
            </a:pPr>
            <a:r>
              <a:rPr lang="en-IN" sz="2100" spc="-209" baseline="-29761" dirty="0">
                <a:solidFill>
                  <a:sysClr val="windowText" lastClr="000000"/>
                </a:solidFill>
                <a:latin typeface="Constantia"/>
                <a:cs typeface="Constantia"/>
              </a:rPr>
              <a:t> </a:t>
            </a:r>
            <a:r>
              <a:rPr lang="en-IN" sz="2100" spc="-209" dirty="0" smtClean="0">
                <a:solidFill>
                  <a:sysClr val="windowText" lastClr="000000"/>
                </a:solidFill>
                <a:latin typeface="Constantia"/>
                <a:cs typeface="Constantia"/>
              </a:rPr>
              <a:t>      </a:t>
            </a:r>
            <a:r>
              <a:rPr sz="1800" spc="-140" dirty="0" smtClean="0">
                <a:solidFill>
                  <a:sysClr val="windowText" lastClr="000000"/>
                </a:solidFill>
                <a:latin typeface="Constantia"/>
                <a:cs typeface="Constantia"/>
              </a:rPr>
              <a:t>Chemicals</a:t>
            </a:r>
            <a:endParaRPr sz="1800" dirty="0">
              <a:solidFill>
                <a:sysClr val="windowText" lastClr="000000"/>
              </a:solidFill>
              <a:latin typeface="Constantia"/>
              <a:cs typeface="Constantia"/>
            </a:endParaRPr>
          </a:p>
        </p:txBody>
      </p:sp>
    </p:spTree>
    <p:extLst>
      <p:ext uri="{BB962C8B-B14F-4D97-AF65-F5344CB8AC3E}">
        <p14:creationId xmlns:p14="http://schemas.microsoft.com/office/powerpoint/2010/main" val="3338942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TotalTime>
  <Words>427</Words>
  <Application>Microsoft Office PowerPoint</Application>
  <PresentationFormat>On-screen Show (4:3)</PresentationFormat>
  <Paragraphs>52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Constantia</vt:lpstr>
      <vt:lpstr>Times New Roman</vt:lpstr>
      <vt:lpstr>Wingdings</vt:lpstr>
      <vt:lpstr>Wingdings 3</vt:lpstr>
      <vt:lpstr>Office Theme</vt:lpstr>
      <vt:lpstr>Foreign Direct Investment In India</vt:lpstr>
      <vt:lpstr>Meaning of FDI FDI is direct investment into production in a country by a  company located in another country, either by buying a company in the  target country or by expanding operations of an existing business in  that country.</vt:lpstr>
      <vt:lpstr>PowerPoint Presentation</vt:lpstr>
      <vt:lpstr>FDI offers an exclusive opportunity to enter into the  international or global business, new markets and marketing  channels, elusive access to new technology and expertise,  expansion of company with new or more products or  services, and cheaper production facilities.</vt:lpstr>
      <vt:lpstr>PowerPoint Presentation</vt:lpstr>
      <vt:lpstr>PowerPoint Presentation</vt:lpstr>
      <vt:lpstr>PowerPoint Presentation</vt:lpstr>
      <vt:lpstr>PowerPoint Presentation</vt:lpstr>
      <vt:lpstr>PowerPoint Presentation</vt:lpstr>
      <vt:lpstr>RIL-BP deal</vt:lpstr>
      <vt:lpstr>PowerPoint Presentation</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Foreign Direct Investment In India</dc:title>
  <dc:creator>HP</dc:creator>
  <cp:lastModifiedBy>HP</cp:lastModifiedBy>
  <cp:revision>5</cp:revision>
  <dcterms:created xsi:type="dcterms:W3CDTF">2017-10-09T05:46:12Z</dcterms:created>
  <dcterms:modified xsi:type="dcterms:W3CDTF">2017-10-09T06:17:07Z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2013-03-02T00:00:00Z</vt:filetime>
  </property>
  <property fmtid="{D5CDD505-2E9C-101B-9397-08002B2CF9AE}" pid="3" name="Creator">
    <vt:lpwstr>Microsoft® Office PowerPoint® 2007</vt:lpwstr>
  </property>
  <property fmtid="{D5CDD505-2E9C-101B-9397-08002B2CF9AE}" pid="4" name="LastSaved">
    <vt:filetime>2017-10-09T00:00:00Z</vt:filetime>
  </property>
</Properties>
</file>