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401764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746CD-7469-4734-9A14-1FF6A192B2DC}"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41735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3881234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1010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2640928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25914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2663721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300345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344015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112439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157327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A746CD-7469-4734-9A14-1FF6A192B2DC}"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238691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A746CD-7469-4734-9A14-1FF6A192B2DC}"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383280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18887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13047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9A746CD-7469-4734-9A14-1FF6A192B2DC}" type="datetimeFigureOut">
              <a:rPr lang="en-US" smtClean="0"/>
              <a:t>10/4/2017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299089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746CD-7469-4734-9A14-1FF6A192B2DC}"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7465D-E794-44DB-889C-012A7D9F4733}" type="slidenum">
              <a:rPr lang="en-US" smtClean="0"/>
              <a:t>‹#›</a:t>
            </a:fld>
            <a:endParaRPr lang="en-US"/>
          </a:p>
        </p:txBody>
      </p:sp>
    </p:spTree>
    <p:extLst>
      <p:ext uri="{BB962C8B-B14F-4D97-AF65-F5344CB8AC3E}">
        <p14:creationId xmlns:p14="http://schemas.microsoft.com/office/powerpoint/2010/main" val="308325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A746CD-7469-4734-9A14-1FF6A192B2DC}" type="datetimeFigureOut">
              <a:rPr lang="en-US" smtClean="0"/>
              <a:t>10/4/2017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B7465D-E794-44DB-889C-012A7D9F4733}" type="slidenum">
              <a:rPr lang="en-US" smtClean="0"/>
              <a:t>‹#›</a:t>
            </a:fld>
            <a:endParaRPr lang="en-US"/>
          </a:p>
        </p:txBody>
      </p:sp>
    </p:spTree>
    <p:extLst>
      <p:ext uri="{BB962C8B-B14F-4D97-AF65-F5344CB8AC3E}">
        <p14:creationId xmlns:p14="http://schemas.microsoft.com/office/powerpoint/2010/main" val="12457071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7189" y="410737"/>
            <a:ext cx="8825658" cy="3329581"/>
          </a:xfrm>
        </p:spPr>
        <p:txBody>
          <a:bodyPr/>
          <a:lstStyle/>
          <a:p>
            <a:r>
              <a:rPr lang="en-US" b="1" dirty="0" smtClean="0">
                <a:solidFill>
                  <a:schemeClr val="accent2">
                    <a:lumMod val="75000"/>
                  </a:schemeClr>
                </a:solidFill>
              </a:rPr>
              <a:t>Entrepreneurship And Intrapreneurship</a:t>
            </a:r>
            <a:endParaRPr lang="en-US" b="1" dirty="0">
              <a:solidFill>
                <a:schemeClr val="accent2">
                  <a:lumMod val="75000"/>
                </a:schemeClr>
              </a:solidFill>
            </a:endParaRPr>
          </a:p>
        </p:txBody>
      </p:sp>
      <p:sp>
        <p:nvSpPr>
          <p:cNvPr id="3" name="Subtitle 2"/>
          <p:cNvSpPr>
            <a:spLocks noGrp="1"/>
          </p:cNvSpPr>
          <p:nvPr>
            <p:ph type="subTitle" idx="1"/>
          </p:nvPr>
        </p:nvSpPr>
        <p:spPr>
          <a:xfrm>
            <a:off x="1244164" y="4119458"/>
            <a:ext cx="8825658" cy="861420"/>
          </a:xfrm>
        </p:spPr>
        <p:txBody>
          <a:bodyPr>
            <a:noAutofit/>
          </a:bodyPr>
          <a:lstStyle/>
          <a:p>
            <a:pPr algn="just"/>
            <a:r>
              <a:rPr lang="en-US" sz="2400" dirty="0" smtClean="0"/>
              <a:t>Made by- Jeet patel</a:t>
            </a:r>
          </a:p>
          <a:p>
            <a:pPr algn="just"/>
            <a:r>
              <a:rPr lang="en-US" sz="2400" dirty="0" smtClean="0"/>
              <a:t>Guided by- Disha madam</a:t>
            </a:r>
          </a:p>
          <a:p>
            <a:pPr algn="just"/>
            <a:r>
              <a:rPr lang="en-US" sz="2400" dirty="0" smtClean="0"/>
              <a:t>Sy-it1</a:t>
            </a:r>
          </a:p>
          <a:p>
            <a:pPr algn="just"/>
            <a:r>
              <a:rPr lang="en-US" sz="2400" dirty="0" smtClean="0"/>
              <a:t>En. No-160410116043</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111" y="4126892"/>
            <a:ext cx="1866900" cy="1905000"/>
          </a:xfrm>
          <a:prstGeom prst="rect">
            <a:avLst/>
          </a:prstGeom>
        </p:spPr>
      </p:pic>
    </p:spTree>
    <p:extLst>
      <p:ext uri="{BB962C8B-B14F-4D97-AF65-F5344CB8AC3E}">
        <p14:creationId xmlns:p14="http://schemas.microsoft.com/office/powerpoint/2010/main" val="903154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4085377"/>
              </p:ext>
            </p:extLst>
          </p:nvPr>
        </p:nvGraphicFramePr>
        <p:xfrm>
          <a:off x="1036406" y="970158"/>
          <a:ext cx="8947149" cy="4728116"/>
        </p:xfrm>
        <a:graphic>
          <a:graphicData uri="http://schemas.openxmlformats.org/drawingml/2006/table">
            <a:tbl>
              <a:tblPr firstRow="1" bandRow="1">
                <a:tableStyleId>{5C22544A-7EE6-4342-B048-85BDC9FD1C3A}</a:tableStyleId>
              </a:tblPr>
              <a:tblGrid>
                <a:gridCol w="2982383"/>
                <a:gridCol w="2982383"/>
                <a:gridCol w="2982383"/>
              </a:tblGrid>
              <a:tr h="4728116">
                <a:tc>
                  <a:txBody>
                    <a:bodyPr/>
                    <a:lstStyle/>
                    <a:p>
                      <a:endParaRPr lang="en-US" dirty="0" smtClean="0"/>
                    </a:p>
                    <a:p>
                      <a:r>
                        <a:rPr lang="en-US" dirty="0" smtClean="0"/>
                        <a:t>Capital</a:t>
                      </a:r>
                    </a:p>
                    <a:p>
                      <a:endParaRPr lang="en-US" dirty="0" smtClean="0"/>
                    </a:p>
                    <a:p>
                      <a:endParaRPr lang="en-US" dirty="0" smtClean="0"/>
                    </a:p>
                    <a:p>
                      <a:r>
                        <a:rPr lang="en-US" dirty="0" smtClean="0"/>
                        <a:t>Enterprise</a:t>
                      </a:r>
                    </a:p>
                    <a:p>
                      <a:endParaRPr lang="en-US" dirty="0" smtClean="0"/>
                    </a:p>
                    <a:p>
                      <a:r>
                        <a:rPr lang="en-US" dirty="0" smtClean="0"/>
                        <a:t>Dependency</a:t>
                      </a:r>
                    </a:p>
                    <a:p>
                      <a:endParaRPr lang="en-US" dirty="0" smtClean="0"/>
                    </a:p>
                    <a:p>
                      <a:r>
                        <a:rPr lang="en-US" dirty="0" smtClean="0"/>
                        <a:t>Risk</a:t>
                      </a:r>
                    </a:p>
                    <a:p>
                      <a:endParaRPr lang="en-US" dirty="0" smtClean="0"/>
                    </a:p>
                    <a:p>
                      <a:endParaRPr lang="en-US" dirty="0" smtClean="0"/>
                    </a:p>
                    <a:p>
                      <a:r>
                        <a:rPr lang="en-US" dirty="0" smtClean="0"/>
                        <a:t>Works for</a:t>
                      </a:r>
                      <a:endParaRPr lang="en-US" dirty="0"/>
                    </a:p>
                  </a:txBody>
                  <a:tcPr/>
                </a:tc>
                <a:tc>
                  <a:txBody>
                    <a:bodyPr/>
                    <a:lstStyle/>
                    <a:p>
                      <a:endParaRPr lang="en-US" dirty="0" smtClean="0"/>
                    </a:p>
                    <a:p>
                      <a:r>
                        <a:rPr lang="en-US" dirty="0" smtClean="0"/>
                        <a:t>Raised by him.</a:t>
                      </a:r>
                    </a:p>
                    <a:p>
                      <a:endParaRPr lang="en-US" dirty="0" smtClean="0"/>
                    </a:p>
                    <a:p>
                      <a:endParaRPr lang="en-US" dirty="0" smtClean="0"/>
                    </a:p>
                    <a:p>
                      <a:r>
                        <a:rPr lang="en-US" dirty="0" smtClean="0"/>
                        <a:t>Newly established</a:t>
                      </a:r>
                    </a:p>
                    <a:p>
                      <a:endParaRPr lang="en-US" dirty="0" smtClean="0"/>
                    </a:p>
                    <a:p>
                      <a:r>
                        <a:rPr lang="en-US" dirty="0" smtClean="0"/>
                        <a:t>Independent</a:t>
                      </a:r>
                    </a:p>
                    <a:p>
                      <a:endParaRPr lang="en-US" dirty="0" smtClean="0"/>
                    </a:p>
                    <a:p>
                      <a:r>
                        <a:rPr lang="en-US" dirty="0" smtClean="0"/>
                        <a:t>Borne by the entrepreneur himself.	</a:t>
                      </a:r>
                    </a:p>
                    <a:p>
                      <a:endParaRPr lang="en-US" dirty="0" smtClean="0"/>
                    </a:p>
                    <a:p>
                      <a:r>
                        <a:rPr lang="en-US" dirty="0" smtClean="0"/>
                        <a:t>Creating a leading position in the market</a:t>
                      </a:r>
                      <a:endParaRPr lang="en-US" dirty="0"/>
                    </a:p>
                  </a:txBody>
                  <a:tcPr/>
                </a:tc>
                <a:tc>
                  <a:txBody>
                    <a:bodyPr/>
                    <a:lstStyle/>
                    <a:p>
                      <a:endParaRPr lang="en-US" dirty="0" smtClean="0"/>
                    </a:p>
                    <a:p>
                      <a:r>
                        <a:rPr lang="en-US" dirty="0" smtClean="0"/>
                        <a:t>Financed by the company</a:t>
                      </a:r>
                    </a:p>
                    <a:p>
                      <a:endParaRPr lang="en-US" dirty="0" smtClean="0"/>
                    </a:p>
                    <a:p>
                      <a:r>
                        <a:rPr lang="en-US" dirty="0" smtClean="0"/>
                        <a:t>An existing one</a:t>
                      </a:r>
                    </a:p>
                    <a:p>
                      <a:endParaRPr lang="en-US" dirty="0" smtClean="0"/>
                    </a:p>
                    <a:p>
                      <a:r>
                        <a:rPr lang="en-US" dirty="0" smtClean="0"/>
                        <a:t>Dependent</a:t>
                      </a:r>
                    </a:p>
                    <a:p>
                      <a:endParaRPr lang="en-US" dirty="0" smtClean="0"/>
                    </a:p>
                    <a:p>
                      <a:r>
                        <a:rPr lang="en-US" dirty="0" smtClean="0"/>
                        <a:t>Taken by the company.</a:t>
                      </a:r>
                    </a:p>
                    <a:p>
                      <a:endParaRPr lang="en-US" dirty="0" smtClean="0"/>
                    </a:p>
                    <a:p>
                      <a:endParaRPr lang="en-US" dirty="0" smtClean="0"/>
                    </a:p>
                    <a:p>
                      <a:r>
                        <a:rPr lang="en-US" dirty="0" smtClean="0"/>
                        <a:t>Change and renew the existing organizational system and culture.</a:t>
                      </a:r>
                    </a:p>
                    <a:p>
                      <a:endParaRPr lang="en-US" dirty="0" smtClean="0"/>
                    </a:p>
                    <a:p>
                      <a:endParaRPr lang="en-US" dirty="0"/>
                    </a:p>
                  </a:txBody>
                  <a:tcPr/>
                </a:tc>
              </a:tr>
            </a:tbl>
          </a:graphicData>
        </a:graphic>
      </p:graphicFrame>
    </p:spTree>
    <p:extLst>
      <p:ext uri="{BB962C8B-B14F-4D97-AF65-F5344CB8AC3E}">
        <p14:creationId xmlns:p14="http://schemas.microsoft.com/office/powerpoint/2010/main" val="1289055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Similarities between Entrepreneur and Intrapreneur</a:t>
            </a:r>
          </a:p>
        </p:txBody>
      </p:sp>
      <p:sp>
        <p:nvSpPr>
          <p:cNvPr id="3" name="Content Placeholder 2"/>
          <p:cNvSpPr>
            <a:spLocks noGrp="1"/>
          </p:cNvSpPr>
          <p:nvPr>
            <p:ph idx="1"/>
          </p:nvPr>
        </p:nvSpPr>
        <p:spPr/>
        <p:txBody>
          <a:bodyPr/>
          <a:lstStyle/>
          <a:p>
            <a:r>
              <a:rPr lang="en-US" dirty="0"/>
              <a:t>Both involve large investments in the form of capital and resources</a:t>
            </a:r>
            <a:r>
              <a:rPr lang="en-US" dirty="0" smtClean="0"/>
              <a:t>.</a:t>
            </a:r>
          </a:p>
          <a:p>
            <a:endParaRPr lang="en-US" dirty="0"/>
          </a:p>
          <a:p>
            <a:r>
              <a:rPr lang="en-US" dirty="0"/>
              <a:t>Both focus on creation of value added products or </a:t>
            </a:r>
            <a:r>
              <a:rPr lang="en-US" dirty="0" smtClean="0"/>
              <a:t>services</a:t>
            </a:r>
          </a:p>
          <a:p>
            <a:endParaRPr lang="en-US" dirty="0"/>
          </a:p>
          <a:p>
            <a:r>
              <a:rPr lang="en-US" dirty="0"/>
              <a:t>Both involves risk</a:t>
            </a:r>
            <a:r>
              <a:rPr lang="en-US" dirty="0" smtClean="0"/>
              <a:t>.</a:t>
            </a:r>
          </a:p>
          <a:p>
            <a:endParaRPr lang="en-US" dirty="0"/>
          </a:p>
          <a:p>
            <a:r>
              <a:rPr lang="en-US" dirty="0"/>
              <a:t>Both focus on innovation</a:t>
            </a:r>
          </a:p>
        </p:txBody>
      </p:sp>
    </p:spTree>
    <p:extLst>
      <p:ext uri="{BB962C8B-B14F-4D97-AF65-F5344CB8AC3E}">
        <p14:creationId xmlns:p14="http://schemas.microsoft.com/office/powerpoint/2010/main" val="2343262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solidFill>
                  <a:schemeClr val="accent5">
                    <a:lumMod val="40000"/>
                    <a:lumOff val="60000"/>
                  </a:schemeClr>
                </a:solidFill>
              </a:rPr>
              <a:t>Case </a:t>
            </a:r>
            <a:r>
              <a:rPr lang="en-US" b="1" dirty="0" smtClean="0">
                <a:solidFill>
                  <a:schemeClr val="accent5">
                    <a:lumMod val="40000"/>
                    <a:lumOff val="60000"/>
                  </a:schemeClr>
                </a:solidFill>
              </a:rPr>
              <a:t>study</a:t>
            </a:r>
            <a:r>
              <a:rPr lang="en-US" dirty="0"/>
              <a:t/>
            </a:r>
            <a:br>
              <a:rPr lang="en-US" dirty="0"/>
            </a:br>
            <a:r>
              <a:rPr lang="en-US" dirty="0"/>
              <a:t>                         </a:t>
            </a:r>
            <a:r>
              <a:rPr lang="en-US" sz="3200" dirty="0"/>
              <a:t>Walt Disney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229" y="1962615"/>
            <a:ext cx="7878468" cy="4661209"/>
          </a:xfrm>
        </p:spPr>
      </p:pic>
    </p:spTree>
    <p:extLst>
      <p:ext uri="{BB962C8B-B14F-4D97-AF65-F5344CB8AC3E}">
        <p14:creationId xmlns:p14="http://schemas.microsoft.com/office/powerpoint/2010/main" val="2470450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475020"/>
            <a:ext cx="9404723" cy="1400530"/>
          </a:xfrm>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t>
            </a:r>
            <a:r>
              <a:rPr lang="en-US" sz="2400" b="1" dirty="0" smtClean="0">
                <a:solidFill>
                  <a:schemeClr val="accent1">
                    <a:lumMod val="40000"/>
                    <a:lumOff val="60000"/>
                  </a:schemeClr>
                </a:solidFill>
              </a:rPr>
              <a:t>Walt Disney</a:t>
            </a:r>
          </a:p>
          <a:p>
            <a:pPr marL="0" indent="0">
              <a:buNone/>
            </a:pPr>
            <a:r>
              <a:rPr lang="en-US" b="1" dirty="0">
                <a:solidFill>
                  <a:schemeClr val="accent1">
                    <a:lumMod val="40000"/>
                    <a:lumOff val="60000"/>
                  </a:schemeClr>
                </a:solidFill>
              </a:rPr>
              <a:t>Walt Disney started off as a farm boy drawing cartoon pictures of his neighbor's horses for fun. When he was older, Walt tried to get a job as a newspaper cartoonist, but was unable to find one and ended up working in an art studio where he created ads for newspapers and magazines. Eventually he grew to work on commercials, became interested in animation, and eventually opened his own animation company.</a:t>
            </a:r>
          </a:p>
          <a:p>
            <a:pPr marL="0" indent="0">
              <a:buNone/>
            </a:pPr>
            <a:r>
              <a:rPr lang="en-US" sz="2400" b="1" dirty="0">
                <a:solidFill>
                  <a:schemeClr val="accent1">
                    <a:lumMod val="40000"/>
                    <a:lumOff val="60000"/>
                  </a:schemeClr>
                </a:solidFill>
              </a:rPr>
              <a:t>Disney's first original character creation was Oswald the Lucky Rabbit, but it was officially owned by Universal Pictures because he was working under contract at the time. When Walt walked out on Universal Pictures after getting a pay cut, he needed to create a replacement, which is how Mickey Mouse came into </a:t>
            </a:r>
            <a:r>
              <a:rPr lang="en-US" sz="2400" b="1" dirty="0" smtClean="0">
                <a:solidFill>
                  <a:schemeClr val="accent1">
                    <a:lumMod val="40000"/>
                    <a:lumOff val="60000"/>
                  </a:schemeClr>
                </a:solidFill>
              </a:rPr>
              <a:t>being.</a:t>
            </a:r>
            <a:endParaRPr lang="en-US" sz="2400" b="1" dirty="0">
              <a:solidFill>
                <a:schemeClr val="accent1">
                  <a:lumMod val="40000"/>
                  <a:lumOff val="60000"/>
                </a:schemeClr>
              </a:solidFill>
            </a:endParaRPr>
          </a:p>
        </p:txBody>
      </p:sp>
    </p:spTree>
    <p:extLst>
      <p:ext uri="{BB962C8B-B14F-4D97-AF65-F5344CB8AC3E}">
        <p14:creationId xmlns:p14="http://schemas.microsoft.com/office/powerpoint/2010/main" val="2935603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692"/>
          </a:xfrm>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a:solidFill>
                  <a:schemeClr val="accent1">
                    <a:lumMod val="40000"/>
                    <a:lumOff val="60000"/>
                  </a:schemeClr>
                </a:solidFill>
              </a:rPr>
              <a:t>Disney was wildly successful with his animation company, but he wasn't satisfied. He was determined to make the biggest and greatest theme park ever seen, saying to a colleague, "I want it to look like nothing else in the world."</a:t>
            </a:r>
          </a:p>
          <a:p>
            <a:endParaRPr lang="en-US" b="1" dirty="0">
              <a:solidFill>
                <a:schemeClr val="accent1">
                  <a:lumMod val="40000"/>
                  <a:lumOff val="60000"/>
                </a:schemeClr>
              </a:solidFill>
            </a:endParaRPr>
          </a:p>
          <a:p>
            <a:pPr marL="0" indent="0">
              <a:buNone/>
            </a:pPr>
            <a:r>
              <a:rPr lang="en-US" b="1" dirty="0">
                <a:solidFill>
                  <a:schemeClr val="accent1">
                    <a:lumMod val="40000"/>
                    <a:lumOff val="60000"/>
                  </a:schemeClr>
                </a:solidFill>
              </a:rPr>
              <a:t>One of the biggest entertainment moguls of all-time, with an unrelenting spirit and commitment to his vision, Disney is undoubtedly an entrepreneurial all-sta</a:t>
            </a:r>
          </a:p>
        </p:txBody>
      </p:sp>
    </p:spTree>
    <p:extLst>
      <p:ext uri="{BB962C8B-B14F-4D97-AF65-F5344CB8AC3E}">
        <p14:creationId xmlns:p14="http://schemas.microsoft.com/office/powerpoint/2010/main" val="2074922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110" y="452717"/>
            <a:ext cx="11006913" cy="6003839"/>
          </a:xfrm>
        </p:spPr>
      </p:pic>
    </p:spTree>
    <p:extLst>
      <p:ext uri="{BB962C8B-B14F-4D97-AF65-F5344CB8AC3E}">
        <p14:creationId xmlns:p14="http://schemas.microsoft.com/office/powerpoint/2010/main" val="2769156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60000"/>
                    <a:lumOff val="40000"/>
                  </a:schemeClr>
                </a:solidFill>
              </a:rPr>
              <a:t>Definition of Entrepreneurship</a:t>
            </a:r>
            <a:endParaRPr lang="en-US" b="1" dirty="0">
              <a:solidFill>
                <a:schemeClr val="bg2">
                  <a:lumMod val="60000"/>
                  <a:lumOff val="40000"/>
                </a:schemeClr>
              </a:solidFill>
            </a:endParaRPr>
          </a:p>
        </p:txBody>
      </p:sp>
      <p:sp>
        <p:nvSpPr>
          <p:cNvPr id="3" name="Content Placeholder 2"/>
          <p:cNvSpPr>
            <a:spLocks noGrp="1"/>
          </p:cNvSpPr>
          <p:nvPr>
            <p:ph idx="1"/>
          </p:nvPr>
        </p:nvSpPr>
        <p:spPr/>
        <p:txBody>
          <a:bodyPr>
            <a:normAutofit/>
          </a:bodyPr>
          <a:lstStyle/>
          <a:p>
            <a:r>
              <a:rPr lang="en-US" dirty="0" smtClean="0"/>
              <a:t>An entrepreneur is an individual who conceives the idea of starting a new venture, take all types of risks, not only to put the product or service into reality but also to make it an extremely demanding one.</a:t>
            </a:r>
          </a:p>
          <a:p>
            <a:endParaRPr lang="en-US" dirty="0" smtClean="0"/>
          </a:p>
          <a:p>
            <a:pPr marL="0" indent="0">
              <a:buNone/>
            </a:pPr>
            <a:r>
              <a:rPr lang="en-US" dirty="0" smtClean="0"/>
              <a:t>Entrepreneurs are always the market leader regardless of the number of competitors because they bring a relatively new concept in the market and introduce change.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26922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of Entrepreneurship</a:t>
            </a:r>
            <a:endParaRPr lang="en-US" dirty="0"/>
          </a:p>
        </p:txBody>
      </p:sp>
      <p:sp>
        <p:nvSpPr>
          <p:cNvPr id="3" name="Content Placeholder 2"/>
          <p:cNvSpPr>
            <a:spLocks noGrp="1"/>
          </p:cNvSpPr>
          <p:nvPr>
            <p:ph idx="1"/>
          </p:nvPr>
        </p:nvSpPr>
        <p:spPr/>
        <p:txBody>
          <a:bodyPr>
            <a:normAutofit/>
          </a:bodyPr>
          <a:lstStyle/>
          <a:p>
            <a:r>
              <a:rPr lang="en-US" dirty="0"/>
              <a:t>Initiates and innovates a new </a:t>
            </a:r>
            <a:r>
              <a:rPr lang="en-US" dirty="0" smtClean="0"/>
              <a:t>concept</a:t>
            </a:r>
          </a:p>
          <a:p>
            <a:r>
              <a:rPr lang="en-US" dirty="0"/>
              <a:t>Recognises and utilises </a:t>
            </a:r>
            <a:r>
              <a:rPr lang="en-US" dirty="0" smtClean="0"/>
              <a:t>opportunity</a:t>
            </a:r>
          </a:p>
          <a:p>
            <a:r>
              <a:rPr lang="en-US" dirty="0"/>
              <a:t>Arranges and coordinates resources such as man, material, machine and capital</a:t>
            </a:r>
          </a:p>
          <a:p>
            <a:endParaRPr lang="en-US" dirty="0"/>
          </a:p>
          <a:p>
            <a:r>
              <a:rPr lang="en-US" dirty="0"/>
              <a:t>Take suitable </a:t>
            </a:r>
            <a:r>
              <a:rPr lang="en-US" dirty="0" smtClean="0"/>
              <a:t>actions</a:t>
            </a:r>
          </a:p>
          <a:p>
            <a:r>
              <a:rPr lang="en-US" dirty="0"/>
              <a:t>Faces risks and </a:t>
            </a:r>
            <a:r>
              <a:rPr lang="en-US" dirty="0" smtClean="0"/>
              <a:t>uncertainties</a:t>
            </a:r>
          </a:p>
          <a:p>
            <a:r>
              <a:rPr lang="en-US" dirty="0"/>
              <a:t>Establishes a startup </a:t>
            </a:r>
            <a:r>
              <a:rPr lang="en-US" dirty="0" smtClean="0"/>
              <a:t>company</a:t>
            </a:r>
          </a:p>
          <a:p>
            <a:r>
              <a:rPr lang="en-US" dirty="0"/>
              <a:t>Takes decisions to make the product or service a profitable </a:t>
            </a:r>
            <a:r>
              <a:rPr lang="en-US" dirty="0" smtClean="0"/>
              <a:t>one</a:t>
            </a:r>
          </a:p>
          <a:p>
            <a:r>
              <a:rPr lang="en-US" dirty="0"/>
              <a:t>Is responsible for the profits or losses of the company</a:t>
            </a:r>
          </a:p>
          <a:p>
            <a:endParaRPr lang="en-US" dirty="0"/>
          </a:p>
        </p:txBody>
      </p:sp>
    </p:spTree>
    <p:extLst>
      <p:ext uri="{BB962C8B-B14F-4D97-AF65-F5344CB8AC3E}">
        <p14:creationId xmlns:p14="http://schemas.microsoft.com/office/powerpoint/2010/main" val="149510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a:t>
            </a:r>
            <a:r>
              <a:rPr lang="en-US" dirty="0" smtClean="0"/>
              <a:t>Intrapreneurship</a:t>
            </a:r>
            <a:endParaRPr lang="en-US" dirty="0"/>
          </a:p>
        </p:txBody>
      </p:sp>
      <p:sp>
        <p:nvSpPr>
          <p:cNvPr id="3" name="Content Placeholder 2"/>
          <p:cNvSpPr>
            <a:spLocks noGrp="1"/>
          </p:cNvSpPr>
          <p:nvPr>
            <p:ph idx="1"/>
          </p:nvPr>
        </p:nvSpPr>
        <p:spPr/>
        <p:txBody>
          <a:bodyPr>
            <a:normAutofit/>
          </a:bodyPr>
          <a:lstStyle/>
          <a:p>
            <a:r>
              <a:rPr lang="en-US" dirty="0"/>
              <a:t>An intrapreneur is nothing but an entrepreneur within the boundaries of the organisation. An intrapreneur is an employee of a large organisation, who has the authority of initiating creativity and innovation in the company’s products, services and projects, redesigning the processes, workflows and system with the objective of transforming them into a successful venture of the enterprise</a:t>
            </a:r>
            <a:r>
              <a:rPr lang="en-US" dirty="0" smtClean="0"/>
              <a:t>.</a:t>
            </a:r>
          </a:p>
          <a:p>
            <a:endParaRPr lang="en-US" dirty="0" smtClean="0"/>
          </a:p>
          <a:p>
            <a:r>
              <a:rPr lang="en-US" dirty="0"/>
              <a:t>The intrapreneurs believe in change and do not fear failure, they discover new ideas, looks for such opportunities that can benefit the whole organisation takes risks, promotes innovation to improve the performance and profitability, resources are provided by the organisation. </a:t>
            </a:r>
          </a:p>
          <a:p>
            <a:endParaRPr lang="en-US" dirty="0"/>
          </a:p>
        </p:txBody>
      </p:sp>
    </p:spTree>
    <p:extLst>
      <p:ext uri="{BB962C8B-B14F-4D97-AF65-F5344CB8AC3E}">
        <p14:creationId xmlns:p14="http://schemas.microsoft.com/office/powerpoint/2010/main" val="2999914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job of an intrapreneur is extremely challenging; hence they are appreciated and rewarded by the organisation accordingly</a:t>
            </a:r>
            <a:r>
              <a:rPr lang="en-US" dirty="0" smtClean="0"/>
              <a:t>.</a:t>
            </a:r>
          </a:p>
          <a:p>
            <a:endParaRPr lang="en-US" dirty="0"/>
          </a:p>
          <a:p>
            <a:endParaRPr lang="en-US" dirty="0"/>
          </a:p>
          <a:p>
            <a:r>
              <a:rPr lang="en-US" dirty="0"/>
              <a:t>From last few years, it has become a trend that large corporations appoint intrapreneur within the organisation, to bring operational excellence and gain competitive advantage</a:t>
            </a:r>
          </a:p>
          <a:p>
            <a:endParaRPr lang="en-US" dirty="0"/>
          </a:p>
          <a:p>
            <a:pPr marL="0" indent="0">
              <a:buNone/>
            </a:pPr>
            <a:endParaRPr lang="en-US" dirty="0"/>
          </a:p>
        </p:txBody>
      </p:sp>
    </p:spTree>
    <p:extLst>
      <p:ext uri="{BB962C8B-B14F-4D97-AF65-F5344CB8AC3E}">
        <p14:creationId xmlns:p14="http://schemas.microsoft.com/office/powerpoint/2010/main" val="5396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a:t>
            </a:r>
            <a:r>
              <a:rPr lang="en-US" dirty="0"/>
              <a:t>of </a:t>
            </a:r>
            <a:r>
              <a:rPr lang="en-US" dirty="0" smtClean="0"/>
              <a:t>Intrapreneurship</a:t>
            </a:r>
            <a:endParaRPr lang="en-US" dirty="0"/>
          </a:p>
        </p:txBody>
      </p:sp>
      <p:sp>
        <p:nvSpPr>
          <p:cNvPr id="3" name="Content Placeholder 2"/>
          <p:cNvSpPr>
            <a:spLocks noGrp="1"/>
          </p:cNvSpPr>
          <p:nvPr>
            <p:ph idx="1"/>
          </p:nvPr>
        </p:nvSpPr>
        <p:spPr/>
        <p:txBody>
          <a:bodyPr/>
          <a:lstStyle/>
          <a:p>
            <a:r>
              <a:rPr lang="en-US" dirty="0" smtClean="0"/>
              <a:t>Confidence</a:t>
            </a:r>
          </a:p>
          <a:p>
            <a:r>
              <a:rPr lang="en-US" dirty="0" smtClean="0"/>
              <a:t>Self-starter</a:t>
            </a:r>
          </a:p>
          <a:p>
            <a:r>
              <a:rPr lang="en-US" dirty="0" smtClean="0"/>
              <a:t>Creative</a:t>
            </a:r>
          </a:p>
          <a:p>
            <a:r>
              <a:rPr lang="en-US" dirty="0" smtClean="0"/>
              <a:t>Determined</a:t>
            </a:r>
          </a:p>
          <a:p>
            <a:r>
              <a:rPr lang="en-US" dirty="0" smtClean="0"/>
              <a:t>Passionate</a:t>
            </a:r>
          </a:p>
          <a:p>
            <a:endParaRPr lang="en-US" dirty="0"/>
          </a:p>
        </p:txBody>
      </p:sp>
    </p:spTree>
    <p:extLst>
      <p:ext uri="{BB962C8B-B14F-4D97-AF65-F5344CB8AC3E}">
        <p14:creationId xmlns:p14="http://schemas.microsoft.com/office/powerpoint/2010/main" val="161396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a:t>
            </a:r>
            <a:r>
              <a:rPr lang="en-US" dirty="0"/>
              <a:t>between </a:t>
            </a:r>
            <a:r>
              <a:rPr lang="en-US" dirty="0" smtClean="0"/>
              <a:t>Entrepreneurship </a:t>
            </a:r>
            <a:r>
              <a:rPr lang="en-US" dirty="0"/>
              <a:t>And Intrapreneurship</a:t>
            </a:r>
          </a:p>
        </p:txBody>
      </p:sp>
      <p:sp>
        <p:nvSpPr>
          <p:cNvPr id="3" name="Content Placeholder 2"/>
          <p:cNvSpPr>
            <a:spLocks noGrp="1"/>
          </p:cNvSpPr>
          <p:nvPr>
            <p:ph idx="1"/>
          </p:nvPr>
        </p:nvSpPr>
        <p:spPr>
          <a:xfrm>
            <a:off x="746474" y="2454362"/>
            <a:ext cx="8946541" cy="4195481"/>
          </a:xfrm>
        </p:spPr>
        <p:txBody>
          <a:bodyPr>
            <a:normAutofit/>
          </a:bodyPr>
          <a:lstStyle/>
          <a:p>
            <a:pPr marL="0" indent="0">
              <a:buNone/>
            </a:pPr>
            <a:endParaRPr lang="en-US" dirty="0"/>
          </a:p>
          <a:p>
            <a:r>
              <a:rPr lang="en-US" dirty="0"/>
              <a:t>entrepreneur vs </a:t>
            </a:r>
            <a:r>
              <a:rPr lang="en-US" dirty="0" smtClean="0"/>
              <a:t>intrapreneur As </a:t>
            </a:r>
            <a:r>
              <a:rPr lang="en-US" dirty="0"/>
              <a:t>both entrepreneur and intrapreneur share similar qualities like conviction, creativity, zeal and insight, the two are used interchangeably. However, the two are </a:t>
            </a:r>
            <a:r>
              <a:rPr lang="en-US" dirty="0" smtClean="0"/>
              <a:t>different</a:t>
            </a:r>
          </a:p>
          <a:p>
            <a:r>
              <a:rPr lang="en-US" dirty="0"/>
              <a:t>an entrepreneur is a person who takes a considerable amount of risk to own and operate the business, with an aim of earning returns and rewards, from that business. He is the most important person who envisions new opportunities, products, techniques and business lines and coordinates all the activities to make them real.</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934115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878" y="1539962"/>
            <a:ext cx="8946541" cy="4195481"/>
          </a:xfrm>
        </p:spPr>
        <p:txBody>
          <a:bodyPr>
            <a:normAutofit/>
          </a:bodyPr>
          <a:lstStyle/>
          <a:p>
            <a:r>
              <a:rPr lang="en-US" dirty="0" smtClean="0"/>
              <a:t>on </a:t>
            </a:r>
            <a:r>
              <a:rPr lang="en-US" dirty="0"/>
              <a:t>the contrary, an intrapreneur is an employee of the organization who is paid remuneration according to the success of the business unit, for which he/she is hired or responsible</a:t>
            </a:r>
            <a:r>
              <a:rPr lang="en-US" dirty="0" smtClean="0"/>
              <a:t>.</a:t>
            </a:r>
          </a:p>
          <a:p>
            <a:endParaRPr lang="en-US" dirty="0"/>
          </a:p>
          <a:p>
            <a:r>
              <a:rPr lang="en-US" dirty="0"/>
              <a:t>The primary difference between an entrepreneur and intrapreneur is that the former refers to a person who starts his own business with a new idea or concept, the latter represents an employee who promotes innovation within the limits of the organization.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76168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Chart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3121256"/>
              </p:ext>
            </p:extLst>
          </p:nvPr>
        </p:nvGraphicFramePr>
        <p:xfrm>
          <a:off x="936045" y="2030335"/>
          <a:ext cx="8947149" cy="4504280"/>
        </p:xfrm>
        <a:graphic>
          <a:graphicData uri="http://schemas.openxmlformats.org/drawingml/2006/table">
            <a:tbl>
              <a:tblPr firstRow="1" bandRow="1">
                <a:tableStyleId>{5C22544A-7EE6-4342-B048-85BDC9FD1C3A}</a:tableStyleId>
              </a:tblPr>
              <a:tblGrid>
                <a:gridCol w="2982383"/>
                <a:gridCol w="2982383"/>
                <a:gridCol w="2982383"/>
              </a:tblGrid>
              <a:tr h="4504280">
                <a:tc>
                  <a:txBody>
                    <a:bodyPr/>
                    <a:lstStyle/>
                    <a:p>
                      <a:r>
                        <a:rPr lang="en-US" dirty="0" smtClean="0"/>
                        <a:t>BASIS FOR COMPARISON</a:t>
                      </a:r>
                    </a:p>
                    <a:p>
                      <a:endParaRPr lang="en-US" dirty="0" smtClean="0"/>
                    </a:p>
                    <a:p>
                      <a:r>
                        <a:rPr lang="en-US" dirty="0" smtClean="0"/>
                        <a:t>Meaning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Approach</a:t>
                      </a:r>
                    </a:p>
                    <a:p>
                      <a:endParaRPr lang="en-US" dirty="0" smtClean="0"/>
                    </a:p>
                    <a:p>
                      <a:r>
                        <a:rPr lang="en-US" dirty="0" smtClean="0"/>
                        <a:t>Resources</a:t>
                      </a:r>
                    </a:p>
                  </a:txBody>
                  <a:tcPr/>
                </a:tc>
                <a:tc>
                  <a:txBody>
                    <a:bodyPr/>
                    <a:lstStyle/>
                    <a:p>
                      <a:r>
                        <a:rPr lang="en-US" dirty="0" smtClean="0"/>
                        <a:t>ENTREPRENEUR</a:t>
                      </a:r>
                    </a:p>
                    <a:p>
                      <a:endParaRPr lang="en-US" dirty="0" smtClean="0"/>
                    </a:p>
                    <a:p>
                      <a:r>
                        <a:rPr lang="en-US" dirty="0" smtClean="0"/>
                        <a:t>Entrepreneur refers to a person who set up his own business with a new idea or concept.</a:t>
                      </a:r>
                    </a:p>
                    <a:p>
                      <a:endParaRPr lang="en-US" dirty="0" smtClean="0"/>
                    </a:p>
                    <a:p>
                      <a:endParaRPr lang="en-US" dirty="0" smtClean="0"/>
                    </a:p>
                    <a:p>
                      <a:endParaRPr lang="en-US" dirty="0" smtClean="0"/>
                    </a:p>
                    <a:p>
                      <a:r>
                        <a:rPr lang="en-US" dirty="0" smtClean="0"/>
                        <a:t>Intuitive</a:t>
                      </a:r>
                    </a:p>
                    <a:p>
                      <a:endParaRPr lang="en-US" dirty="0" smtClean="0"/>
                    </a:p>
                    <a:p>
                      <a:r>
                        <a:rPr lang="en-US" dirty="0" smtClean="0"/>
                        <a:t>Uses own resources.</a:t>
                      </a:r>
                      <a:endParaRPr lang="en-US" dirty="0"/>
                    </a:p>
                  </a:txBody>
                  <a:tcPr/>
                </a:tc>
                <a:tc>
                  <a:txBody>
                    <a:bodyPr/>
                    <a:lstStyle/>
                    <a:p>
                      <a:r>
                        <a:rPr lang="en-US" dirty="0" smtClean="0"/>
                        <a:t>INTRAPRENEUR</a:t>
                      </a:r>
                    </a:p>
                    <a:p>
                      <a:endParaRPr lang="en-US" dirty="0" smtClean="0"/>
                    </a:p>
                    <a:p>
                      <a:r>
                        <a:rPr lang="en-US" dirty="0" smtClean="0"/>
                        <a:t>Intrapreneur refers to an employee of the organization who is in charge of undertaking innovations in product, service, process etc.</a:t>
                      </a:r>
                    </a:p>
                    <a:p>
                      <a:endParaRPr lang="en-US" dirty="0" smtClean="0"/>
                    </a:p>
                    <a:p>
                      <a:r>
                        <a:rPr lang="en-US" dirty="0" smtClean="0"/>
                        <a:t>Restorative</a:t>
                      </a:r>
                    </a:p>
                    <a:p>
                      <a:endParaRPr lang="en-US" dirty="0" smtClean="0"/>
                    </a:p>
                    <a:p>
                      <a:r>
                        <a:rPr lang="en-US" dirty="0" smtClean="0"/>
                        <a:t>Use resources provided by the company.</a:t>
                      </a:r>
                    </a:p>
                    <a:p>
                      <a:endParaRPr lang="en-US" dirty="0" smtClean="0"/>
                    </a:p>
                    <a:p>
                      <a:endParaRPr lang="en-US" dirty="0" smtClean="0"/>
                    </a:p>
                    <a:p>
                      <a:endParaRPr lang="en-US" dirty="0"/>
                    </a:p>
                  </a:txBody>
                  <a:tcPr/>
                </a:tc>
              </a:tr>
            </a:tbl>
          </a:graphicData>
        </a:graphic>
      </p:graphicFrame>
    </p:spTree>
    <p:extLst>
      <p:ext uri="{BB962C8B-B14F-4D97-AF65-F5344CB8AC3E}">
        <p14:creationId xmlns:p14="http://schemas.microsoft.com/office/powerpoint/2010/main" val="28402876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TotalTime>
  <Words>837</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Entrepreneurship And Intrapreneurship</vt:lpstr>
      <vt:lpstr>Definition of Entrepreneurship</vt:lpstr>
      <vt:lpstr>Characteristic of Entrepreneurship</vt:lpstr>
      <vt:lpstr>Definition of Intrapreneurship</vt:lpstr>
      <vt:lpstr>PowerPoint Presentation</vt:lpstr>
      <vt:lpstr>Characteristic of Intrapreneurship</vt:lpstr>
      <vt:lpstr>Difference between Entrepreneurship And Intrapreneurship</vt:lpstr>
      <vt:lpstr>PowerPoint Presentation</vt:lpstr>
      <vt:lpstr>Comparison Chart</vt:lpstr>
      <vt:lpstr>PowerPoint Presentation</vt:lpstr>
      <vt:lpstr>Similarities between Entrepreneur and Intrapreneur</vt:lpstr>
      <vt:lpstr> Case study                          Walt Disney</vt:lpstr>
      <vt:lpstr>Case study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And Intrapreneurship</dc:title>
  <dc:creator>Pinal</dc:creator>
  <cp:lastModifiedBy>Pinal</cp:lastModifiedBy>
  <cp:revision>14</cp:revision>
  <dcterms:created xsi:type="dcterms:W3CDTF">2017-10-01T05:47:43Z</dcterms:created>
  <dcterms:modified xsi:type="dcterms:W3CDTF">2017-10-04T15:15:18Z</dcterms:modified>
</cp:coreProperties>
</file>