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0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0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0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94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algn="l" indent="0" marL="0">
              <a:buNone/>
              <a:defRPr cap="all">
                <a:solidFill>
                  <a:schemeClr val="accent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 lang="en-US"/>
          </a:p>
        </p:txBody>
      </p:sp>
      <p:sp>
        <p:nvSpPr>
          <p:cNvPr id="104859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43C5152-70A2-4F07-B2D2-8FC7DA57D4F6}" type="datetimeFigureOut">
              <a:rPr lang="en-US" smtClean="0"/>
            </a:fld>
            <a:endParaRPr lang="en-US"/>
          </a:p>
        </p:txBody>
      </p:sp>
      <p:sp>
        <p:nvSpPr>
          <p:cNvPr id="104859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B4CEF7F-2F82-4D45-8F67-C5EA8F2F275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96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697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9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43C5152-70A2-4F07-B2D2-8FC7DA57D4F6}" type="datetimeFigureOut">
              <a:rPr lang="en-US" smtClean="0"/>
            </a:fld>
            <a:endParaRPr lang="en-US"/>
          </a:p>
        </p:txBody>
      </p:sp>
      <p:sp>
        <p:nvSpPr>
          <p:cNvPr id="104869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B4CEF7F-2F82-4D45-8F67-C5EA8F2F275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46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43C5152-70A2-4F07-B2D2-8FC7DA57D4F6}" type="datetimeFigureOut">
              <a:rPr lang="en-US" smtClean="0"/>
            </a:fld>
            <a:endParaRPr lang="en-US"/>
          </a:p>
        </p:txBody>
      </p:sp>
      <p:sp>
        <p:nvSpPr>
          <p:cNvPr id="104864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B4CEF7F-2F82-4D45-8F67-C5EA8F2F275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38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indent="0" marL="0">
              <a:buNone/>
              <a:defRPr b="0" cap="small" dirty="0" sz="1400" i="0" kern="1200" lang="en-US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9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43C5152-70A2-4F07-B2D2-8FC7DA57D4F6}" type="datetimeFigureOut">
              <a:rPr lang="en-US" smtClean="0"/>
            </a:fld>
            <a:endParaRPr lang="en-US"/>
          </a:p>
        </p:txBody>
      </p:sp>
      <p:sp>
        <p:nvSpPr>
          <p:cNvPr id="10486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B4CEF7F-2F82-4D45-8F67-C5EA8F2F2755}" type="slidenum">
              <a:rPr lang="en-US" smtClean="0"/>
            </a:fld>
            <a:endParaRPr lang="en-US"/>
          </a:p>
        </p:txBody>
      </p:sp>
      <p:sp>
        <p:nvSpPr>
          <p:cNvPr id="1048643" name="TextBox 8"/>
          <p:cNvSpPr txBox="1"/>
          <p:nvPr/>
        </p:nvSpPr>
        <p:spPr>
          <a:xfrm>
            <a:off x="898295" y="971253"/>
            <a:ext cx="801912" cy="1907541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r">
              <a:defRPr b="0" sz="1220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dirty="0" lang="en-US"/>
              <a:t>“</a:t>
            </a:r>
          </a:p>
        </p:txBody>
      </p:sp>
      <p:sp>
        <p:nvSpPr>
          <p:cNvPr id="1048644" name="TextBox 12"/>
          <p:cNvSpPr txBox="1"/>
          <p:nvPr/>
        </p:nvSpPr>
        <p:spPr>
          <a:xfrm>
            <a:off x="9330490" y="2613787"/>
            <a:ext cx="801912" cy="1907541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r">
              <a:defRPr b="0" sz="1220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dirty="0" lang="en-US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54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algn="l" indent="0" marL="0">
              <a:buNone/>
              <a:defRPr cap="none" sz="2000">
                <a:solidFill>
                  <a:schemeClr val="accent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43C5152-70A2-4F07-B2D2-8FC7DA57D4F6}" type="datetimeFigureOut">
              <a:rPr lang="en-US" smtClean="0"/>
            </a:fld>
            <a:endParaRPr lang="en-US"/>
          </a:p>
        </p:txBody>
      </p:sp>
      <p:sp>
        <p:nvSpPr>
          <p:cNvPr id="104865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B4CEF7F-2F82-4D45-8F67-C5EA8F2F275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86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87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8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8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9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91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3145730" name="Straight Connector 16"/>
          <p:cNvCxnSpPr>
            <a:cxnSpLocks/>
          </p:cNvCxnSpPr>
          <p:nvPr/>
        </p:nvCxnSpPr>
        <p:spPr>
          <a:xfrm>
            <a:off x="3726142" y="2133600"/>
            <a:ext cx="0" cy="3962400"/>
          </a:xfrm>
          <a:prstGeom prst="line"/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1" name="Straight Connector 17"/>
          <p:cNvCxnSpPr>
            <a:cxnSpLocks/>
          </p:cNvCxnSpPr>
          <p:nvPr/>
        </p:nvCxnSpPr>
        <p:spPr>
          <a:xfrm>
            <a:off x="6962227" y="2133600"/>
            <a:ext cx="0" cy="3966882"/>
          </a:xfrm>
          <a:prstGeom prst="line"/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69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43C5152-70A2-4F07-B2D2-8FC7DA57D4F6}" type="datetimeFigureOut">
              <a:rPr lang="en-US" smtClean="0"/>
            </a:fld>
            <a:endParaRPr lang="en-US"/>
          </a:p>
        </p:txBody>
      </p:sp>
      <p:sp>
        <p:nvSpPr>
          <p:cNvPr id="10486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B4CEF7F-2F82-4D45-8F67-C5EA8F2F275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07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08" name="Picture Placeholder 2"/>
          <p:cNvSpPr>
            <a:spLocks noChangeAspect="1"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609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1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11" name="Picture Placeholder 2"/>
          <p:cNvSpPr>
            <a:spLocks noChangeAspect="1"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612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13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14" name="Picture Placeholder 2"/>
          <p:cNvSpPr>
            <a:spLocks noChangeAspect="1"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615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3145728" name="Straight Connector 16"/>
          <p:cNvCxnSpPr>
            <a:cxnSpLocks/>
          </p:cNvCxnSpPr>
          <p:nvPr/>
        </p:nvCxnSpPr>
        <p:spPr>
          <a:xfrm>
            <a:off x="3726142" y="2133600"/>
            <a:ext cx="0" cy="3962400"/>
          </a:xfrm>
          <a:prstGeom prst="line"/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29" name="Straight Connector 17"/>
          <p:cNvCxnSpPr>
            <a:cxnSpLocks/>
          </p:cNvCxnSpPr>
          <p:nvPr/>
        </p:nvCxnSpPr>
        <p:spPr>
          <a:xfrm>
            <a:off x="6962227" y="2133600"/>
            <a:ext cx="0" cy="3966882"/>
          </a:xfrm>
          <a:prstGeom prst="line"/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6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43C5152-70A2-4F07-B2D2-8FC7DA57D4F6}" type="datetimeFigureOut">
              <a:rPr lang="en-US" smtClean="0"/>
            </a:fld>
            <a:endParaRPr lang="en-US"/>
          </a:p>
        </p:txBody>
      </p:sp>
      <p:sp>
        <p:nvSpPr>
          <p:cNvPr id="10486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B4CEF7F-2F82-4D45-8F67-C5EA8F2F275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3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anchorCtr="0"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43C5152-70A2-4F07-B2D2-8FC7DA57D4F6}" type="datetimeFigureOut">
              <a:rPr lang="en-US" smtClean="0"/>
            </a:fld>
            <a:endParaRPr lang="en-US"/>
          </a:p>
        </p:txBody>
      </p:sp>
      <p:sp>
        <p:nvSpPr>
          <p:cNvPr id="10486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B4CEF7F-2F82-4D45-8F67-C5EA8F2F275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anchor="b" anchorCtr="0" vert="eaVert"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2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43C5152-70A2-4F07-B2D2-8FC7DA57D4F6}" type="datetimeFigureOut">
              <a:rPr lang="en-US" smtClean="0"/>
            </a:fld>
            <a:endParaRPr lang="en-US"/>
          </a:p>
        </p:txBody>
      </p:sp>
      <p:sp>
        <p:nvSpPr>
          <p:cNvPr id="10486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B4CEF7F-2F82-4D45-8F67-C5EA8F2F275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8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5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43C5152-70A2-4F07-B2D2-8FC7DA57D4F6}" type="datetimeFigureOut">
              <a:rPr lang="en-US" smtClean="0"/>
            </a:fld>
            <a:endParaRPr lang="en-US"/>
          </a:p>
        </p:txBody>
      </p:sp>
      <p:sp>
        <p:nvSpPr>
          <p:cNvPr id="10485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B4CEF7F-2F82-4D45-8F67-C5EA8F2F275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59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algn="l" indent="0" marL="0">
              <a:buNone/>
              <a:defRPr cap="all" sz="2000">
                <a:solidFill>
                  <a:schemeClr val="accent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6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43C5152-70A2-4F07-B2D2-8FC7DA57D4F6}" type="datetimeFigureOut">
              <a:rPr lang="en-US" smtClean="0"/>
            </a:fld>
            <a:endParaRPr lang="en-US"/>
          </a:p>
        </p:txBody>
      </p:sp>
      <p:sp>
        <p:nvSpPr>
          <p:cNvPr id="104866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B4CEF7F-2F82-4D45-8F67-C5EA8F2F275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70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71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7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43C5152-70A2-4F07-B2D2-8FC7DA57D4F6}" type="datetimeFigureOut">
              <a:rPr lang="en-US" smtClean="0"/>
            </a:fld>
            <a:endParaRPr lang="en-US"/>
          </a:p>
        </p:txBody>
      </p:sp>
      <p:sp>
        <p:nvSpPr>
          <p:cNvPr id="104867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B4CEF7F-2F82-4D45-8F67-C5EA8F2F275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43C5152-70A2-4F07-B2D2-8FC7DA57D4F6}" type="datetimeFigureOut">
              <a:rPr lang="en-US" smtClean="0"/>
            </a:fld>
            <a:endParaRPr lang="en-US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B4CEF7F-2F82-4D45-8F67-C5EA8F2F275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7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43C5152-70A2-4F07-B2D2-8FC7DA57D4F6}" type="datetimeFigureOut">
              <a:rPr lang="en-US" smtClean="0"/>
            </a:fld>
            <a:endParaRPr lang="en-US"/>
          </a:p>
        </p:txBody>
      </p:sp>
      <p:sp>
        <p:nvSpPr>
          <p:cNvPr id="104867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B4CEF7F-2F82-4D45-8F67-C5EA8F2F275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43C5152-70A2-4F07-B2D2-8FC7DA57D4F6}" type="datetimeFigureOut">
              <a:rPr lang="en-US" smtClean="0"/>
            </a:fld>
            <a:endParaRPr lang="en-US"/>
          </a:p>
        </p:txBody>
      </p:sp>
      <p:sp>
        <p:nvSpPr>
          <p:cNvPr id="104865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B4CEF7F-2F82-4D45-8F67-C5EA8F2F275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b="0" sz="24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64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65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6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43C5152-70A2-4F07-B2D2-8FC7DA57D4F6}" type="datetimeFigureOut">
              <a:rPr lang="en-US" smtClean="0"/>
            </a:fld>
            <a:endParaRPr lang="en-US"/>
          </a:p>
        </p:txBody>
      </p:sp>
      <p:sp>
        <p:nvSpPr>
          <p:cNvPr id="104866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B4CEF7F-2F82-4D45-8F67-C5EA8F2F275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b="0" sz="36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80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681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8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43C5152-70A2-4F07-B2D2-8FC7DA57D4F6}" type="datetimeFigureOut">
              <a:rPr lang="en-US" smtClean="0"/>
            </a:fld>
            <a:endParaRPr lang="en-US"/>
          </a:p>
        </p:txBody>
      </p:sp>
      <p:sp>
        <p:nvSpPr>
          <p:cNvPr id="104868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B4CEF7F-2F82-4D45-8F67-C5EA8F2F275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image" Target="../media/image1.png"/><Relationship Id="rId19" Type="http://schemas.openxmlformats.org/officeDocument/2006/relationships/image" Target="../media/image2.png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7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8"/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/>
        </p:spPr>
      </p:pic>
      <p:pic>
        <p:nvPicPr>
          <p:cNvPr id="2097153" name="Picture 6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9"/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/>
        </p:spPr>
      </p:pic>
      <p:sp>
        <p:nvSpPr>
          <p:cNvPr id="1048576" name="Oval 15"/>
          <p:cNvSpPr/>
          <p:nvPr/>
        </p:nvSpPr>
        <p:spPr>
          <a:xfrm>
            <a:off x="8609012" y="1676400"/>
            <a:ext cx="2819400" cy="2819400"/>
          </a:xfrm>
          <a:prstGeom prst="ellipse"/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4" name="Picture 8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0"/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/>
        </p:spPr>
      </p:pic>
      <p:pic>
        <p:nvPicPr>
          <p:cNvPr id="2097155" name="Picture 9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1"/>
          <a:srcRect b="23320"/>
          <a:stretch>
            <a:fillRect/>
          </a:stretch>
        </p:blipFill>
        <p:spPr>
          <a:xfrm>
            <a:off x="8609012" y="6096000"/>
            <a:ext cx="993734" cy="762000"/>
          </a:xfrm>
          <a:prstGeom prst="rect"/>
        </p:spPr>
      </p:pic>
      <p:sp>
        <p:nvSpPr>
          <p:cNvPr id="1048577" name="Rectangle 13"/>
          <p:cNvSpPr/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78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/>
        </p:spPr>
        <p:txBody>
          <a:bodyPr anchor="t" bIns="45720" lIns="91440" rIns="91440" rtlCol="0" tIns="45720" vert="horz">
            <a:noAutofit/>
          </a:bodyPr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79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580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/>
        </p:spPr>
        <p:txBody>
          <a:bodyPr anchor="t" bIns="45720" lIns="91440" rIns="91440" rtlCol="0" tIns="45720" vert="horz"/>
          <a:lstStyle>
            <a:lvl1pPr algn="l">
              <a:defRPr b="0" sz="110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43C5152-70A2-4F07-B2D2-8FC7DA57D4F6}" type="datetimeFigureOut">
              <a:rPr lang="en-US" smtClean="0"/>
            </a:fld>
            <a:endParaRPr lang="en-US"/>
          </a:p>
        </p:txBody>
      </p:sp>
      <p:sp>
        <p:nvSpPr>
          <p:cNvPr id="1048581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b="0" sz="110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/>
        </p:spPr>
        <p:txBody>
          <a:bodyPr anchor="b" bIns="45720" lIns="91440" rIns="91440" rtlCol="0" tIns="45720" vert="horz"/>
          <a:lstStyle>
            <a:lvl1pPr algn="ctr">
              <a:defRPr b="0" sz="280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CEF7F-2F82-4D45-8F67-C5EA8F2F2755}" type="slidenum">
              <a:rPr lang="en-US" smtClean="0"/>
            </a:fld>
            <a:endParaRPr lang="en-US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eaLnBrk="1" hangingPunct="1" latinLnBrk="0" rtl="0">
        <a:spcBef>
          <a:spcPct val="0"/>
        </a:spcBef>
        <a:buNone/>
        <a:defRPr b="0" sz="420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2000" i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800" i="0" kern="1200">
          <a:solidFill>
            <a:schemeClr val="tx1"/>
          </a:solidFill>
          <a:latin typeface="+mj-lt"/>
          <a:ea typeface="+mj-ea"/>
          <a:cs typeface="+mj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600" i="0" kern="1200">
          <a:solidFill>
            <a:schemeClr val="tx1"/>
          </a:solidFill>
          <a:latin typeface="+mj-lt"/>
          <a:ea typeface="+mj-ea"/>
          <a:cs typeface="+mj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400" i="0" kern="1200">
          <a:solidFill>
            <a:schemeClr val="tx1"/>
          </a:solidFill>
          <a:latin typeface="+mj-lt"/>
          <a:ea typeface="+mj-ea"/>
          <a:cs typeface="+mj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400" i="0" kern="1200">
          <a:solidFill>
            <a:schemeClr val="tx1"/>
          </a:solidFill>
          <a:latin typeface="+mj-lt"/>
          <a:ea typeface="+mj-ea"/>
          <a:cs typeface="+mj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400" i="0" kern="1200">
          <a:solidFill>
            <a:schemeClr val="tx1"/>
          </a:solidFill>
          <a:latin typeface="+mj-lt"/>
          <a:ea typeface="+mj-ea"/>
          <a:cs typeface="+mj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400" i="0" kern="1200">
          <a:solidFill>
            <a:schemeClr val="tx1"/>
          </a:solidFill>
          <a:latin typeface="+mj-lt"/>
          <a:ea typeface="+mj-ea"/>
          <a:cs typeface="+mj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400" i="0" kern="1200">
          <a:solidFill>
            <a:schemeClr val="tx1"/>
          </a:solidFill>
          <a:latin typeface="+mj-lt"/>
          <a:ea typeface="+mj-ea"/>
          <a:cs typeface="+mj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40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ctrTitle"/>
          </p:nvPr>
        </p:nvSpPr>
        <p:spPr>
          <a:xfrm>
            <a:off x="1482501" y="1897039"/>
            <a:ext cx="8825658" cy="928712"/>
          </a:xfrm>
        </p:spPr>
        <p:txBody>
          <a:bodyPr/>
          <a:p>
            <a:r>
              <a:rPr dirty="0" lang="en-US" u="sng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Break-Even Analysis</a:t>
            </a:r>
            <a:endParaRPr dirty="0" lang="en-US" u="sng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97157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572750" y="5238750"/>
            <a:ext cx="1619250" cy="1619250"/>
          </a:xfrm>
          <a:prstGeom prst="rect"/>
        </p:spPr>
      </p:pic>
      <p:pic>
        <p:nvPicPr>
          <p:cNvPr id="2097158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0" y="4686300"/>
            <a:ext cx="2105025" cy="2171700"/>
          </a:xfrm>
          <a:prstGeom prst="rect"/>
        </p:spPr>
      </p:pic>
      <p:sp>
        <p:nvSpPr>
          <p:cNvPr id="1048599" name="TextBox 5"/>
          <p:cNvSpPr txBox="1"/>
          <p:nvPr/>
        </p:nvSpPr>
        <p:spPr>
          <a:xfrm>
            <a:off x="2729552" y="4271749"/>
            <a:ext cx="7206018" cy="2504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200" lang="en-US" smtClean="0"/>
              <a:t>Name   :- </a:t>
            </a:r>
            <a:r>
              <a:rPr dirty="0" sz="3200" lang="en-US" err="1" smtClean="0"/>
              <a:t>Harshil</a:t>
            </a:r>
            <a:r>
              <a:rPr dirty="0" sz="3200" lang="en-US" smtClean="0"/>
              <a:t> </a:t>
            </a:r>
            <a:r>
              <a:rPr dirty="0" sz="3200" lang="en-US" err="1" smtClean="0"/>
              <a:t>Kachhiya</a:t>
            </a:r>
            <a:endParaRPr dirty="0" sz="3200" lang="en-US" smtClean="0"/>
          </a:p>
          <a:p>
            <a:r>
              <a:rPr dirty="0" sz="3200" lang="en-US" smtClean="0"/>
              <a:t>Branch :-  Information Technology</a:t>
            </a:r>
          </a:p>
          <a:p>
            <a:r>
              <a:rPr dirty="0" sz="3200" lang="en-US" smtClean="0"/>
              <a:t>Sub       :- EEM</a:t>
            </a:r>
          </a:p>
          <a:p>
            <a:r>
              <a:rPr dirty="0" sz="3200" lang="en-US" smtClean="0"/>
              <a:t>En No.  :- 160410116044</a:t>
            </a:r>
          </a:p>
          <a:p>
            <a:r>
              <a:rPr dirty="0" sz="3200" lang="en-US" err="1" smtClean="0"/>
              <a:t>Sem</a:t>
            </a:r>
            <a:r>
              <a:rPr dirty="0" sz="3200" lang="en-US" smtClean="0"/>
              <a:t>      :- 3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290147" y="0"/>
            <a:ext cx="9611705" cy="6858000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Case Study</a:t>
            </a:r>
            <a:endParaRPr dirty="0" lang="en-US"/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>
          <a:xfrm>
            <a:off x="646112" y="1296538"/>
            <a:ext cx="9403742" cy="5322626"/>
          </a:xfrm>
        </p:spPr>
        <p:txBody>
          <a:bodyPr>
            <a:normAutofit/>
          </a:bodyPr>
          <a:p>
            <a:r>
              <a:rPr altLang="zh-CN" b="1" dirty="0" sz="3700" lang="en-US"/>
              <a:t>Turkish</a:t>
            </a:r>
            <a:r>
              <a:rPr altLang="zh-CN" b="1" dirty="0" sz="3700" lang="en-US"/>
              <a:t> </a:t>
            </a:r>
            <a:r>
              <a:rPr altLang="zh-CN" b="1" dirty="0" sz="3700" lang="en-US"/>
              <a:t>Airlines</a:t>
            </a:r>
            <a:endParaRPr altLang="en-US" sz="3700" lang="zh-CN"/>
          </a:p>
          <a:p>
            <a:r>
              <a:rPr dirty="0" lang="en-US"/>
              <a:t>• </a:t>
            </a:r>
            <a:r>
              <a:rPr b="1" dirty="0" lang="en-US"/>
              <a:t>Turkish Airlines was established on 20 </a:t>
            </a:r>
            <a:r>
              <a:rPr b="1" dirty="0" lang="en-US" smtClean="0"/>
              <a:t>May 1933 </a:t>
            </a:r>
            <a:r>
              <a:rPr b="1" dirty="0" lang="en-US"/>
              <a:t>as State Airlines Administration</a:t>
            </a:r>
          </a:p>
          <a:p>
            <a:r>
              <a:rPr dirty="0" lang="en-US"/>
              <a:t>•</a:t>
            </a:r>
            <a:r>
              <a:rPr b="1" dirty="0" lang="en-US"/>
              <a:t>Turkish Airline has been in existence for </a:t>
            </a:r>
            <a:r>
              <a:rPr b="1" dirty="0" lang="en-US" smtClean="0"/>
              <a:t>81 years</a:t>
            </a:r>
            <a:endParaRPr b="1" dirty="0" lang="en-US"/>
          </a:p>
          <a:p>
            <a:r>
              <a:rPr dirty="0" lang="en-US"/>
              <a:t>•</a:t>
            </a:r>
            <a:r>
              <a:rPr b="1" dirty="0" lang="en-US"/>
              <a:t>The slogan of Turkish Airline is Widen </a:t>
            </a:r>
            <a:r>
              <a:rPr b="1" dirty="0" lang="en-US" smtClean="0"/>
              <a:t>your World</a:t>
            </a:r>
            <a:endParaRPr b="1" dirty="0" lang="en-US"/>
          </a:p>
          <a:p>
            <a:r>
              <a:rPr dirty="0" lang="en-US"/>
              <a:t>•</a:t>
            </a:r>
            <a:r>
              <a:rPr b="1" dirty="0" lang="en-US"/>
              <a:t>It has a Total number of 18,667 employees </a:t>
            </a:r>
            <a:r>
              <a:rPr b="1" dirty="0" lang="en-US" smtClean="0"/>
              <a:t>as at </a:t>
            </a:r>
            <a:r>
              <a:rPr b="1" dirty="0" lang="en-US"/>
              <a:t>November </a:t>
            </a:r>
            <a:r>
              <a:rPr b="1" dirty="0" lang="en-US" smtClean="0"/>
              <a:t>2013</a:t>
            </a:r>
            <a:r>
              <a:rPr dirty="0" lang="en-US"/>
              <a:t>•</a:t>
            </a:r>
            <a:r>
              <a:rPr b="1" dirty="0" lang="en-US"/>
              <a:t>The Airline’s headquartered is at the Turkish</a:t>
            </a:r>
          </a:p>
          <a:p>
            <a:r>
              <a:rPr b="1" dirty="0" lang="en-US"/>
              <a:t>Airlines General Management Building of </a:t>
            </a:r>
            <a:r>
              <a:rPr b="1" dirty="0" lang="en-US" smtClean="0"/>
              <a:t>Atatürk Airport </a:t>
            </a:r>
            <a:r>
              <a:rPr b="1" dirty="0" lang="en-US"/>
              <a:t>Istanbul, Turkey</a:t>
            </a:r>
          </a:p>
          <a:p>
            <a:r>
              <a:rPr dirty="0" lang="en-US"/>
              <a:t>•</a:t>
            </a:r>
            <a:r>
              <a:rPr b="1" dirty="0" lang="en-US"/>
              <a:t>Turkish Airline operates scheduled services to </a:t>
            </a:r>
            <a:r>
              <a:rPr b="1" dirty="0" lang="en-US" smtClean="0"/>
              <a:t>41 domestic </a:t>
            </a:r>
            <a:r>
              <a:rPr b="1" dirty="0" lang="en-US"/>
              <a:t>and 203 international airports in </a:t>
            </a:r>
            <a:r>
              <a:rPr b="1" dirty="0" lang="en-US" smtClean="0"/>
              <a:t>Europe, Asia</a:t>
            </a:r>
            <a:r>
              <a:rPr b="1" dirty="0" lang="en-US"/>
              <a:t>, America and Africa</a:t>
            </a:r>
          </a:p>
          <a:p>
            <a:r>
              <a:rPr dirty="0" lang="en-US"/>
              <a:t>•</a:t>
            </a:r>
            <a:r>
              <a:rPr b="1" dirty="0" lang="en-US"/>
              <a:t>It flights schedules covers 244 destinations</a:t>
            </a:r>
          </a:p>
          <a:p>
            <a:r>
              <a:rPr dirty="0" lang="en-US"/>
              <a:t>•</a:t>
            </a:r>
            <a:r>
              <a:rPr b="1" dirty="0" lang="en-US"/>
              <a:t>Turkish Airline is the fourth-largest carrier in </a:t>
            </a:r>
            <a:r>
              <a:rPr b="1" dirty="0" lang="en-US" smtClean="0"/>
              <a:t>the world </a:t>
            </a:r>
            <a:r>
              <a:rPr b="1" dirty="0" lang="en-US"/>
              <a:t>by number of destinations</a:t>
            </a: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Content Placeholder 2"/>
          <p:cNvSpPr>
            <a:spLocks noGrp="1"/>
          </p:cNvSpPr>
          <p:nvPr>
            <p:ph idx="1"/>
          </p:nvPr>
        </p:nvSpPr>
        <p:spPr>
          <a:xfrm>
            <a:off x="1007777" y="2762602"/>
            <a:ext cx="8946541" cy="4195481"/>
          </a:xfrm>
        </p:spPr>
        <p:txBody>
          <a:bodyPr>
            <a:normAutofit/>
          </a:bodyPr>
          <a:p>
            <a:pPr algn="ctr" indent="0" marL="0">
              <a:buNone/>
            </a:pPr>
            <a:r>
              <a:rPr b="1" dirty="0" sz="6600" i="1" lang="en-US" smtClean="0">
                <a:latin typeface="Broadway" panose="04040905080B02020502" pitchFamily="82" charset="0"/>
              </a:rPr>
              <a:t>THANK YOU</a:t>
            </a:r>
            <a:endParaRPr b="1" dirty="0" sz="6600" i="1" lang="en-US">
              <a:latin typeface="Broadway" panose="04040905080B02020502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INTRODUCTION</a:t>
            </a:r>
            <a:endParaRPr dirty="0" lang="en-US"/>
          </a:p>
        </p:txBody>
      </p:sp>
      <p:sp>
        <p:nvSpPr>
          <p:cNvPr id="1048601" name="Content Placeholder 2"/>
          <p:cNvSpPr>
            <a:spLocks noGrp="1"/>
          </p:cNvSpPr>
          <p:nvPr>
            <p:ph idx="1"/>
          </p:nvPr>
        </p:nvSpPr>
        <p:spPr>
          <a:xfrm>
            <a:off x="646112" y="1255594"/>
            <a:ext cx="9403742" cy="4992805"/>
          </a:xfrm>
        </p:spPr>
        <p:txBody>
          <a:bodyPr>
            <a:normAutofit/>
          </a:bodyPr>
          <a:p>
            <a:r>
              <a:rPr dirty="0" sz="3600" lang="en-US"/>
              <a:t>A </a:t>
            </a:r>
            <a:r>
              <a:rPr b="1" dirty="0" sz="3600" lang="en-US"/>
              <a:t>breakeven analysis </a:t>
            </a:r>
            <a:r>
              <a:rPr dirty="0" sz="3600" lang="en-US"/>
              <a:t>is used </a:t>
            </a:r>
            <a:r>
              <a:rPr dirty="0" sz="3600" lang="en-US" smtClean="0"/>
              <a:t>to determine </a:t>
            </a:r>
            <a:r>
              <a:rPr dirty="0" sz="3600" lang="en-US"/>
              <a:t>how much sales </a:t>
            </a:r>
            <a:r>
              <a:rPr dirty="0" sz="3600" lang="en-US" smtClean="0"/>
              <a:t>volume your </a:t>
            </a:r>
            <a:r>
              <a:rPr dirty="0" sz="3600" lang="en-US"/>
              <a:t>business needs to start </a:t>
            </a:r>
            <a:r>
              <a:rPr dirty="0" sz="3600" lang="en-US" smtClean="0"/>
              <a:t>making a </a:t>
            </a:r>
            <a:r>
              <a:rPr dirty="0" sz="3600" lang="en-US"/>
              <a:t>profit.</a:t>
            </a:r>
          </a:p>
          <a:p>
            <a:r>
              <a:rPr dirty="0" sz="3600" lang="en-US"/>
              <a:t>The breakeven analysis is </a:t>
            </a:r>
            <a:r>
              <a:rPr dirty="0" sz="3600" lang="en-US" smtClean="0"/>
              <a:t>especially useful </a:t>
            </a:r>
            <a:r>
              <a:rPr dirty="0" sz="3600" lang="en-US"/>
              <a:t>when you're developing </a:t>
            </a:r>
            <a:r>
              <a:rPr dirty="0" sz="3600" lang="en-US" smtClean="0"/>
              <a:t>a pricing </a:t>
            </a:r>
            <a:r>
              <a:rPr dirty="0" sz="3600" lang="en-US"/>
              <a:t>strategy, either as part of </a:t>
            </a:r>
            <a:r>
              <a:rPr dirty="0" sz="3600" lang="en-US" smtClean="0"/>
              <a:t>a marketing </a:t>
            </a:r>
            <a:r>
              <a:rPr dirty="0" sz="3600" lang="en-US"/>
              <a:t>plan or a business plan.</a:t>
            </a:r>
            <a:endParaRPr dirty="0" sz="360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755294" y="652388"/>
            <a:ext cx="9404723" cy="1400530"/>
          </a:xfrm>
        </p:spPr>
        <p:txBody>
          <a:bodyPr/>
          <a:p>
            <a:r>
              <a:rPr dirty="0" lang="en-US"/>
              <a:t>BREAK EVEN CALCULATER</a:t>
            </a:r>
            <a:endParaRPr dirty="0" lang="en-US"/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852127" cy="4195481"/>
          </a:xfrm>
        </p:spPr>
        <p:txBody>
          <a:bodyPr>
            <a:noAutofit/>
          </a:bodyPr>
          <a:p>
            <a:r>
              <a:rPr b="1" dirty="0" sz="3600" lang="en-US"/>
              <a:t>Fixed Cost:</a:t>
            </a:r>
          </a:p>
          <a:p>
            <a:r>
              <a:rPr dirty="0" sz="3600" lang="en-US"/>
              <a:t>The sum of all costs required to </a:t>
            </a:r>
            <a:r>
              <a:rPr dirty="0" sz="3600" lang="en-US" smtClean="0"/>
              <a:t>produce the </a:t>
            </a:r>
            <a:r>
              <a:rPr dirty="0" sz="3600" lang="en-US"/>
              <a:t>first unit of a product. This </a:t>
            </a:r>
            <a:r>
              <a:rPr dirty="0" sz="3600" lang="en-US" smtClean="0"/>
              <a:t>amount does </a:t>
            </a:r>
            <a:r>
              <a:rPr dirty="0" sz="3600" lang="en-US"/>
              <a:t>not vary as production </a:t>
            </a:r>
            <a:r>
              <a:rPr dirty="0" sz="3600" lang="en-US" smtClean="0"/>
              <a:t>increases or </a:t>
            </a:r>
            <a:r>
              <a:rPr dirty="0" sz="3600" lang="en-US"/>
              <a:t>decreases, until new </a:t>
            </a:r>
            <a:r>
              <a:rPr dirty="0" sz="3600" lang="en-US" smtClean="0"/>
              <a:t>capital expenditures </a:t>
            </a:r>
            <a:r>
              <a:rPr dirty="0" sz="3600" lang="en-US"/>
              <a:t>are needed.</a:t>
            </a:r>
            <a:endParaRPr dirty="0" sz="3600"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Content Placeholder 2"/>
          <p:cNvSpPr>
            <a:spLocks noGrp="1"/>
          </p:cNvSpPr>
          <p:nvPr>
            <p:ph idx="1"/>
          </p:nvPr>
        </p:nvSpPr>
        <p:spPr>
          <a:xfrm>
            <a:off x="805218" y="846162"/>
            <a:ext cx="9244635" cy="5402238"/>
          </a:xfrm>
        </p:spPr>
        <p:txBody>
          <a:bodyPr>
            <a:noAutofit/>
          </a:bodyPr>
          <a:p>
            <a:r>
              <a:rPr b="1" dirty="0" sz="2800" lang="en-US"/>
              <a:t>Variable Unit Cost:</a:t>
            </a:r>
          </a:p>
          <a:p>
            <a:r>
              <a:rPr dirty="0" sz="2800" lang="en-US"/>
              <a:t>Costs that vary directly with the </a:t>
            </a:r>
            <a:r>
              <a:rPr dirty="0" sz="2800" lang="en-US" smtClean="0"/>
              <a:t>production of </a:t>
            </a:r>
            <a:r>
              <a:rPr dirty="0" sz="2800" lang="en-US"/>
              <a:t>one additional unit.</a:t>
            </a:r>
          </a:p>
          <a:p>
            <a:r>
              <a:rPr b="1" dirty="0" sz="2800" lang="en-US"/>
              <a:t>Expected Unit Sales:</a:t>
            </a:r>
          </a:p>
          <a:p>
            <a:r>
              <a:rPr dirty="0" sz="2800" lang="en-US"/>
              <a:t>Number of units of the product projected </a:t>
            </a:r>
            <a:r>
              <a:rPr dirty="0" sz="2800" lang="en-US" smtClean="0"/>
              <a:t>to be </a:t>
            </a:r>
            <a:r>
              <a:rPr dirty="0" sz="2800" lang="en-US"/>
              <a:t>sold over a specific period of time.</a:t>
            </a:r>
          </a:p>
          <a:p>
            <a:r>
              <a:rPr b="1" dirty="0" sz="2800" lang="en-US"/>
              <a:t>Unit Price:</a:t>
            </a:r>
          </a:p>
          <a:p>
            <a:r>
              <a:rPr dirty="0" sz="2800" lang="en-US"/>
              <a:t>The amount of money charged to </a:t>
            </a:r>
            <a:r>
              <a:rPr dirty="0" sz="2800" lang="en-US" smtClean="0"/>
              <a:t>the customer </a:t>
            </a:r>
            <a:r>
              <a:rPr dirty="0" sz="2800" lang="en-US"/>
              <a:t>for each unit of a product </a:t>
            </a:r>
            <a:r>
              <a:rPr dirty="0" sz="2800" lang="en-US" smtClean="0"/>
              <a:t>or service</a:t>
            </a:r>
            <a:r>
              <a:rPr dirty="0" sz="2800" lang="en-US"/>
              <a:t>.</a:t>
            </a:r>
            <a:endParaRPr dirty="0" sz="280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b="1" dirty="0" sz="2800" lang="en-US"/>
              <a:t>Total Variable Cost:</a:t>
            </a:r>
            <a:endParaRPr b="1" dirty="0" sz="2800" lang="en-US"/>
          </a:p>
          <a:p>
            <a:r>
              <a:rPr dirty="0" sz="2800" lang="en-US"/>
              <a:t>The product of expected unit </a:t>
            </a:r>
            <a:r>
              <a:rPr dirty="0" sz="2800" lang="en-US" smtClean="0"/>
              <a:t>sales and </a:t>
            </a:r>
            <a:r>
              <a:rPr dirty="0" sz="2800" lang="en-US"/>
              <a:t>variable unit cost</a:t>
            </a:r>
            <a:r>
              <a:rPr dirty="0" sz="2800" lang="en-US" smtClean="0"/>
              <a:t>. </a:t>
            </a:r>
            <a:endParaRPr dirty="0" sz="2800" lang="en-US" smtClean="0"/>
          </a:p>
          <a:p>
            <a:pPr indent="0" marL="0">
              <a:buNone/>
            </a:pPr>
            <a:r>
              <a:rPr b="1" dirty="0" sz="2800" i="1" lang="en-US" smtClean="0"/>
              <a:t>(</a:t>
            </a:r>
            <a:r>
              <a:rPr b="1" dirty="0" sz="2800" i="1" lang="en-US"/>
              <a:t>Expected Unit Sales * </a:t>
            </a:r>
            <a:r>
              <a:rPr b="1" dirty="0" sz="2800" i="1" lang="en-US" smtClean="0"/>
              <a:t>Variable Unit </a:t>
            </a:r>
            <a:r>
              <a:rPr b="1" dirty="0" sz="2800" i="1" lang="en-US"/>
              <a:t>Cost </a:t>
            </a:r>
            <a:r>
              <a:rPr b="1" dirty="0" sz="2800" i="1" lang="en-US" smtClean="0"/>
              <a:t>)</a:t>
            </a:r>
            <a:endParaRPr b="1" dirty="0" sz="2800" i="1" lang="en-US" smtClean="0"/>
          </a:p>
          <a:p>
            <a:r>
              <a:rPr b="1" dirty="0" sz="2800" lang="en-US"/>
              <a:t>Total Cost:</a:t>
            </a:r>
            <a:endParaRPr b="1" dirty="0" sz="2800" lang="en-US"/>
          </a:p>
          <a:p>
            <a:r>
              <a:rPr dirty="0" sz="2800" lang="en-US"/>
              <a:t>The sum of the fixed cost and </a:t>
            </a:r>
            <a:r>
              <a:rPr dirty="0" sz="2800" lang="en-US" smtClean="0"/>
              <a:t>total variable </a:t>
            </a:r>
            <a:r>
              <a:rPr dirty="0" sz="2800" lang="en-US"/>
              <a:t>cost for any given level </a:t>
            </a:r>
            <a:r>
              <a:rPr dirty="0" sz="2800" lang="en-US" smtClean="0"/>
              <a:t>of production</a:t>
            </a:r>
            <a:r>
              <a:rPr dirty="0" sz="2800" lang="en-US"/>
              <a:t>.</a:t>
            </a:r>
            <a:endParaRPr dirty="0" sz="2800" lang="en-US"/>
          </a:p>
          <a:p>
            <a:pPr indent="0" marL="0">
              <a:buNone/>
            </a:pPr>
            <a:r>
              <a:rPr b="1" dirty="0" sz="2800" i="1" lang="en-US"/>
              <a:t>(Fixed Cost + Total Variable Cost )</a:t>
            </a:r>
            <a:endParaRPr dirty="0" sz="280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6774" lnSpcReduction="20000"/>
          </a:bodyPr>
          <a:p>
            <a:r>
              <a:rPr b="1" dirty="0" sz="3100" lang="en-US"/>
              <a:t>Total Revenue:</a:t>
            </a:r>
            <a:endParaRPr b="1" dirty="0" sz="3100" lang="en-US"/>
          </a:p>
          <a:p>
            <a:r>
              <a:rPr dirty="0" sz="3100" lang="en-US"/>
              <a:t>The product of expected unit </a:t>
            </a:r>
            <a:r>
              <a:rPr dirty="0" sz="3100" lang="en-US" smtClean="0"/>
              <a:t>sales and </a:t>
            </a:r>
            <a:r>
              <a:rPr dirty="0" sz="3100" lang="en-US"/>
              <a:t>unit price.</a:t>
            </a:r>
            <a:endParaRPr dirty="0" sz="3100" lang="en-US"/>
          </a:p>
          <a:p>
            <a:r>
              <a:rPr b="1" dirty="0" sz="3100" i="1" lang="en-US"/>
              <a:t>(Expected Unit Sales * Unit Price )</a:t>
            </a:r>
            <a:endParaRPr b="1" dirty="0" sz="3100" i="1" lang="en-US"/>
          </a:p>
          <a:p>
            <a:r>
              <a:rPr b="1" dirty="0" sz="3100" lang="en-US"/>
              <a:t>Profit (or Loss):</a:t>
            </a:r>
            <a:endParaRPr b="1" dirty="0" sz="3100" lang="en-US"/>
          </a:p>
          <a:p>
            <a:r>
              <a:rPr dirty="0" sz="3100" lang="en-US"/>
              <a:t>The monetary gain (or loss) </a:t>
            </a:r>
            <a:r>
              <a:rPr dirty="0" sz="3100" lang="en-US" smtClean="0"/>
              <a:t>resulting from </a:t>
            </a:r>
            <a:r>
              <a:rPr dirty="0" sz="3100" lang="en-US"/>
              <a:t>revenues after subtracting </a:t>
            </a:r>
            <a:r>
              <a:rPr dirty="0" sz="3100" lang="en-US" smtClean="0"/>
              <a:t>all associated </a:t>
            </a:r>
            <a:r>
              <a:rPr dirty="0" sz="3100" lang="en-US"/>
              <a:t>costs. </a:t>
            </a:r>
            <a:endParaRPr dirty="0" sz="3100" lang="en-US" smtClean="0"/>
          </a:p>
          <a:p>
            <a:r>
              <a:rPr b="1" dirty="0" sz="3100" i="1" lang="en-US" smtClean="0"/>
              <a:t>(</a:t>
            </a:r>
            <a:r>
              <a:rPr b="1" dirty="0" sz="3100" i="1" lang="en-US"/>
              <a:t>Total Revenue </a:t>
            </a:r>
            <a:r>
              <a:rPr b="1" dirty="0" sz="3100" i="1" lang="en-US" smtClean="0"/>
              <a:t>- Total </a:t>
            </a:r>
            <a:r>
              <a:rPr b="1" dirty="0" sz="3100" i="1" lang="en-US"/>
              <a:t>Costs)</a:t>
            </a:r>
            <a:endParaRPr dirty="0" sz="310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b="1" dirty="0" sz="4100" lang="en-US"/>
              <a:t>BREAK </a:t>
            </a:r>
            <a:r>
              <a:rPr b="1" dirty="0" sz="4100" i="1" lang="en-US"/>
              <a:t>EVEN </a:t>
            </a:r>
            <a:r>
              <a:rPr b="1" dirty="0" sz="4100" lang="en-US"/>
              <a:t>POINT:</a:t>
            </a:r>
            <a:endParaRPr b="1" dirty="0" sz="4100" lang="en-US"/>
          </a:p>
          <a:p>
            <a:r>
              <a:rPr b="1" dirty="0" sz="2700" i="1" lang="en-US"/>
              <a:t>The </a:t>
            </a:r>
            <a:r>
              <a:rPr b="1" dirty="0" sz="2700" i="1" lang="en-US"/>
              <a:t>point</a:t>
            </a:r>
            <a:r>
              <a:rPr b="1" dirty="0" sz="2700" i="1" lang="en-US"/>
              <a:t> </a:t>
            </a:r>
            <a:r>
              <a:rPr b="1" dirty="0" sz="2700" i="1" lang="en-US"/>
              <a:t>at</a:t>
            </a:r>
            <a:r>
              <a:rPr b="1" dirty="0" sz="2700" i="1" lang="en-US"/>
              <a:t> </a:t>
            </a:r>
            <a:r>
              <a:rPr b="1" dirty="0" sz="2700" i="1" lang="en-US"/>
              <a:t>which</a:t>
            </a:r>
            <a:r>
              <a:rPr b="1" dirty="0" sz="2700" i="1" lang="en-US"/>
              <a:t> </a:t>
            </a:r>
            <a:r>
              <a:rPr b="1" dirty="0" sz="2700" i="1" lang="en-US"/>
              <a:t>ferm</a:t>
            </a:r>
            <a:r>
              <a:rPr b="1" dirty="0" sz="2700" i="1" lang="en-US"/>
              <a:t> </a:t>
            </a:r>
            <a:r>
              <a:rPr b="1" dirty="0" sz="2700" i="1" lang="en-US"/>
              <a:t>get</a:t>
            </a:r>
            <a:r>
              <a:rPr b="1" dirty="0" sz="2700" i="1" lang="en-US"/>
              <a:t> </a:t>
            </a:r>
            <a:r>
              <a:rPr b="1" dirty="0" sz="2700" i="1" lang="en-US"/>
              <a:t>no</a:t>
            </a:r>
            <a:r>
              <a:rPr b="1" dirty="0" sz="2700" i="1" lang="en-US"/>
              <a:t> </a:t>
            </a:r>
            <a:r>
              <a:rPr b="1" dirty="0" sz="2700" i="1" lang="en-US"/>
              <a:t>profit</a:t>
            </a:r>
            <a:r>
              <a:rPr b="1" dirty="0" sz="2700" i="1" lang="en-US"/>
              <a:t> </a:t>
            </a:r>
            <a:r>
              <a:rPr b="1" dirty="0" sz="2700" i="1" lang="en-US"/>
              <a:t>and</a:t>
            </a:r>
            <a:r>
              <a:rPr b="1" dirty="0" sz="2700" i="1" lang="en-US"/>
              <a:t> </a:t>
            </a:r>
            <a:r>
              <a:rPr b="1" dirty="0" sz="2700" i="1" lang="en-US"/>
              <a:t>no</a:t>
            </a:r>
            <a:r>
              <a:rPr b="1" dirty="0" sz="2700" i="1" lang="en-US"/>
              <a:t> </a:t>
            </a:r>
            <a:r>
              <a:rPr b="1" dirty="0" sz="2700" i="1" lang="en-US"/>
              <a:t>loss</a:t>
            </a:r>
            <a:r>
              <a:rPr b="1" dirty="0" sz="2700" i="1" lang="en-US"/>
              <a:t>.</a:t>
            </a:r>
            <a:endParaRPr altLang="en-US" sz="2700" lang="zh-CN"/>
          </a:p>
          <a:p>
            <a:r>
              <a:rPr b="1" dirty="0" sz="2700" i="1" lang="en-US"/>
              <a:t>Break </a:t>
            </a:r>
            <a:r>
              <a:rPr b="1" dirty="0" sz="2700" lang="en-US"/>
              <a:t>Even </a:t>
            </a:r>
            <a:r>
              <a:rPr b="1" dirty="0" sz="2700" i="1" lang="en-US"/>
              <a:t>Point (IN UNIT)= </a:t>
            </a:r>
            <a:r>
              <a:rPr b="1" dirty="0" sz="2700" i="1" lang="en-US" smtClean="0"/>
              <a:t>Fixed Cost </a:t>
            </a:r>
            <a:r>
              <a:rPr b="1" dirty="0" sz="2700" i="1" lang="en-US"/>
              <a:t>/S. Price- Variable Unit Cost</a:t>
            </a:r>
            <a:endParaRPr altLang="en-US" sz="2700" lang="zh-CN"/>
          </a:p>
          <a:p>
            <a:r>
              <a:rPr b="1" dirty="0" sz="2700" i="1" lang="en-US"/>
              <a:t>Break Even Point (in </a:t>
            </a:r>
            <a:r>
              <a:rPr b="1" dirty="0" sz="2700" i="1" lang="en-US" err="1"/>
              <a:t>Rs</a:t>
            </a:r>
            <a:r>
              <a:rPr b="1" dirty="0" sz="2700" i="1" lang="en-US"/>
              <a:t>)=</a:t>
            </a:r>
            <a:r>
              <a:rPr b="1" dirty="0" sz="2700" i="1" lang="en-US" smtClean="0"/>
              <a:t>Fixed Cost</a:t>
            </a:r>
            <a:r>
              <a:rPr b="1" dirty="0" sz="2700" i="1" lang="en-US"/>
              <a:t>/ S. Price-Variable </a:t>
            </a:r>
            <a:r>
              <a:rPr b="1" dirty="0" sz="2700" i="1" lang="en-US" smtClean="0"/>
              <a:t>unit Cost*Unit</a:t>
            </a:r>
            <a:r>
              <a:rPr b="1" dirty="0" sz="2700" i="1" lang="en-US" smtClean="0"/>
              <a:t>s</a:t>
            </a:r>
            <a:endParaRPr dirty="0" sz="270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599486" y="0"/>
            <a:ext cx="10993028" cy="6858000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865699" y="0"/>
            <a:ext cx="10460602" cy="6858000"/>
          </a:xfrm>
          <a:prstGeom prst="rect"/>
        </p:spPr>
      </p:pic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Ion">
  <a:themeElements>
    <a:clrScheme name="Ion">
      <a:dk1>
        <a:sysClr lastClr="000000" val="windowText"/>
      </a:dk1>
      <a:lt1>
        <a:sysClr lastClr="FFFFFF" val="window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r="540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Break-Even Analysis</dc:title>
  <dc:creator>Harsh Patel</dc:creator>
  <cp:lastModifiedBy>Harsh Patel</cp:lastModifiedBy>
  <dcterms:created xsi:type="dcterms:W3CDTF">2017-10-01T23:15:46Z</dcterms:created>
  <dcterms:modified xsi:type="dcterms:W3CDTF">2017-10-09T07:21:46Z</dcterms:modified>
</cp:coreProperties>
</file>