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2"/>
  </p:sldMasterIdLst>
  <p:notesMasterIdLst>
    <p:notesMasterId r:id="rId19"/>
  </p:notesMasterIdLst>
  <p:handoutMasterIdLst>
    <p:handoutMasterId r:id="rId20"/>
  </p:handoutMasterIdLst>
  <p:sldIdLst>
    <p:sldId id="258" r:id="rId3"/>
    <p:sldId id="259" r:id="rId4"/>
    <p:sldId id="260" r:id="rId5"/>
    <p:sldId id="261" r:id="rId6"/>
    <p:sldId id="263" r:id="rId7"/>
    <p:sldId id="264" r:id="rId8"/>
    <p:sldId id="265" r:id="rId9"/>
    <p:sldId id="266" r:id="rId10"/>
    <p:sldId id="267" r:id="rId11"/>
    <p:sldId id="268" r:id="rId12"/>
    <p:sldId id="269" r:id="rId13"/>
    <p:sldId id="270" r:id="rId14"/>
    <p:sldId id="272" r:id="rId15"/>
    <p:sldId id="271"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41" d="100"/>
          <a:sy n="41" d="100"/>
        </p:scale>
        <p:origin x="48" y="780"/>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177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812548-58B4-47D0-B3C1-84999B3789A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FA435A32-2815-4E29-9D77-AA72CD83DB64}">
      <dgm:prSet phldrT="[Text]"/>
      <dgm:spPr/>
      <dgm:t>
        <a:bodyPr/>
        <a:lstStyle/>
        <a:p>
          <a:r>
            <a:rPr lang="en-US" b="1" i="0" dirty="0" smtClean="0"/>
            <a:t>REGISTER AS AN IMPORTER OR EXPORTER</a:t>
          </a:r>
          <a:endParaRPr lang="en-IN" dirty="0"/>
        </a:p>
      </dgm:t>
    </dgm:pt>
    <dgm:pt modelId="{8D9AA4D5-B42D-4E26-9BB6-B2357F122A15}" type="parTrans" cxnId="{5D544B31-AD14-482A-8B7D-9E176B609094}">
      <dgm:prSet/>
      <dgm:spPr/>
      <dgm:t>
        <a:bodyPr/>
        <a:lstStyle/>
        <a:p>
          <a:endParaRPr lang="en-IN"/>
        </a:p>
      </dgm:t>
    </dgm:pt>
    <dgm:pt modelId="{F626EF53-0BC7-4A45-B694-A7A5A4469EBA}" type="sibTrans" cxnId="{5D544B31-AD14-482A-8B7D-9E176B609094}">
      <dgm:prSet/>
      <dgm:spPr/>
      <dgm:t>
        <a:bodyPr/>
        <a:lstStyle/>
        <a:p>
          <a:endParaRPr lang="en-IN"/>
        </a:p>
      </dgm:t>
    </dgm:pt>
    <dgm:pt modelId="{1384C18A-A563-41A2-8FE6-5725EF0B75CF}">
      <dgm:prSet phldrT="[Text]"/>
      <dgm:spPr/>
      <dgm:t>
        <a:bodyPr/>
        <a:lstStyle/>
        <a:p>
          <a:r>
            <a:rPr lang="en-US" b="1" dirty="0" smtClean="0"/>
            <a:t>NEGOTIATE TERMS OF SALE</a:t>
          </a:r>
          <a:endParaRPr lang="en-IN" dirty="0"/>
        </a:p>
      </dgm:t>
    </dgm:pt>
    <dgm:pt modelId="{568880BE-8E09-45C1-B2BB-6E1670C80397}" type="parTrans" cxnId="{5F27FEC3-071B-4822-A7F4-5540CB672622}">
      <dgm:prSet/>
      <dgm:spPr/>
      <dgm:t>
        <a:bodyPr/>
        <a:lstStyle/>
        <a:p>
          <a:endParaRPr lang="en-IN"/>
        </a:p>
      </dgm:t>
    </dgm:pt>
    <dgm:pt modelId="{F0D02F3F-1436-44F3-8D38-496621A37D77}" type="sibTrans" cxnId="{5F27FEC3-071B-4822-A7F4-5540CB672622}">
      <dgm:prSet/>
      <dgm:spPr/>
      <dgm:t>
        <a:bodyPr/>
        <a:lstStyle/>
        <a:p>
          <a:endParaRPr lang="en-IN"/>
        </a:p>
      </dgm:t>
    </dgm:pt>
    <dgm:pt modelId="{B2D01804-4376-43F1-ADF3-FC7F315AEAB0}">
      <dgm:prSet phldrT="[Text]"/>
      <dgm:spPr/>
      <dgm:t>
        <a:bodyPr/>
        <a:lstStyle/>
        <a:p>
          <a:r>
            <a:rPr lang="en-US" b="1" dirty="0" smtClean="0"/>
            <a:t>UNDERSTAND EXPORT FORMALITIES AND RESPONSIBILITY TOWARDS SALE PROCEEDS</a:t>
          </a:r>
          <a:endParaRPr lang="en-IN" dirty="0"/>
        </a:p>
      </dgm:t>
    </dgm:pt>
    <dgm:pt modelId="{FDFF0C8F-11E5-4A6E-B444-4D9BAB354F06}" type="parTrans" cxnId="{DD1040BD-1E96-485E-9DD5-04F0EF0998B1}">
      <dgm:prSet/>
      <dgm:spPr/>
      <dgm:t>
        <a:bodyPr/>
        <a:lstStyle/>
        <a:p>
          <a:endParaRPr lang="en-IN"/>
        </a:p>
      </dgm:t>
    </dgm:pt>
    <dgm:pt modelId="{4CC8F6C6-B6FF-42E3-B227-AB18AA96E678}" type="sibTrans" cxnId="{DD1040BD-1E96-485E-9DD5-04F0EF0998B1}">
      <dgm:prSet/>
      <dgm:spPr/>
      <dgm:t>
        <a:bodyPr/>
        <a:lstStyle/>
        <a:p>
          <a:endParaRPr lang="en-IN"/>
        </a:p>
      </dgm:t>
    </dgm:pt>
    <dgm:pt modelId="{ECE29BD8-C936-42D3-8D0C-C4B33CDE0AF2}">
      <dgm:prSet phldrT="[Text]"/>
      <dgm:spPr/>
      <dgm:t>
        <a:bodyPr/>
        <a:lstStyle/>
        <a:p>
          <a:r>
            <a:rPr lang="en-US" b="1" dirty="0" smtClean="0"/>
            <a:t>UNDERSTAND</a:t>
          </a:r>
          <a:r>
            <a:rPr lang="en-US" dirty="0" smtClean="0"/>
            <a:t> </a:t>
          </a:r>
          <a:r>
            <a:rPr lang="en-US" b="1" dirty="0" smtClean="0"/>
            <a:t>DOCUMENTATION AND INCOTERMS</a:t>
          </a:r>
          <a:endParaRPr lang="en-IN" dirty="0"/>
        </a:p>
      </dgm:t>
    </dgm:pt>
    <dgm:pt modelId="{4B50068E-A14E-448D-854F-E900306256E1}" type="parTrans" cxnId="{E998BB6E-687D-40F3-AEE4-84FF1B4A7598}">
      <dgm:prSet/>
      <dgm:spPr/>
      <dgm:t>
        <a:bodyPr/>
        <a:lstStyle/>
        <a:p>
          <a:endParaRPr lang="en-IN"/>
        </a:p>
      </dgm:t>
    </dgm:pt>
    <dgm:pt modelId="{ED2ED9CC-B0E9-46DC-A889-8AD40A73C505}" type="sibTrans" cxnId="{E998BB6E-687D-40F3-AEE4-84FF1B4A7598}">
      <dgm:prSet/>
      <dgm:spPr/>
      <dgm:t>
        <a:bodyPr/>
        <a:lstStyle/>
        <a:p>
          <a:endParaRPr lang="en-IN"/>
        </a:p>
      </dgm:t>
    </dgm:pt>
    <dgm:pt modelId="{5DEABD13-A0F5-42C4-B3FD-62F729954756}">
      <dgm:prSet phldrT="[Text]"/>
      <dgm:spPr/>
      <dgm:t>
        <a:bodyPr/>
        <a:lstStyle/>
        <a:p>
          <a:r>
            <a:rPr lang="en-US" b="1" dirty="0" smtClean="0"/>
            <a:t>FOR EXPORT,COMPLETE CUSTOMS FORMALITIES AND OBTAIN DOCUMENTS</a:t>
          </a:r>
          <a:endParaRPr lang="en-IN" dirty="0"/>
        </a:p>
      </dgm:t>
    </dgm:pt>
    <dgm:pt modelId="{6817DD79-1D9A-48B1-9876-FE500204768F}" type="parTrans" cxnId="{2DF32AE5-A018-446E-B306-4B1EBCCECD05}">
      <dgm:prSet/>
      <dgm:spPr/>
      <dgm:t>
        <a:bodyPr/>
        <a:lstStyle/>
        <a:p>
          <a:endParaRPr lang="en-IN"/>
        </a:p>
      </dgm:t>
    </dgm:pt>
    <dgm:pt modelId="{88AE759D-4099-481F-ACDE-D8E1A0991F89}" type="sibTrans" cxnId="{2DF32AE5-A018-446E-B306-4B1EBCCECD05}">
      <dgm:prSet/>
      <dgm:spPr/>
      <dgm:t>
        <a:bodyPr/>
        <a:lstStyle/>
        <a:p>
          <a:endParaRPr lang="en-IN"/>
        </a:p>
      </dgm:t>
    </dgm:pt>
    <dgm:pt modelId="{7A5967DF-E7F3-4E24-B2E2-79632E6C37B8}">
      <dgm:prSet phldrT="[Text]"/>
      <dgm:spPr/>
      <dgm:t>
        <a:bodyPr/>
        <a:lstStyle/>
        <a:p>
          <a:r>
            <a:rPr lang="en-US" b="1" dirty="0" smtClean="0"/>
            <a:t>RECEIVE SALE PROCEEDS</a:t>
          </a:r>
          <a:endParaRPr lang="en-IN" dirty="0"/>
        </a:p>
      </dgm:t>
    </dgm:pt>
    <dgm:pt modelId="{506BDED7-7F26-4FBA-9025-EAEFC275E409}" type="parTrans" cxnId="{765107CC-5651-4A70-9A26-022272835367}">
      <dgm:prSet/>
      <dgm:spPr/>
      <dgm:t>
        <a:bodyPr/>
        <a:lstStyle/>
        <a:p>
          <a:endParaRPr lang="en-IN"/>
        </a:p>
      </dgm:t>
    </dgm:pt>
    <dgm:pt modelId="{583F38C4-4165-41C9-B1C2-0EDABD398788}" type="sibTrans" cxnId="{765107CC-5651-4A70-9A26-022272835367}">
      <dgm:prSet/>
      <dgm:spPr/>
      <dgm:t>
        <a:bodyPr/>
        <a:lstStyle/>
        <a:p>
          <a:endParaRPr lang="en-IN"/>
        </a:p>
      </dgm:t>
    </dgm:pt>
    <dgm:pt modelId="{E788BF14-7DAE-4C02-A5BA-F8C7A16CD623}">
      <dgm:prSet phldrT="[Text]"/>
      <dgm:spPr/>
      <dgm:t>
        <a:bodyPr/>
        <a:lstStyle/>
        <a:p>
          <a:r>
            <a:rPr lang="en-US" b="1" dirty="0" smtClean="0"/>
            <a:t>SUBMIT TO THE BANK FOR ONWARD TRANSMISSION TO BUYER</a:t>
          </a:r>
          <a:endParaRPr lang="en-IN" dirty="0"/>
        </a:p>
      </dgm:t>
    </dgm:pt>
    <dgm:pt modelId="{76F10EC2-1E21-419D-809E-D087DBE818BE}" type="parTrans" cxnId="{1A691BED-FFFD-4F11-BBE9-E55C3042F126}">
      <dgm:prSet/>
      <dgm:spPr/>
      <dgm:t>
        <a:bodyPr/>
        <a:lstStyle/>
        <a:p>
          <a:endParaRPr lang="en-IN"/>
        </a:p>
      </dgm:t>
    </dgm:pt>
    <dgm:pt modelId="{5678C4E6-8A00-4132-9509-073F3725AF64}" type="sibTrans" cxnId="{1A691BED-FFFD-4F11-BBE9-E55C3042F126}">
      <dgm:prSet/>
      <dgm:spPr/>
      <dgm:t>
        <a:bodyPr/>
        <a:lstStyle/>
        <a:p>
          <a:endParaRPr lang="en-IN"/>
        </a:p>
      </dgm:t>
    </dgm:pt>
    <dgm:pt modelId="{8E9EBA26-97A9-4069-8D87-FDB0A37CE907}" type="pres">
      <dgm:prSet presAssocID="{78812548-58B4-47D0-B3C1-84999B3789AE}" presName="Name0" presStyleCnt="0">
        <dgm:presLayoutVars>
          <dgm:dir/>
          <dgm:resizeHandles val="exact"/>
        </dgm:presLayoutVars>
      </dgm:prSet>
      <dgm:spPr/>
      <dgm:t>
        <a:bodyPr/>
        <a:lstStyle/>
        <a:p>
          <a:endParaRPr lang="en-IN"/>
        </a:p>
      </dgm:t>
    </dgm:pt>
    <dgm:pt modelId="{5A4F329C-2911-44F3-A62E-4244F112E450}" type="pres">
      <dgm:prSet presAssocID="{FA435A32-2815-4E29-9D77-AA72CD83DB64}" presName="node" presStyleLbl="node1" presStyleIdx="0" presStyleCnt="7">
        <dgm:presLayoutVars>
          <dgm:bulletEnabled val="1"/>
        </dgm:presLayoutVars>
      </dgm:prSet>
      <dgm:spPr/>
      <dgm:t>
        <a:bodyPr/>
        <a:lstStyle/>
        <a:p>
          <a:endParaRPr lang="en-IN"/>
        </a:p>
      </dgm:t>
    </dgm:pt>
    <dgm:pt modelId="{503AF109-58FE-4577-B4B1-42D5D14C3F2F}" type="pres">
      <dgm:prSet presAssocID="{F626EF53-0BC7-4A45-B694-A7A5A4469EBA}" presName="sibTrans" presStyleLbl="sibTrans1D1" presStyleIdx="0" presStyleCnt="6"/>
      <dgm:spPr/>
      <dgm:t>
        <a:bodyPr/>
        <a:lstStyle/>
        <a:p>
          <a:endParaRPr lang="en-IN"/>
        </a:p>
      </dgm:t>
    </dgm:pt>
    <dgm:pt modelId="{0B484710-271F-4021-B977-90A5FB7DA7B5}" type="pres">
      <dgm:prSet presAssocID="{F626EF53-0BC7-4A45-B694-A7A5A4469EBA}" presName="connectorText" presStyleLbl="sibTrans1D1" presStyleIdx="0" presStyleCnt="6"/>
      <dgm:spPr/>
      <dgm:t>
        <a:bodyPr/>
        <a:lstStyle/>
        <a:p>
          <a:endParaRPr lang="en-IN"/>
        </a:p>
      </dgm:t>
    </dgm:pt>
    <dgm:pt modelId="{6A6B92B5-FE10-4EAB-8EE6-CF40C79AF368}" type="pres">
      <dgm:prSet presAssocID="{1384C18A-A563-41A2-8FE6-5725EF0B75CF}" presName="node" presStyleLbl="node1" presStyleIdx="1" presStyleCnt="7">
        <dgm:presLayoutVars>
          <dgm:bulletEnabled val="1"/>
        </dgm:presLayoutVars>
      </dgm:prSet>
      <dgm:spPr/>
      <dgm:t>
        <a:bodyPr/>
        <a:lstStyle/>
        <a:p>
          <a:endParaRPr lang="en-IN"/>
        </a:p>
      </dgm:t>
    </dgm:pt>
    <dgm:pt modelId="{DBBA9A0A-82BA-4323-997E-92DCE99A87F0}" type="pres">
      <dgm:prSet presAssocID="{F0D02F3F-1436-44F3-8D38-496621A37D77}" presName="sibTrans" presStyleLbl="sibTrans1D1" presStyleIdx="1" presStyleCnt="6"/>
      <dgm:spPr/>
      <dgm:t>
        <a:bodyPr/>
        <a:lstStyle/>
        <a:p>
          <a:endParaRPr lang="en-IN"/>
        </a:p>
      </dgm:t>
    </dgm:pt>
    <dgm:pt modelId="{51E069FB-65A9-40DC-85BE-55D16556DEE5}" type="pres">
      <dgm:prSet presAssocID="{F0D02F3F-1436-44F3-8D38-496621A37D77}" presName="connectorText" presStyleLbl="sibTrans1D1" presStyleIdx="1" presStyleCnt="6"/>
      <dgm:spPr/>
      <dgm:t>
        <a:bodyPr/>
        <a:lstStyle/>
        <a:p>
          <a:endParaRPr lang="en-IN"/>
        </a:p>
      </dgm:t>
    </dgm:pt>
    <dgm:pt modelId="{3D6C589F-11E3-40CC-90AE-E6DF37BA9CA9}" type="pres">
      <dgm:prSet presAssocID="{B2D01804-4376-43F1-ADF3-FC7F315AEAB0}" presName="node" presStyleLbl="node1" presStyleIdx="2" presStyleCnt="7">
        <dgm:presLayoutVars>
          <dgm:bulletEnabled val="1"/>
        </dgm:presLayoutVars>
      </dgm:prSet>
      <dgm:spPr/>
      <dgm:t>
        <a:bodyPr/>
        <a:lstStyle/>
        <a:p>
          <a:endParaRPr lang="en-IN"/>
        </a:p>
      </dgm:t>
    </dgm:pt>
    <dgm:pt modelId="{A1580212-C6C3-4EAC-8FB6-281B36B30178}" type="pres">
      <dgm:prSet presAssocID="{4CC8F6C6-B6FF-42E3-B227-AB18AA96E678}" presName="sibTrans" presStyleLbl="sibTrans1D1" presStyleIdx="2" presStyleCnt="6"/>
      <dgm:spPr/>
      <dgm:t>
        <a:bodyPr/>
        <a:lstStyle/>
        <a:p>
          <a:endParaRPr lang="en-IN"/>
        </a:p>
      </dgm:t>
    </dgm:pt>
    <dgm:pt modelId="{561FEDF0-7943-4F44-8126-0EF9FC9E0185}" type="pres">
      <dgm:prSet presAssocID="{4CC8F6C6-B6FF-42E3-B227-AB18AA96E678}" presName="connectorText" presStyleLbl="sibTrans1D1" presStyleIdx="2" presStyleCnt="6"/>
      <dgm:spPr/>
      <dgm:t>
        <a:bodyPr/>
        <a:lstStyle/>
        <a:p>
          <a:endParaRPr lang="en-IN"/>
        </a:p>
      </dgm:t>
    </dgm:pt>
    <dgm:pt modelId="{4037267E-9D04-4853-BE6A-F0DDD501C9FE}" type="pres">
      <dgm:prSet presAssocID="{ECE29BD8-C936-42D3-8D0C-C4B33CDE0AF2}" presName="node" presStyleLbl="node1" presStyleIdx="3" presStyleCnt="7">
        <dgm:presLayoutVars>
          <dgm:bulletEnabled val="1"/>
        </dgm:presLayoutVars>
      </dgm:prSet>
      <dgm:spPr/>
      <dgm:t>
        <a:bodyPr/>
        <a:lstStyle/>
        <a:p>
          <a:endParaRPr lang="en-IN"/>
        </a:p>
      </dgm:t>
    </dgm:pt>
    <dgm:pt modelId="{6C2FC104-A37C-4B53-A41B-6FF714F62D10}" type="pres">
      <dgm:prSet presAssocID="{ED2ED9CC-B0E9-46DC-A889-8AD40A73C505}" presName="sibTrans" presStyleLbl="sibTrans1D1" presStyleIdx="3" presStyleCnt="6"/>
      <dgm:spPr/>
      <dgm:t>
        <a:bodyPr/>
        <a:lstStyle/>
        <a:p>
          <a:endParaRPr lang="en-IN"/>
        </a:p>
      </dgm:t>
    </dgm:pt>
    <dgm:pt modelId="{A35FEB15-D1A7-4666-8632-C8422F7C375B}" type="pres">
      <dgm:prSet presAssocID="{ED2ED9CC-B0E9-46DC-A889-8AD40A73C505}" presName="connectorText" presStyleLbl="sibTrans1D1" presStyleIdx="3" presStyleCnt="6"/>
      <dgm:spPr/>
      <dgm:t>
        <a:bodyPr/>
        <a:lstStyle/>
        <a:p>
          <a:endParaRPr lang="en-IN"/>
        </a:p>
      </dgm:t>
    </dgm:pt>
    <dgm:pt modelId="{EF080282-C202-4BCC-897F-5BE5161121AA}" type="pres">
      <dgm:prSet presAssocID="{5DEABD13-A0F5-42C4-B3FD-62F729954756}" presName="node" presStyleLbl="node1" presStyleIdx="4" presStyleCnt="7">
        <dgm:presLayoutVars>
          <dgm:bulletEnabled val="1"/>
        </dgm:presLayoutVars>
      </dgm:prSet>
      <dgm:spPr/>
      <dgm:t>
        <a:bodyPr/>
        <a:lstStyle/>
        <a:p>
          <a:endParaRPr lang="en-IN"/>
        </a:p>
      </dgm:t>
    </dgm:pt>
    <dgm:pt modelId="{BB353E06-8A59-43A6-A8C5-60BB6FA2CCB9}" type="pres">
      <dgm:prSet presAssocID="{88AE759D-4099-481F-ACDE-D8E1A0991F89}" presName="sibTrans" presStyleLbl="sibTrans1D1" presStyleIdx="4" presStyleCnt="6"/>
      <dgm:spPr/>
      <dgm:t>
        <a:bodyPr/>
        <a:lstStyle/>
        <a:p>
          <a:endParaRPr lang="en-IN"/>
        </a:p>
      </dgm:t>
    </dgm:pt>
    <dgm:pt modelId="{7B74AC8E-EB85-4DF4-B017-477BF6D899DB}" type="pres">
      <dgm:prSet presAssocID="{88AE759D-4099-481F-ACDE-D8E1A0991F89}" presName="connectorText" presStyleLbl="sibTrans1D1" presStyleIdx="4" presStyleCnt="6"/>
      <dgm:spPr/>
      <dgm:t>
        <a:bodyPr/>
        <a:lstStyle/>
        <a:p>
          <a:endParaRPr lang="en-IN"/>
        </a:p>
      </dgm:t>
    </dgm:pt>
    <dgm:pt modelId="{62E5C8EC-C64C-4AA9-A4F6-7F6019C10355}" type="pres">
      <dgm:prSet presAssocID="{E788BF14-7DAE-4C02-A5BA-F8C7A16CD623}" presName="node" presStyleLbl="node1" presStyleIdx="5" presStyleCnt="7">
        <dgm:presLayoutVars>
          <dgm:bulletEnabled val="1"/>
        </dgm:presLayoutVars>
      </dgm:prSet>
      <dgm:spPr/>
      <dgm:t>
        <a:bodyPr/>
        <a:lstStyle/>
        <a:p>
          <a:endParaRPr lang="en-IN"/>
        </a:p>
      </dgm:t>
    </dgm:pt>
    <dgm:pt modelId="{137A5645-5DA9-4302-830A-BEE55F4B25A3}" type="pres">
      <dgm:prSet presAssocID="{5678C4E6-8A00-4132-9509-073F3725AF64}" presName="sibTrans" presStyleLbl="sibTrans1D1" presStyleIdx="5" presStyleCnt="6"/>
      <dgm:spPr/>
      <dgm:t>
        <a:bodyPr/>
        <a:lstStyle/>
        <a:p>
          <a:endParaRPr lang="en-IN"/>
        </a:p>
      </dgm:t>
    </dgm:pt>
    <dgm:pt modelId="{500C9A36-7FE7-4224-A5E9-993D17590E92}" type="pres">
      <dgm:prSet presAssocID="{5678C4E6-8A00-4132-9509-073F3725AF64}" presName="connectorText" presStyleLbl="sibTrans1D1" presStyleIdx="5" presStyleCnt="6"/>
      <dgm:spPr/>
      <dgm:t>
        <a:bodyPr/>
        <a:lstStyle/>
        <a:p>
          <a:endParaRPr lang="en-IN"/>
        </a:p>
      </dgm:t>
    </dgm:pt>
    <dgm:pt modelId="{A4A4612A-101E-4344-875B-112E9EAE0FD2}" type="pres">
      <dgm:prSet presAssocID="{7A5967DF-E7F3-4E24-B2E2-79632E6C37B8}" presName="node" presStyleLbl="node1" presStyleIdx="6" presStyleCnt="7">
        <dgm:presLayoutVars>
          <dgm:bulletEnabled val="1"/>
        </dgm:presLayoutVars>
      </dgm:prSet>
      <dgm:spPr/>
      <dgm:t>
        <a:bodyPr/>
        <a:lstStyle/>
        <a:p>
          <a:endParaRPr lang="en-IN"/>
        </a:p>
      </dgm:t>
    </dgm:pt>
  </dgm:ptLst>
  <dgm:cxnLst>
    <dgm:cxn modelId="{765107CC-5651-4A70-9A26-022272835367}" srcId="{78812548-58B4-47D0-B3C1-84999B3789AE}" destId="{7A5967DF-E7F3-4E24-B2E2-79632E6C37B8}" srcOrd="6" destOrd="0" parTransId="{506BDED7-7F26-4FBA-9025-EAEFC275E409}" sibTransId="{583F38C4-4165-41C9-B1C2-0EDABD398788}"/>
    <dgm:cxn modelId="{A090F853-FF12-4490-A134-AB46ED34FCBD}" type="presOf" srcId="{ECE29BD8-C936-42D3-8D0C-C4B33CDE0AF2}" destId="{4037267E-9D04-4853-BE6A-F0DDD501C9FE}" srcOrd="0" destOrd="0" presId="urn:microsoft.com/office/officeart/2005/8/layout/bProcess3"/>
    <dgm:cxn modelId="{0F37B68C-5ED9-4BFA-A5DC-9B0DF0B96F94}" type="presOf" srcId="{E788BF14-7DAE-4C02-A5BA-F8C7A16CD623}" destId="{62E5C8EC-C64C-4AA9-A4F6-7F6019C10355}" srcOrd="0" destOrd="0" presId="urn:microsoft.com/office/officeart/2005/8/layout/bProcess3"/>
    <dgm:cxn modelId="{5D544B31-AD14-482A-8B7D-9E176B609094}" srcId="{78812548-58B4-47D0-B3C1-84999B3789AE}" destId="{FA435A32-2815-4E29-9D77-AA72CD83DB64}" srcOrd="0" destOrd="0" parTransId="{8D9AA4D5-B42D-4E26-9BB6-B2357F122A15}" sibTransId="{F626EF53-0BC7-4A45-B694-A7A5A4469EBA}"/>
    <dgm:cxn modelId="{7A40E192-3425-4BF7-94B9-A1ADEB4660FB}" type="presOf" srcId="{7A5967DF-E7F3-4E24-B2E2-79632E6C37B8}" destId="{A4A4612A-101E-4344-875B-112E9EAE0FD2}" srcOrd="0" destOrd="0" presId="urn:microsoft.com/office/officeart/2005/8/layout/bProcess3"/>
    <dgm:cxn modelId="{1A691BED-FFFD-4F11-BBE9-E55C3042F126}" srcId="{78812548-58B4-47D0-B3C1-84999B3789AE}" destId="{E788BF14-7DAE-4C02-A5BA-F8C7A16CD623}" srcOrd="5" destOrd="0" parTransId="{76F10EC2-1E21-419D-809E-D087DBE818BE}" sibTransId="{5678C4E6-8A00-4132-9509-073F3725AF64}"/>
    <dgm:cxn modelId="{8773CD5E-099A-46DE-89C2-063D8E96A960}" type="presOf" srcId="{88AE759D-4099-481F-ACDE-D8E1A0991F89}" destId="{7B74AC8E-EB85-4DF4-B017-477BF6D899DB}" srcOrd="1" destOrd="0" presId="urn:microsoft.com/office/officeart/2005/8/layout/bProcess3"/>
    <dgm:cxn modelId="{BCD095A3-9A96-4211-A139-29BA55D34165}" type="presOf" srcId="{ED2ED9CC-B0E9-46DC-A889-8AD40A73C505}" destId="{6C2FC104-A37C-4B53-A41B-6FF714F62D10}" srcOrd="0" destOrd="0" presId="urn:microsoft.com/office/officeart/2005/8/layout/bProcess3"/>
    <dgm:cxn modelId="{788C7250-1461-4F71-8E8F-EAF838C153E3}" type="presOf" srcId="{4CC8F6C6-B6FF-42E3-B227-AB18AA96E678}" destId="{A1580212-C6C3-4EAC-8FB6-281B36B30178}" srcOrd="0" destOrd="0" presId="urn:microsoft.com/office/officeart/2005/8/layout/bProcess3"/>
    <dgm:cxn modelId="{A5517526-D875-4B72-BB92-41611A058E06}" type="presOf" srcId="{B2D01804-4376-43F1-ADF3-FC7F315AEAB0}" destId="{3D6C589F-11E3-40CC-90AE-E6DF37BA9CA9}" srcOrd="0" destOrd="0" presId="urn:microsoft.com/office/officeart/2005/8/layout/bProcess3"/>
    <dgm:cxn modelId="{CDC146A0-4597-4163-9C10-2C0126E01D74}" type="presOf" srcId="{78812548-58B4-47D0-B3C1-84999B3789AE}" destId="{8E9EBA26-97A9-4069-8D87-FDB0A37CE907}" srcOrd="0" destOrd="0" presId="urn:microsoft.com/office/officeart/2005/8/layout/bProcess3"/>
    <dgm:cxn modelId="{22D89B50-40A1-4D61-9435-5F877F8F0D63}" type="presOf" srcId="{1384C18A-A563-41A2-8FE6-5725EF0B75CF}" destId="{6A6B92B5-FE10-4EAB-8EE6-CF40C79AF368}" srcOrd="0" destOrd="0" presId="urn:microsoft.com/office/officeart/2005/8/layout/bProcess3"/>
    <dgm:cxn modelId="{0BEE41BD-A22E-4714-922B-F9B8BACE34DA}" type="presOf" srcId="{F0D02F3F-1436-44F3-8D38-496621A37D77}" destId="{51E069FB-65A9-40DC-85BE-55D16556DEE5}" srcOrd="1" destOrd="0" presId="urn:microsoft.com/office/officeart/2005/8/layout/bProcess3"/>
    <dgm:cxn modelId="{F3BF3742-C8D0-4BF9-807C-9CD0001A427A}" type="presOf" srcId="{5678C4E6-8A00-4132-9509-073F3725AF64}" destId="{137A5645-5DA9-4302-830A-BEE55F4B25A3}" srcOrd="0" destOrd="0" presId="urn:microsoft.com/office/officeart/2005/8/layout/bProcess3"/>
    <dgm:cxn modelId="{2DF32AE5-A018-446E-B306-4B1EBCCECD05}" srcId="{78812548-58B4-47D0-B3C1-84999B3789AE}" destId="{5DEABD13-A0F5-42C4-B3FD-62F729954756}" srcOrd="4" destOrd="0" parTransId="{6817DD79-1D9A-48B1-9876-FE500204768F}" sibTransId="{88AE759D-4099-481F-ACDE-D8E1A0991F89}"/>
    <dgm:cxn modelId="{843B3431-00FF-473D-ACF0-2C2F5A144535}" type="presOf" srcId="{88AE759D-4099-481F-ACDE-D8E1A0991F89}" destId="{BB353E06-8A59-43A6-A8C5-60BB6FA2CCB9}" srcOrd="0" destOrd="0" presId="urn:microsoft.com/office/officeart/2005/8/layout/bProcess3"/>
    <dgm:cxn modelId="{E998BB6E-687D-40F3-AEE4-84FF1B4A7598}" srcId="{78812548-58B4-47D0-B3C1-84999B3789AE}" destId="{ECE29BD8-C936-42D3-8D0C-C4B33CDE0AF2}" srcOrd="3" destOrd="0" parTransId="{4B50068E-A14E-448D-854F-E900306256E1}" sibTransId="{ED2ED9CC-B0E9-46DC-A889-8AD40A73C505}"/>
    <dgm:cxn modelId="{CB6A2288-DE26-4287-A3D6-F6C59295296E}" type="presOf" srcId="{5DEABD13-A0F5-42C4-B3FD-62F729954756}" destId="{EF080282-C202-4BCC-897F-5BE5161121AA}" srcOrd="0" destOrd="0" presId="urn:microsoft.com/office/officeart/2005/8/layout/bProcess3"/>
    <dgm:cxn modelId="{5F27FEC3-071B-4822-A7F4-5540CB672622}" srcId="{78812548-58B4-47D0-B3C1-84999B3789AE}" destId="{1384C18A-A563-41A2-8FE6-5725EF0B75CF}" srcOrd="1" destOrd="0" parTransId="{568880BE-8E09-45C1-B2BB-6E1670C80397}" sibTransId="{F0D02F3F-1436-44F3-8D38-496621A37D77}"/>
    <dgm:cxn modelId="{6A8FBFD8-2058-46B9-BED7-C916A0381B9C}" type="presOf" srcId="{5678C4E6-8A00-4132-9509-073F3725AF64}" destId="{500C9A36-7FE7-4224-A5E9-993D17590E92}" srcOrd="1" destOrd="0" presId="urn:microsoft.com/office/officeart/2005/8/layout/bProcess3"/>
    <dgm:cxn modelId="{DD1040BD-1E96-485E-9DD5-04F0EF0998B1}" srcId="{78812548-58B4-47D0-B3C1-84999B3789AE}" destId="{B2D01804-4376-43F1-ADF3-FC7F315AEAB0}" srcOrd="2" destOrd="0" parTransId="{FDFF0C8F-11E5-4A6E-B444-4D9BAB354F06}" sibTransId="{4CC8F6C6-B6FF-42E3-B227-AB18AA96E678}"/>
    <dgm:cxn modelId="{6E432928-39E3-4A37-BD41-EC5EF495A6F6}" type="presOf" srcId="{4CC8F6C6-B6FF-42E3-B227-AB18AA96E678}" destId="{561FEDF0-7943-4F44-8126-0EF9FC9E0185}" srcOrd="1" destOrd="0" presId="urn:microsoft.com/office/officeart/2005/8/layout/bProcess3"/>
    <dgm:cxn modelId="{73D3D43E-0D17-4E81-915F-B345F6ABC809}" type="presOf" srcId="{FA435A32-2815-4E29-9D77-AA72CD83DB64}" destId="{5A4F329C-2911-44F3-A62E-4244F112E450}" srcOrd="0" destOrd="0" presId="urn:microsoft.com/office/officeart/2005/8/layout/bProcess3"/>
    <dgm:cxn modelId="{CE31D266-6E4E-4845-9457-854837728929}" type="presOf" srcId="{F626EF53-0BC7-4A45-B694-A7A5A4469EBA}" destId="{0B484710-271F-4021-B977-90A5FB7DA7B5}" srcOrd="1" destOrd="0" presId="urn:microsoft.com/office/officeart/2005/8/layout/bProcess3"/>
    <dgm:cxn modelId="{E939CB8F-ADD6-4139-9C03-CCF418FDCC42}" type="presOf" srcId="{F626EF53-0BC7-4A45-B694-A7A5A4469EBA}" destId="{503AF109-58FE-4577-B4B1-42D5D14C3F2F}" srcOrd="0" destOrd="0" presId="urn:microsoft.com/office/officeart/2005/8/layout/bProcess3"/>
    <dgm:cxn modelId="{EBC90862-688F-42A8-8141-2B7D735F5A13}" type="presOf" srcId="{ED2ED9CC-B0E9-46DC-A889-8AD40A73C505}" destId="{A35FEB15-D1A7-4666-8632-C8422F7C375B}" srcOrd="1" destOrd="0" presId="urn:microsoft.com/office/officeart/2005/8/layout/bProcess3"/>
    <dgm:cxn modelId="{1E13516D-FEC9-4343-8E62-0309C04175B2}" type="presOf" srcId="{F0D02F3F-1436-44F3-8D38-496621A37D77}" destId="{DBBA9A0A-82BA-4323-997E-92DCE99A87F0}" srcOrd="0" destOrd="0" presId="urn:microsoft.com/office/officeart/2005/8/layout/bProcess3"/>
    <dgm:cxn modelId="{B598145F-9561-4BCB-9A0F-ABFE109FFA48}" type="presParOf" srcId="{8E9EBA26-97A9-4069-8D87-FDB0A37CE907}" destId="{5A4F329C-2911-44F3-A62E-4244F112E450}" srcOrd="0" destOrd="0" presId="urn:microsoft.com/office/officeart/2005/8/layout/bProcess3"/>
    <dgm:cxn modelId="{F7CCE01D-9352-4400-8AE9-B001F6C6872D}" type="presParOf" srcId="{8E9EBA26-97A9-4069-8D87-FDB0A37CE907}" destId="{503AF109-58FE-4577-B4B1-42D5D14C3F2F}" srcOrd="1" destOrd="0" presId="urn:microsoft.com/office/officeart/2005/8/layout/bProcess3"/>
    <dgm:cxn modelId="{E3D14560-4CC5-48E4-A4FD-633612259A71}" type="presParOf" srcId="{503AF109-58FE-4577-B4B1-42D5D14C3F2F}" destId="{0B484710-271F-4021-B977-90A5FB7DA7B5}" srcOrd="0" destOrd="0" presId="urn:microsoft.com/office/officeart/2005/8/layout/bProcess3"/>
    <dgm:cxn modelId="{DCF00904-116B-4CCC-B034-B7BF508B449C}" type="presParOf" srcId="{8E9EBA26-97A9-4069-8D87-FDB0A37CE907}" destId="{6A6B92B5-FE10-4EAB-8EE6-CF40C79AF368}" srcOrd="2" destOrd="0" presId="urn:microsoft.com/office/officeart/2005/8/layout/bProcess3"/>
    <dgm:cxn modelId="{B88D8796-8AEF-46AE-9542-76B1F632CC67}" type="presParOf" srcId="{8E9EBA26-97A9-4069-8D87-FDB0A37CE907}" destId="{DBBA9A0A-82BA-4323-997E-92DCE99A87F0}" srcOrd="3" destOrd="0" presId="urn:microsoft.com/office/officeart/2005/8/layout/bProcess3"/>
    <dgm:cxn modelId="{C1612F9A-B165-4075-AF2E-8AB6743014E1}" type="presParOf" srcId="{DBBA9A0A-82BA-4323-997E-92DCE99A87F0}" destId="{51E069FB-65A9-40DC-85BE-55D16556DEE5}" srcOrd="0" destOrd="0" presId="urn:microsoft.com/office/officeart/2005/8/layout/bProcess3"/>
    <dgm:cxn modelId="{AB6A6DCA-35D1-4FF8-B7AB-31FF605F3E2D}" type="presParOf" srcId="{8E9EBA26-97A9-4069-8D87-FDB0A37CE907}" destId="{3D6C589F-11E3-40CC-90AE-E6DF37BA9CA9}" srcOrd="4" destOrd="0" presId="urn:microsoft.com/office/officeart/2005/8/layout/bProcess3"/>
    <dgm:cxn modelId="{A82A0484-FCE2-4095-827F-8225D4E3E8CE}" type="presParOf" srcId="{8E9EBA26-97A9-4069-8D87-FDB0A37CE907}" destId="{A1580212-C6C3-4EAC-8FB6-281B36B30178}" srcOrd="5" destOrd="0" presId="urn:microsoft.com/office/officeart/2005/8/layout/bProcess3"/>
    <dgm:cxn modelId="{0AD72344-CA81-4B0E-97E2-7920EF1B9E12}" type="presParOf" srcId="{A1580212-C6C3-4EAC-8FB6-281B36B30178}" destId="{561FEDF0-7943-4F44-8126-0EF9FC9E0185}" srcOrd="0" destOrd="0" presId="urn:microsoft.com/office/officeart/2005/8/layout/bProcess3"/>
    <dgm:cxn modelId="{52222365-0D18-44A7-9A2B-6BAD99175C12}" type="presParOf" srcId="{8E9EBA26-97A9-4069-8D87-FDB0A37CE907}" destId="{4037267E-9D04-4853-BE6A-F0DDD501C9FE}" srcOrd="6" destOrd="0" presId="urn:microsoft.com/office/officeart/2005/8/layout/bProcess3"/>
    <dgm:cxn modelId="{3A89D86D-4B84-4D10-ACA3-B193333C7B98}" type="presParOf" srcId="{8E9EBA26-97A9-4069-8D87-FDB0A37CE907}" destId="{6C2FC104-A37C-4B53-A41B-6FF714F62D10}" srcOrd="7" destOrd="0" presId="urn:microsoft.com/office/officeart/2005/8/layout/bProcess3"/>
    <dgm:cxn modelId="{2E83387F-EA18-4109-A9AA-F94AEFCB6657}" type="presParOf" srcId="{6C2FC104-A37C-4B53-A41B-6FF714F62D10}" destId="{A35FEB15-D1A7-4666-8632-C8422F7C375B}" srcOrd="0" destOrd="0" presId="urn:microsoft.com/office/officeart/2005/8/layout/bProcess3"/>
    <dgm:cxn modelId="{B8CA2BA4-08CA-449C-ABC8-0ED379A0A88C}" type="presParOf" srcId="{8E9EBA26-97A9-4069-8D87-FDB0A37CE907}" destId="{EF080282-C202-4BCC-897F-5BE5161121AA}" srcOrd="8" destOrd="0" presId="urn:microsoft.com/office/officeart/2005/8/layout/bProcess3"/>
    <dgm:cxn modelId="{236E1ECF-62A0-48A4-8146-DD0F3FB108A3}" type="presParOf" srcId="{8E9EBA26-97A9-4069-8D87-FDB0A37CE907}" destId="{BB353E06-8A59-43A6-A8C5-60BB6FA2CCB9}" srcOrd="9" destOrd="0" presId="urn:microsoft.com/office/officeart/2005/8/layout/bProcess3"/>
    <dgm:cxn modelId="{00323BD5-7C62-4EB9-93BF-47A8F695B8E2}" type="presParOf" srcId="{BB353E06-8A59-43A6-A8C5-60BB6FA2CCB9}" destId="{7B74AC8E-EB85-4DF4-B017-477BF6D899DB}" srcOrd="0" destOrd="0" presId="urn:microsoft.com/office/officeart/2005/8/layout/bProcess3"/>
    <dgm:cxn modelId="{F094CE32-A772-440F-B9BD-028370CC971D}" type="presParOf" srcId="{8E9EBA26-97A9-4069-8D87-FDB0A37CE907}" destId="{62E5C8EC-C64C-4AA9-A4F6-7F6019C10355}" srcOrd="10" destOrd="0" presId="urn:microsoft.com/office/officeart/2005/8/layout/bProcess3"/>
    <dgm:cxn modelId="{7906B818-6E2D-426B-980C-CC474ED9AADA}" type="presParOf" srcId="{8E9EBA26-97A9-4069-8D87-FDB0A37CE907}" destId="{137A5645-5DA9-4302-830A-BEE55F4B25A3}" srcOrd="11" destOrd="0" presId="urn:microsoft.com/office/officeart/2005/8/layout/bProcess3"/>
    <dgm:cxn modelId="{839DF33A-FE77-44EF-AC7B-8F6691BA83EA}" type="presParOf" srcId="{137A5645-5DA9-4302-830A-BEE55F4B25A3}" destId="{500C9A36-7FE7-4224-A5E9-993D17590E92}" srcOrd="0" destOrd="0" presId="urn:microsoft.com/office/officeart/2005/8/layout/bProcess3"/>
    <dgm:cxn modelId="{E50D7B36-6BA5-46FE-815F-713E922E50FB}" type="presParOf" srcId="{8E9EBA26-97A9-4069-8D87-FDB0A37CE907}" destId="{A4A4612A-101E-4344-875B-112E9EAE0FD2}"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E1ECB5-9450-48C1-BC8B-02C838CDE6B9}" type="datetimeFigureOut">
              <a:rPr lang="en-US"/>
              <a:pPr/>
              <a:t>10/10/2017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F2BE9C-E2E4-43F3-8D67-E9DB812BB9B7}" type="slidenum">
              <a:rPr/>
              <a:pPr/>
              <a:t>‹#›</a:t>
            </a:fld>
            <a:endParaRPr dirty="0"/>
          </a:p>
        </p:txBody>
      </p:sp>
    </p:spTree>
    <p:extLst>
      <p:ext uri="{BB962C8B-B14F-4D97-AF65-F5344CB8AC3E}">
        <p14:creationId xmlns:p14="http://schemas.microsoft.com/office/powerpoint/2010/main" val="2477579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E0964-1A1C-492A-8ABB-97C526CFCDFB}" type="datetimeFigureOut">
              <a:rPr lang="en-US"/>
              <a:pPr/>
              <a:t>10/10/2017</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6ED93-11B9-488C-8E71-3FBEB8F36D49}" type="slidenum">
              <a:rPr/>
              <a:pPr/>
              <a:t>‹#›</a:t>
            </a:fld>
            <a:endParaRPr dirty="0"/>
          </a:p>
        </p:txBody>
      </p:sp>
    </p:spTree>
    <p:extLst>
      <p:ext uri="{BB962C8B-B14F-4D97-AF65-F5344CB8AC3E}">
        <p14:creationId xmlns:p14="http://schemas.microsoft.com/office/powerpoint/2010/main" val="4194635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8"/>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ltGray">
          <a:xfrm>
            <a:off x="83910" y="1449306"/>
            <a:ext cx="12028716" cy="1527349"/>
          </a:xfrm>
          <a:prstGeom prst="rect">
            <a:avLst/>
          </a:prstGeom>
          <a:solidFill>
            <a:schemeClr val="bg2">
              <a:lumMod val="5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10" y="1396720"/>
            <a:ext cx="12028716" cy="120580"/>
          </a:xfrm>
          <a:prstGeom prst="rect">
            <a:avLst/>
          </a:prstGeom>
          <a:solidFill>
            <a:schemeClr val="bg2">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10" y="2976649"/>
            <a:ext cx="12028716" cy="110532"/>
          </a:xfrm>
          <a:prstGeom prst="rect">
            <a:avLst/>
          </a:prstGeom>
          <a:solidFill>
            <a:schemeClr val="bg2"/>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3"/>
            <a:ext cx="10972800" cy="1470025"/>
          </a:xfrm>
        </p:spPr>
        <p:txBody>
          <a:bodyPr anchor="ctr"/>
          <a:lstStyle>
            <a:lvl1pPr algn="ctr">
              <a:defRPr lang="en-US" dirty="0">
                <a:solidFill>
                  <a:schemeClr val="bg1"/>
                </a:solidFill>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9" name="Slide Number Placeholder 28"/>
          <p:cNvSpPr>
            <a:spLocks noGrp="1"/>
          </p:cNvSpPr>
          <p:nvPr>
            <p:ph type="sldNum" sz="quarter" idx="12"/>
          </p:nvPr>
        </p:nvSpPr>
        <p:spPr>
          <a:solidFill>
            <a:schemeClr val="bg2">
              <a:lumMod val="50000"/>
            </a:schemeClr>
          </a:solidFill>
          <a:ln>
            <a:solidFill>
              <a:schemeClr val="bg2">
                <a:lumMod val="50000"/>
              </a:schemeClr>
            </a:solidFill>
          </a:ln>
        </p:spPr>
        <p:txBody>
          <a:bodyPr lIns="0" tIns="0" rIns="0" bIns="0">
            <a:noAutofit/>
          </a:bodyPr>
          <a:lstStyle>
            <a:lvl1pPr>
              <a:defRPr sz="1400">
                <a:solidFill>
                  <a:srgbClr val="FFFFFF"/>
                </a:solidFill>
              </a:defRPr>
            </a:lvl1pPr>
          </a:lstStyle>
          <a:p>
            <a:fld id="{401CF334-2D5C-4859-84A6-CA7E6E43FAEB}" type="slidenum">
              <a:rPr lang="en-US" smtClean="0"/>
              <a:pPr/>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6C16B901-DB6D-4EE1-97F1-3B1956B4746D}" type="datetime1">
              <a:rPr lang="en-US" smtClean="0"/>
              <a:pPr/>
              <a:t>10/10/2017</a:t>
            </a:fld>
            <a:endParaRPr lang="en-US" dirty="0"/>
          </a:p>
        </p:txBody>
      </p:sp>
    </p:spTree>
    <p:extLst>
      <p:ext uri="{BB962C8B-B14F-4D97-AF65-F5344CB8AC3E}">
        <p14:creationId xmlns:p14="http://schemas.microsoft.com/office/powerpoint/2010/main" val="3232254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200" userDrawn="1">
          <p15:clr>
            <a:srgbClr val="5ACBF0"/>
          </p15:clr>
        </p15:guide>
        <p15:guide id="2" pos="6480" userDrawn="1">
          <p15:clr>
            <a:srgbClr val="5ACBF0"/>
          </p15:clr>
        </p15:guide>
        <p15:guide id="3" orient="horz" pos="2160"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29927BEA-0E01-4643-B2DE-F82012A02F29}" type="slidenum">
              <a:rPr lang="en-IN" smtClean="0"/>
              <a:pPr/>
              <a:t>‹#›</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17DAC9ED-883A-4295-875C-D653C1FCD32D}" type="datetimeFigureOut">
              <a:rPr lang="en-US" smtClean="0"/>
              <a:pPr/>
              <a:t>10/10/2017</a:t>
            </a:fld>
            <a:endParaRPr lang="en-US" dirty="0"/>
          </a:p>
        </p:txBody>
      </p:sp>
    </p:spTree>
    <p:extLst>
      <p:ext uri="{BB962C8B-B14F-4D97-AF65-F5344CB8AC3E}">
        <p14:creationId xmlns:p14="http://schemas.microsoft.com/office/powerpoint/2010/main" val="33177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3"/>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29927BEA-0E01-4643-B2DE-F82012A02F29}" type="slidenum">
              <a:rPr lang="en-IN" smtClean="0"/>
              <a:pPr/>
              <a:t>‹#›</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17DAC9ED-883A-4295-875C-D653C1FCD32D}" type="datetimeFigureOut">
              <a:rPr lang="en-US" smtClean="0"/>
              <a:pPr/>
              <a:t>10/10/2017</a:t>
            </a:fld>
            <a:endParaRPr lang="en-US" dirty="0"/>
          </a:p>
        </p:txBody>
      </p:sp>
    </p:spTree>
    <p:extLst>
      <p:ext uri="{BB962C8B-B14F-4D97-AF65-F5344CB8AC3E}">
        <p14:creationId xmlns:p14="http://schemas.microsoft.com/office/powerpoint/2010/main" val="55640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29927BEA-0E01-4643-B2DE-F82012A02F29}" type="slidenum">
              <a:rPr lang="en-IN" smtClean="0"/>
              <a:pPr/>
              <a:t>‹#›</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17DAC9ED-883A-4295-875C-D653C1FCD32D}" type="datetimeFigureOut">
              <a:rPr lang="en-US" smtClean="0"/>
              <a:pPr/>
              <a:t>10/10/2017</a:t>
            </a:fld>
            <a:endParaRPr lang="en-US" dirty="0"/>
          </a:p>
        </p:txBody>
      </p:sp>
    </p:spTree>
    <p:extLst>
      <p:ext uri="{BB962C8B-B14F-4D97-AF65-F5344CB8AC3E}">
        <p14:creationId xmlns:p14="http://schemas.microsoft.com/office/powerpoint/2010/main" val="375587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8"/>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1"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7" y="2341478"/>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7"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3"/>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baseline="0">
                <a:solidFill>
                  <a:schemeClr val="tx1">
                    <a:lumMod val="65000"/>
                    <a:lumOff val="3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29927BEA-0E01-4643-B2DE-F82012A02F29}" type="slidenum">
              <a:rPr lang="en-IN" smtClean="0"/>
              <a:pPr/>
              <a:t>‹#›</a:t>
            </a:fld>
            <a:endParaRPr lang="en-IN" dirty="0"/>
          </a:p>
        </p:txBody>
      </p:sp>
      <p:sp>
        <p:nvSpPr>
          <p:cNvPr id="5" name="Footer Placeholder 4"/>
          <p:cNvSpPr>
            <a:spLocks noGrp="1"/>
          </p:cNvSpPr>
          <p:nvPr>
            <p:ph type="ftr" sz="quarter" idx="11"/>
          </p:nvPr>
        </p:nvSpPr>
        <p:spPr>
          <a:xfrm>
            <a:off x="1066800" y="6172200"/>
            <a:ext cx="5334000" cy="457200"/>
          </a:xfrm>
        </p:spPr>
        <p:txBody>
          <a:bodyPr/>
          <a:lstStyle/>
          <a:p>
            <a:endParaRPr lang="en-IN" dirty="0"/>
          </a:p>
        </p:txBody>
      </p:sp>
      <p:sp>
        <p:nvSpPr>
          <p:cNvPr id="4" name="Date Placeholder 3"/>
          <p:cNvSpPr>
            <a:spLocks noGrp="1"/>
          </p:cNvSpPr>
          <p:nvPr>
            <p:ph type="dt" sz="half" idx="10"/>
          </p:nvPr>
        </p:nvSpPr>
        <p:spPr/>
        <p:txBody>
          <a:bodyPr/>
          <a:lstStyle/>
          <a:p>
            <a:fld id="{17DAC9ED-883A-4295-875C-D653C1FCD32D}" type="datetimeFigureOut">
              <a:rPr lang="en-US" smtClean="0"/>
              <a:pPr/>
              <a:t>10/10/2017</a:t>
            </a:fld>
            <a:endParaRPr lang="en-US" dirty="0"/>
          </a:p>
        </p:txBody>
      </p:sp>
    </p:spTree>
    <p:extLst>
      <p:ext uri="{BB962C8B-B14F-4D97-AF65-F5344CB8AC3E}">
        <p14:creationId xmlns:p14="http://schemas.microsoft.com/office/powerpoint/2010/main" val="140929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6"/>
          <p:cNvSpPr>
            <a:spLocks noGrp="1"/>
          </p:cNvSpPr>
          <p:nvPr>
            <p:ph type="sldNum" sz="quarter" idx="12"/>
          </p:nvPr>
        </p:nvSpPr>
        <p:spPr/>
        <p:txBody>
          <a:bodyPr/>
          <a:lstStyle/>
          <a:p>
            <a:fld id="{29927BEA-0E01-4643-B2DE-F82012A02F29}" type="slidenum">
              <a:rPr lang="en-IN" smtClean="0"/>
              <a:pPr/>
              <a:t>‹#›</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5" name="Date Placeholder 4"/>
          <p:cNvSpPr>
            <a:spLocks noGrp="1"/>
          </p:cNvSpPr>
          <p:nvPr>
            <p:ph type="dt" sz="half" idx="10"/>
          </p:nvPr>
        </p:nvSpPr>
        <p:spPr/>
        <p:txBody>
          <a:bodyPr/>
          <a:lstStyle/>
          <a:p>
            <a:fld id="{17DAC9ED-883A-4295-875C-D653C1FCD32D}" type="datetimeFigureOut">
              <a:rPr lang="en-US" smtClean="0"/>
              <a:pPr/>
              <a:t>10/10/2017</a:t>
            </a:fld>
            <a:endParaRPr lang="en-US" dirty="0"/>
          </a:p>
        </p:txBody>
      </p:sp>
    </p:spTree>
    <p:extLst>
      <p:ext uri="{BB962C8B-B14F-4D97-AF65-F5344CB8AC3E}">
        <p14:creationId xmlns:p14="http://schemas.microsoft.com/office/powerpoint/2010/main" val="9097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2"/>
          </p:nvPr>
        </p:nvSpPr>
        <p:spPr/>
        <p:txBody>
          <a:bodyPr/>
          <a:lstStyle/>
          <a:p>
            <a:fld id="{29927BEA-0E01-4643-B2DE-F82012A02F29}" type="slidenum">
              <a:rPr lang="en-IN" smtClean="0"/>
              <a:pPr/>
              <a:t>‹#›</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7" name="Date Placeholder 6"/>
          <p:cNvSpPr>
            <a:spLocks noGrp="1"/>
          </p:cNvSpPr>
          <p:nvPr>
            <p:ph type="dt" sz="half" idx="10"/>
          </p:nvPr>
        </p:nvSpPr>
        <p:spPr/>
        <p:txBody>
          <a:bodyPr/>
          <a:lstStyle/>
          <a:p>
            <a:fld id="{17DAC9ED-883A-4295-875C-D653C1FCD32D}" type="datetimeFigureOut">
              <a:rPr lang="en-US" smtClean="0"/>
              <a:pPr/>
              <a:t>10/10/2017</a:t>
            </a:fld>
            <a:endParaRPr lang="en-US" dirty="0"/>
          </a:p>
        </p:txBody>
      </p:sp>
    </p:spTree>
    <p:extLst>
      <p:ext uri="{BB962C8B-B14F-4D97-AF65-F5344CB8AC3E}">
        <p14:creationId xmlns:p14="http://schemas.microsoft.com/office/powerpoint/2010/main" val="153159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29927BEA-0E01-4643-B2DE-F82012A02F29}" type="slidenum">
              <a:rPr lang="en-IN" smtClean="0"/>
              <a:pPr/>
              <a:t>‹#›</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3" name="Date Placeholder 2"/>
          <p:cNvSpPr>
            <a:spLocks noGrp="1"/>
          </p:cNvSpPr>
          <p:nvPr>
            <p:ph type="dt" sz="half" idx="10"/>
          </p:nvPr>
        </p:nvSpPr>
        <p:spPr/>
        <p:txBody>
          <a:bodyPr/>
          <a:lstStyle/>
          <a:p>
            <a:fld id="{17DAC9ED-883A-4295-875C-D653C1FCD32D}" type="datetimeFigureOut">
              <a:rPr lang="en-US" smtClean="0"/>
              <a:pPr/>
              <a:t>10/10/2017</a:t>
            </a:fld>
            <a:endParaRPr lang="en-US" dirty="0"/>
          </a:p>
        </p:txBody>
      </p:sp>
    </p:spTree>
    <p:extLst>
      <p:ext uri="{BB962C8B-B14F-4D97-AF65-F5344CB8AC3E}">
        <p14:creationId xmlns:p14="http://schemas.microsoft.com/office/powerpoint/2010/main" val="22677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927BEA-0E01-4643-B2DE-F82012A02F29}" type="slidenum">
              <a:rPr lang="en-IN" smtClean="0"/>
              <a:pPr/>
              <a:t>‹#›</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2" name="Date Placeholder 1"/>
          <p:cNvSpPr>
            <a:spLocks noGrp="1"/>
          </p:cNvSpPr>
          <p:nvPr>
            <p:ph type="dt" sz="half" idx="10"/>
          </p:nvPr>
        </p:nvSpPr>
        <p:spPr/>
        <p:txBody>
          <a:bodyPr/>
          <a:lstStyle/>
          <a:p>
            <a:fld id="{17DAC9ED-883A-4295-875C-D653C1FCD32D}" type="datetimeFigureOut">
              <a:rPr lang="en-US" smtClean="0"/>
              <a:pPr/>
              <a:t>10/10/2017</a:t>
            </a:fld>
            <a:endParaRPr lang="en-US" dirty="0"/>
          </a:p>
        </p:txBody>
      </p:sp>
    </p:spTree>
    <p:extLst>
      <p:ext uri="{BB962C8B-B14F-4D97-AF65-F5344CB8AC3E}">
        <p14:creationId xmlns:p14="http://schemas.microsoft.com/office/powerpoint/2010/main" val="314030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7" name="Slide Number Placeholder 6"/>
          <p:cNvSpPr>
            <a:spLocks noGrp="1"/>
          </p:cNvSpPr>
          <p:nvPr>
            <p:ph type="sldNum" sz="quarter" idx="12"/>
          </p:nvPr>
        </p:nvSpPr>
        <p:spPr/>
        <p:txBody>
          <a:bodyPr/>
          <a:lstStyle/>
          <a:p>
            <a:fld id="{29927BEA-0E01-4643-B2DE-F82012A02F29}" type="slidenum">
              <a:rPr lang="en-IN" smtClean="0"/>
              <a:pPr/>
              <a:t>‹#›</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5" name="Date Placeholder 4"/>
          <p:cNvSpPr>
            <a:spLocks noGrp="1"/>
          </p:cNvSpPr>
          <p:nvPr>
            <p:ph type="dt" sz="half" idx="10"/>
          </p:nvPr>
        </p:nvSpPr>
        <p:spPr/>
        <p:txBody>
          <a:bodyPr/>
          <a:lstStyle/>
          <a:p>
            <a:fld id="{17DAC9ED-883A-4295-875C-D653C1FCD32D}" type="datetimeFigureOut">
              <a:rPr lang="en-US" smtClean="0"/>
              <a:pPr/>
              <a:t>10/10/2017</a:t>
            </a:fld>
            <a:endParaRPr lang="en-US" dirty="0"/>
          </a:p>
        </p:txBody>
      </p:sp>
    </p:spTree>
    <p:extLst>
      <p:ext uri="{BB962C8B-B14F-4D97-AF65-F5344CB8AC3E}">
        <p14:creationId xmlns:p14="http://schemas.microsoft.com/office/powerpoint/2010/main" val="158499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6" y="4650477"/>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9" y="4773227"/>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91080" y="66678"/>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29927BEA-0E01-4643-B2DE-F82012A02F29}" type="slidenum">
              <a:rPr lang="en-IN" smtClean="0"/>
              <a:pPr/>
              <a:t>‹#›</a:t>
            </a:fld>
            <a:endParaRPr lang="en-IN" dirty="0"/>
          </a:p>
        </p:txBody>
      </p:sp>
      <p:sp>
        <p:nvSpPr>
          <p:cNvPr id="6" name="Footer Placeholder 5"/>
          <p:cNvSpPr>
            <a:spLocks noGrp="1"/>
          </p:cNvSpPr>
          <p:nvPr>
            <p:ph type="ftr" sz="quarter" idx="11"/>
          </p:nvPr>
        </p:nvSpPr>
        <p:spPr>
          <a:xfrm>
            <a:off x="1219200" y="6172200"/>
            <a:ext cx="5181600" cy="457200"/>
          </a:xfrm>
        </p:spPr>
        <p:txBody>
          <a:bodyPr/>
          <a:lstStyle/>
          <a:p>
            <a:endParaRPr lang="en-IN" dirty="0"/>
          </a:p>
        </p:txBody>
      </p:sp>
      <p:sp>
        <p:nvSpPr>
          <p:cNvPr id="5" name="Date Placeholder 4"/>
          <p:cNvSpPr>
            <a:spLocks noGrp="1"/>
          </p:cNvSpPr>
          <p:nvPr>
            <p:ph type="dt" sz="half" idx="10"/>
          </p:nvPr>
        </p:nvSpPr>
        <p:spPr/>
        <p:txBody>
          <a:bodyPr/>
          <a:lstStyle/>
          <a:p>
            <a:fld id="{17DAC9ED-883A-4295-875C-D653C1FCD32D}" type="datetimeFigureOut">
              <a:rPr lang="en-US" smtClean="0"/>
              <a:pPr/>
              <a:t>10/10/2017</a:t>
            </a:fld>
            <a:endParaRPr lang="en-US" dirty="0"/>
          </a:p>
        </p:txBody>
      </p:sp>
    </p:spTree>
    <p:extLst>
      <p:ext uri="{BB962C8B-B14F-4D97-AF65-F5344CB8AC3E}">
        <p14:creationId xmlns:p14="http://schemas.microsoft.com/office/powerpoint/2010/main" val="4912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useBgFill="1">
        <p:nvSpPr>
          <p:cNvPr id="11" name="Rounded Rectangle 10"/>
          <p:cNvSpPr/>
          <p:nvPr/>
        </p:nvSpPr>
        <p:spPr>
          <a:xfrm>
            <a:off x="87084" y="69758"/>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bg2">
              <a:lumMod val="50000"/>
            </a:schemeClr>
          </a:solidFill>
          <a:ln>
            <a:solidFill>
              <a:schemeClr val="bg2">
                <a:lumMod val="50000"/>
              </a:schemeClr>
            </a:solidFill>
          </a:ln>
        </p:spPr>
        <p:txBody>
          <a:bodyPr wrap="none" lIns="0" tIns="0" rIns="0" bIns="0" anchor="ctr" anchorCtr="1">
            <a:noAutofit/>
          </a:bodyPr>
          <a:lstStyle>
            <a:lvl1pPr algn="ctr" eaLnBrk="1" latinLnBrk="0" hangingPunct="1">
              <a:defRPr kumimoji="0" sz="1400">
                <a:solidFill>
                  <a:schemeClr val="bg1"/>
                </a:solidFill>
                <a:latin typeface="+mj-lt"/>
                <a:ea typeface="+mj-ea"/>
                <a:cs typeface="+mj-cs"/>
              </a:defRPr>
            </a:lvl1pPr>
          </a:lstStyle>
          <a:p>
            <a:fld id="{29927BEA-0E01-4643-B2DE-F82012A02F29}" type="slidenum">
              <a:rPr lang="en-IN" smtClean="0"/>
              <a:pPr/>
              <a:t>‹#›</a:t>
            </a:fld>
            <a:endParaRPr lang="en-IN"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dirty="0"/>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17DAC9ED-883A-4295-875C-D653C1FCD32D}" type="datetimeFigureOut">
              <a:rPr lang="en-US" smtClean="0"/>
              <a:pPr/>
              <a:t>10/10/2017</a:t>
            </a:fld>
            <a:endParaRPr lang="en-US" dirty="0"/>
          </a:p>
        </p:txBody>
      </p:sp>
    </p:spTree>
    <p:extLst>
      <p:ext uri="{BB962C8B-B14F-4D97-AF65-F5344CB8AC3E}">
        <p14:creationId xmlns:p14="http://schemas.microsoft.com/office/powerpoint/2010/main" val="42645627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userDrawn="1">
          <p15:clr>
            <a:srgbClr val="F26B43"/>
          </p15:clr>
        </p15:guide>
        <p15:guide id="2" pos="6672" userDrawn="1">
          <p15:clr>
            <a:srgbClr val="F26B43"/>
          </p15:clr>
        </p15:guide>
        <p15:guide id="3"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Import Export Concept</a:t>
            </a:r>
            <a:endParaRPr lang="en-US" dirty="0"/>
          </a:p>
        </p:txBody>
      </p:sp>
      <p:sp>
        <p:nvSpPr>
          <p:cNvPr id="3" name="Subtitle 2"/>
          <p:cNvSpPr>
            <a:spLocks noGrp="1"/>
          </p:cNvSpPr>
          <p:nvPr>
            <p:ph type="subTitle" idx="1"/>
          </p:nvPr>
        </p:nvSpPr>
        <p:spPr/>
        <p:txBody>
          <a:bodyPr/>
          <a:lstStyle/>
          <a:p>
            <a:r>
              <a:rPr lang="en-US" dirty="0" smtClean="0"/>
              <a:t>Made By : Kaustubh S. Wade</a:t>
            </a:r>
          </a:p>
          <a:p>
            <a:r>
              <a:rPr lang="en-US" dirty="0" smtClean="0"/>
              <a:t>Enroll. </a:t>
            </a:r>
            <a:r>
              <a:rPr lang="en-US" dirty="0" smtClean="0"/>
              <a:t>No. </a:t>
            </a:r>
            <a:r>
              <a:rPr lang="en-US" dirty="0" smtClean="0"/>
              <a:t>: 160410116050</a:t>
            </a:r>
          </a:p>
          <a:p>
            <a:r>
              <a:rPr lang="en-US" dirty="0" smtClean="0"/>
              <a:t>Guided By : Prof Disha Patel</a:t>
            </a:r>
            <a:endParaRPr lang="en-US" dirty="0"/>
          </a:p>
        </p:txBody>
      </p:sp>
      <p:pic>
        <p:nvPicPr>
          <p:cNvPr id="4" name="Picture 3" descr="H:\SVIT\PPT's\download (1).jpg"/>
          <p:cNvPicPr>
            <a:picLocks noChangeAspect="1" noChangeArrowheads="1"/>
          </p:cNvPicPr>
          <p:nvPr/>
        </p:nvPicPr>
        <p:blipFill>
          <a:blip r:embed="rId2"/>
          <a:srcRect/>
          <a:stretch>
            <a:fillRect/>
          </a:stretch>
        </p:blipFill>
        <p:spPr bwMode="auto">
          <a:xfrm>
            <a:off x="781318" y="1505933"/>
            <a:ext cx="1424893" cy="1470025"/>
          </a:xfrm>
          <a:prstGeom prst="rect">
            <a:avLst/>
          </a:prstGeom>
          <a:noFill/>
        </p:spPr>
      </p:pic>
    </p:spTree>
    <p:extLst>
      <p:ext uri="{BB962C8B-B14F-4D97-AF65-F5344CB8AC3E}">
        <p14:creationId xmlns:p14="http://schemas.microsoft.com/office/powerpoint/2010/main" val="368852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98084"/>
            <a:ext cx="10363200" cy="1143000"/>
          </a:xfrm>
        </p:spPr>
        <p:txBody>
          <a:bodyPr/>
          <a:lstStyle/>
          <a:p>
            <a:r>
              <a:rPr lang="en-IN" dirty="0" smtClean="0"/>
              <a:t>Disadvantage of Export</a:t>
            </a:r>
            <a:endParaRPr lang="en-IN" dirty="0"/>
          </a:p>
        </p:txBody>
      </p:sp>
      <p:sp>
        <p:nvSpPr>
          <p:cNvPr id="3" name="Content Placeholder 2"/>
          <p:cNvSpPr>
            <a:spLocks noGrp="1"/>
          </p:cNvSpPr>
          <p:nvPr>
            <p:ph sz="quarter" idx="1"/>
          </p:nvPr>
        </p:nvSpPr>
        <p:spPr/>
        <p:txBody>
          <a:bodyPr/>
          <a:lstStyle/>
          <a:p>
            <a:r>
              <a:rPr lang="en-IN" dirty="0" smtClean="0"/>
              <a:t>Extra costs</a:t>
            </a:r>
          </a:p>
          <a:p>
            <a:r>
              <a:rPr lang="en-IN" dirty="0" smtClean="0"/>
              <a:t>Financial risk</a:t>
            </a:r>
          </a:p>
          <a:p>
            <a:r>
              <a:rPr lang="en-IN" dirty="0" smtClean="0"/>
              <a:t>Export licences and documentation</a:t>
            </a:r>
          </a:p>
          <a:p>
            <a:r>
              <a:rPr lang="en-IN" dirty="0" smtClean="0"/>
              <a:t>Market information</a:t>
            </a:r>
            <a:endParaRPr lang="en-IN" dirty="0"/>
          </a:p>
        </p:txBody>
      </p:sp>
      <p:sp>
        <p:nvSpPr>
          <p:cNvPr id="4" name="Rectangle 3"/>
          <p:cNvSpPr/>
          <p:nvPr/>
        </p:nvSpPr>
        <p:spPr>
          <a:xfrm>
            <a:off x="1698171" y="1447800"/>
            <a:ext cx="8534400" cy="4256314"/>
          </a:xfrm>
          <a:prstGeom prst="rect">
            <a:avLst/>
          </a:prstGeom>
          <a:blipFill>
            <a:blip r:embed="rId2">
              <a:alphaModFix amt="15000"/>
            </a:blip>
            <a:stretch>
              <a:fillRect l="-229" r="229"/>
            </a:stretch>
          </a:blip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6843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GDP and IMPORT-EXPORT</a:t>
            </a:r>
            <a:endParaRPr lang="en-IN" dirty="0"/>
          </a:p>
        </p:txBody>
      </p:sp>
      <p:sp>
        <p:nvSpPr>
          <p:cNvPr id="3" name="Content Placeholder 2"/>
          <p:cNvSpPr>
            <a:spLocks noGrp="1"/>
          </p:cNvSpPr>
          <p:nvPr>
            <p:ph sz="quarter" idx="1"/>
          </p:nvPr>
        </p:nvSpPr>
        <p:spPr/>
        <p:txBody>
          <a:bodyPr/>
          <a:lstStyle/>
          <a:p>
            <a:r>
              <a:rPr lang="en-IN" dirty="0"/>
              <a:t>When a country exports goods, it sells them to a foreign market, that is, to consumers, businesses, or governments in another country. Those exports bring money into the country, which increases the exporting nation's GDP</a:t>
            </a:r>
            <a:r>
              <a:rPr lang="en-IN" dirty="0" smtClean="0"/>
              <a:t>.</a:t>
            </a:r>
          </a:p>
          <a:p>
            <a:r>
              <a:rPr lang="en-IN" dirty="0" smtClean="0"/>
              <a:t>When </a:t>
            </a:r>
            <a:r>
              <a:rPr lang="en-IN" dirty="0"/>
              <a:t>a country imports goods, it buys them from foreign producers. The money spent on imports leaves the economy, and that decreases the importing nation's GDP.</a:t>
            </a:r>
          </a:p>
        </p:txBody>
      </p:sp>
    </p:spTree>
    <p:extLst>
      <p:ext uri="{BB962C8B-B14F-4D97-AF65-F5344CB8AC3E}">
        <p14:creationId xmlns:p14="http://schemas.microsoft.com/office/powerpoint/2010/main" val="141063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65641" y="667657"/>
            <a:ext cx="9143453" cy="5716606"/>
          </a:xfrm>
        </p:spPr>
      </p:pic>
    </p:spTree>
    <p:extLst>
      <p:ext uri="{BB962C8B-B14F-4D97-AF65-F5344CB8AC3E}">
        <p14:creationId xmlns:p14="http://schemas.microsoft.com/office/powerpoint/2010/main" val="287921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Case Study</a:t>
            </a:r>
            <a:endParaRPr lang="en-IN" dirty="0"/>
          </a:p>
        </p:txBody>
      </p:sp>
      <p:sp>
        <p:nvSpPr>
          <p:cNvPr id="7" name="Text Placeholder 6"/>
          <p:cNvSpPr>
            <a:spLocks noGrp="1"/>
          </p:cNvSpPr>
          <p:nvPr>
            <p:ph type="body" idx="1"/>
          </p:nvPr>
        </p:nvSpPr>
        <p:spPr/>
        <p:txBody>
          <a:bodyPr/>
          <a:lstStyle/>
          <a:p>
            <a:r>
              <a:rPr lang="en-IN" dirty="0" smtClean="0"/>
              <a:t>Non Resident Importer Case Study</a:t>
            </a:r>
            <a:endParaRPr lang="en-IN" dirty="0"/>
          </a:p>
        </p:txBody>
      </p:sp>
    </p:spTree>
    <p:extLst>
      <p:ext uri="{BB962C8B-B14F-4D97-AF65-F5344CB8AC3E}">
        <p14:creationId xmlns:p14="http://schemas.microsoft.com/office/powerpoint/2010/main" val="400887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a:t>
            </a:r>
            <a:endParaRPr lang="en-IN" dirty="0"/>
          </a:p>
        </p:txBody>
      </p:sp>
      <p:sp>
        <p:nvSpPr>
          <p:cNvPr id="3" name="Content Placeholder 2"/>
          <p:cNvSpPr>
            <a:spLocks noGrp="1"/>
          </p:cNvSpPr>
          <p:nvPr>
            <p:ph sz="quarter" idx="1"/>
          </p:nvPr>
        </p:nvSpPr>
        <p:spPr/>
        <p:txBody>
          <a:bodyPr/>
          <a:lstStyle/>
          <a:p>
            <a:pPr marL="0" indent="0">
              <a:buNone/>
            </a:pPr>
            <a:r>
              <a:rPr lang="en-IN" dirty="0"/>
              <a:t>A US vendor planned to distribute their product directly to Canadian outdoor and sporting goods retail stores. To be successful it was imperative that it was easy and transparent for the Canadian retailer to purchase the goods direct and not have to deal with price uncertainties and border related issues.</a:t>
            </a:r>
          </a:p>
        </p:txBody>
      </p:sp>
    </p:spTree>
    <p:extLst>
      <p:ext uri="{BB962C8B-B14F-4D97-AF65-F5344CB8AC3E}">
        <p14:creationId xmlns:p14="http://schemas.microsoft.com/office/powerpoint/2010/main" val="400305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sz="quarter" idx="1"/>
          </p:nvPr>
        </p:nvSpPr>
        <p:spPr/>
        <p:txBody>
          <a:bodyPr/>
          <a:lstStyle/>
          <a:p>
            <a:pPr marL="0" indent="0">
              <a:buNone/>
            </a:pPr>
            <a:r>
              <a:rPr lang="en-IN" dirty="0"/>
              <a:t>By consulting with the A &amp; A Non-Resident specialists, the US vendor was established as a Non-Resident Importer with a program customized to meet the vendor’s specific goals for the market.</a:t>
            </a:r>
          </a:p>
        </p:txBody>
      </p:sp>
    </p:spTree>
    <p:extLst>
      <p:ext uri="{BB962C8B-B14F-4D97-AF65-F5344CB8AC3E}">
        <p14:creationId xmlns:p14="http://schemas.microsoft.com/office/powerpoint/2010/main" val="420300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3" name="Content Placeholder 2"/>
          <p:cNvSpPr>
            <a:spLocks noGrp="1"/>
          </p:cNvSpPr>
          <p:nvPr>
            <p:ph sz="quarter" idx="1"/>
          </p:nvPr>
        </p:nvSpPr>
        <p:spPr/>
        <p:txBody>
          <a:bodyPr/>
          <a:lstStyle/>
          <a:p>
            <a:pPr marL="0" indent="0">
              <a:buNone/>
            </a:pPr>
            <a:r>
              <a:rPr lang="en-IN" dirty="0"/>
              <a:t>• Accurate “delivered” price provided at time of sale.</a:t>
            </a:r>
            <a:br>
              <a:rPr lang="en-IN" dirty="0"/>
            </a:br>
            <a:r>
              <a:rPr lang="en-IN" dirty="0"/>
              <a:t>• A transparent border transaction for the Canadian retail customer.</a:t>
            </a:r>
            <a:br>
              <a:rPr lang="en-IN" dirty="0"/>
            </a:br>
            <a:r>
              <a:rPr lang="en-IN" dirty="0"/>
              <a:t>• Uniform pricing – no variables on delivery or clearance.</a:t>
            </a:r>
            <a:br>
              <a:rPr lang="en-IN" dirty="0"/>
            </a:br>
            <a:r>
              <a:rPr lang="en-IN" dirty="0"/>
              <a:t>• Savings on customs clearance fees.</a:t>
            </a:r>
            <a:br>
              <a:rPr lang="en-IN" dirty="0"/>
            </a:br>
            <a:r>
              <a:rPr lang="en-IN" dirty="0"/>
              <a:t>• Improved delivery times.</a:t>
            </a:r>
            <a:br>
              <a:rPr lang="en-IN" dirty="0"/>
            </a:br>
            <a:r>
              <a:rPr lang="en-IN" dirty="0"/>
              <a:t>• Improved inventory control.</a:t>
            </a:r>
            <a:br>
              <a:rPr lang="en-IN" dirty="0"/>
            </a:br>
            <a:r>
              <a:rPr lang="en-IN" dirty="0"/>
              <a:t>• Enhanced customer service.</a:t>
            </a:r>
            <a:br>
              <a:rPr lang="en-IN" dirty="0"/>
            </a:br>
            <a:r>
              <a:rPr lang="en-IN" dirty="0"/>
              <a:t>• Increased sales and Canadian market share</a:t>
            </a:r>
          </a:p>
        </p:txBody>
      </p:sp>
    </p:spTree>
    <p:extLst>
      <p:ext uri="{BB962C8B-B14F-4D97-AF65-F5344CB8AC3E}">
        <p14:creationId xmlns:p14="http://schemas.microsoft.com/office/powerpoint/2010/main" val="344976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t>Definition</a:t>
            </a:r>
            <a:endParaRPr lang="en-IN" sz="5400" dirty="0"/>
          </a:p>
        </p:txBody>
      </p:sp>
      <p:sp>
        <p:nvSpPr>
          <p:cNvPr id="3" name="Content Placeholder 2"/>
          <p:cNvSpPr>
            <a:spLocks noGrp="1"/>
          </p:cNvSpPr>
          <p:nvPr>
            <p:ph sz="quarter" idx="1"/>
          </p:nvPr>
        </p:nvSpPr>
        <p:spPr/>
        <p:txBody>
          <a:bodyPr>
            <a:normAutofit/>
          </a:bodyPr>
          <a:lstStyle/>
          <a:p>
            <a:r>
              <a:rPr lang="en-IN" sz="2400" dirty="0" smtClean="0"/>
              <a:t>Import : the term import is derived from the conceptual meaning as to bring in the goods and services in the port of a country. The buyer of such goods and services is referred to an importer.</a:t>
            </a:r>
          </a:p>
          <a:p>
            <a:r>
              <a:rPr lang="en-IN" sz="2400" dirty="0" smtClean="0"/>
              <a:t>Export : the term export is derived from the conceptual meaning as to ship the goods and services out of the port of a country. The seller of such goods and services is referred to as an exporter.</a:t>
            </a:r>
            <a:endParaRPr lang="en-IN" sz="2400" dirty="0"/>
          </a:p>
        </p:txBody>
      </p:sp>
      <p:sp>
        <p:nvSpPr>
          <p:cNvPr id="4" name="Rectangle 3"/>
          <p:cNvSpPr/>
          <p:nvPr/>
        </p:nvSpPr>
        <p:spPr>
          <a:xfrm>
            <a:off x="1219200" y="1447800"/>
            <a:ext cx="4963886" cy="4572000"/>
          </a:xfrm>
          <a:prstGeom prst="rect">
            <a:avLst/>
          </a:prstGeom>
          <a:blipFill dpi="0" rotWithShape="1">
            <a:blip r:embed="rId2">
              <a:alphaModFix amt="15000"/>
            </a:blip>
            <a:srcRect/>
            <a:stretch>
              <a:fillRect/>
            </a:stretch>
          </a:blip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5" name="Rectangle 4"/>
          <p:cNvSpPr/>
          <p:nvPr/>
        </p:nvSpPr>
        <p:spPr>
          <a:xfrm>
            <a:off x="6183086" y="1417638"/>
            <a:ext cx="5399314" cy="4264704"/>
          </a:xfrm>
          <a:prstGeom prst="rect">
            <a:avLst/>
          </a:prstGeom>
          <a:blipFill>
            <a:blip r:embed="rId3" cstate="print">
              <a:alphaModFix amt="15000"/>
            </a:blip>
            <a:stretch>
              <a:fillRect/>
            </a:stretch>
          </a:blip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5422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t>Balance of trade</a:t>
            </a:r>
            <a:endParaRPr lang="en-IN" sz="5400" dirty="0"/>
          </a:p>
        </p:txBody>
      </p:sp>
      <p:sp>
        <p:nvSpPr>
          <p:cNvPr id="3" name="Content Placeholder 2"/>
          <p:cNvSpPr>
            <a:spLocks noGrp="1"/>
          </p:cNvSpPr>
          <p:nvPr>
            <p:ph sz="quarter" idx="1"/>
          </p:nvPr>
        </p:nvSpPr>
        <p:spPr/>
        <p:txBody>
          <a:bodyPr>
            <a:normAutofit/>
          </a:bodyPr>
          <a:lstStyle/>
          <a:p>
            <a:r>
              <a:rPr lang="en-IN" sz="2400" dirty="0" smtClean="0"/>
              <a:t>Balance of trade represents a difference in value for import and export for a country.</a:t>
            </a:r>
          </a:p>
          <a:p>
            <a:r>
              <a:rPr lang="en-IN" sz="2400" dirty="0" smtClean="0"/>
              <a:t>A trade deficit occurs when imports are large relative to exports.</a:t>
            </a:r>
          </a:p>
          <a:p>
            <a:r>
              <a:rPr lang="en-IN" sz="2400" dirty="0" smtClean="0"/>
              <a:t>Imports are impacted principally by a country’s income and its productive resources.</a:t>
            </a:r>
            <a:endParaRPr lang="en-IN" sz="2400" dirty="0"/>
          </a:p>
        </p:txBody>
      </p:sp>
      <p:sp>
        <p:nvSpPr>
          <p:cNvPr id="4" name="Rectangle 3"/>
          <p:cNvSpPr/>
          <p:nvPr/>
        </p:nvSpPr>
        <p:spPr>
          <a:xfrm>
            <a:off x="2016369" y="961292"/>
            <a:ext cx="8135816" cy="5058508"/>
          </a:xfrm>
          <a:prstGeom prst="rect">
            <a:avLst/>
          </a:prstGeom>
          <a:blipFill>
            <a:blip r:embed="rId2">
              <a:alphaModFix amt="15000"/>
            </a:blip>
            <a:stretch>
              <a:fillRect/>
            </a:stretch>
          </a:blip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3378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Import</a:t>
            </a:r>
            <a:endParaRPr lang="en-IN" dirty="0"/>
          </a:p>
        </p:txBody>
      </p:sp>
      <p:sp>
        <p:nvSpPr>
          <p:cNvPr id="3" name="Content Placeholder 2"/>
          <p:cNvSpPr>
            <a:spLocks noGrp="1"/>
          </p:cNvSpPr>
          <p:nvPr>
            <p:ph sz="quarter" idx="1"/>
          </p:nvPr>
        </p:nvSpPr>
        <p:spPr/>
        <p:txBody>
          <a:bodyPr>
            <a:normAutofit/>
          </a:bodyPr>
          <a:lstStyle/>
          <a:p>
            <a:r>
              <a:rPr lang="en-IN" dirty="0" smtClean="0"/>
              <a:t>Industrial and Consumer goods.</a:t>
            </a:r>
          </a:p>
          <a:p>
            <a:pPr marL="0" indent="0">
              <a:buNone/>
            </a:pPr>
            <a:r>
              <a:rPr lang="en-IN" dirty="0"/>
              <a:t>	</a:t>
            </a:r>
            <a:r>
              <a:rPr lang="en-IN" dirty="0" smtClean="0"/>
              <a:t>Appliances, Refrigerators, Food and Beverages, Gasoline and Clothes, Computers </a:t>
            </a:r>
            <a:r>
              <a:rPr lang="en-IN" dirty="0" smtClean="0"/>
              <a:t>etc.</a:t>
            </a:r>
            <a:endParaRPr lang="en-IN" dirty="0" smtClean="0"/>
          </a:p>
          <a:p>
            <a:r>
              <a:rPr lang="en-IN" dirty="0" smtClean="0"/>
              <a:t>Intermediate goods and services.</a:t>
            </a:r>
            <a:endParaRPr lang="en-IN" dirty="0"/>
          </a:p>
          <a:p>
            <a:pPr marL="0" indent="0">
              <a:buNone/>
            </a:pPr>
            <a:r>
              <a:rPr lang="en-IN" dirty="0"/>
              <a:t>	S</a:t>
            </a:r>
            <a:r>
              <a:rPr lang="en-IN" dirty="0" smtClean="0"/>
              <a:t>teel</a:t>
            </a:r>
            <a:r>
              <a:rPr lang="en-IN" dirty="0"/>
              <a:t>, which can be used in the construction of a house or in the production of cars; </a:t>
            </a:r>
            <a:r>
              <a:rPr lang="en-IN" dirty="0" smtClean="0"/>
              <a:t>Wood</a:t>
            </a:r>
            <a:r>
              <a:rPr lang="en-IN" dirty="0"/>
              <a:t>, used to make flooring and furniture; </a:t>
            </a:r>
            <a:r>
              <a:rPr lang="en-IN" dirty="0" smtClean="0"/>
              <a:t>Glass</a:t>
            </a:r>
            <a:r>
              <a:rPr lang="en-IN" dirty="0"/>
              <a:t>, used in the production of windows and </a:t>
            </a:r>
            <a:r>
              <a:rPr lang="en-IN" dirty="0" smtClean="0"/>
              <a:t>eyeglasses</a:t>
            </a:r>
          </a:p>
        </p:txBody>
      </p:sp>
      <p:sp>
        <p:nvSpPr>
          <p:cNvPr id="4" name="Rectangle 3"/>
          <p:cNvSpPr/>
          <p:nvPr/>
        </p:nvSpPr>
        <p:spPr>
          <a:xfrm>
            <a:off x="6226629" y="1417638"/>
            <a:ext cx="5355771" cy="3909105"/>
          </a:xfrm>
          <a:prstGeom prst="rect">
            <a:avLst/>
          </a:prstGeom>
          <a:blipFill dpi="0" rotWithShape="1">
            <a:blip r:embed="rId2" cstate="print">
              <a:alphaModFix amt="15000"/>
            </a:blip>
            <a:srcRect/>
            <a:stretch>
              <a:fillRect/>
            </a:stretch>
          </a:blip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5" name="Rectangle 4"/>
          <p:cNvSpPr/>
          <p:nvPr/>
        </p:nvSpPr>
        <p:spPr>
          <a:xfrm>
            <a:off x="504000" y="1447800"/>
            <a:ext cx="5722629" cy="3878943"/>
          </a:xfrm>
          <a:prstGeom prst="rect">
            <a:avLst/>
          </a:prstGeom>
          <a:blipFill>
            <a:blip r:embed="rId3">
              <a:alphaModFix amt="15000"/>
            </a:blip>
            <a:srcRect/>
            <a:stretch>
              <a:fillRect l="14284" r="-14284"/>
            </a:stretch>
          </a:blip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9066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Export</a:t>
            </a:r>
            <a:endParaRPr lang="en-IN" dirty="0"/>
          </a:p>
        </p:txBody>
      </p:sp>
      <p:sp>
        <p:nvSpPr>
          <p:cNvPr id="3" name="Content Placeholder 2"/>
          <p:cNvSpPr>
            <a:spLocks noGrp="1"/>
          </p:cNvSpPr>
          <p:nvPr>
            <p:ph sz="quarter" idx="1"/>
          </p:nvPr>
        </p:nvSpPr>
        <p:spPr/>
        <p:txBody>
          <a:bodyPr/>
          <a:lstStyle/>
          <a:p>
            <a:r>
              <a:rPr lang="en-IN" dirty="0" smtClean="0"/>
              <a:t>Physical/Visible Export : if goods physically go out of the country.</a:t>
            </a:r>
          </a:p>
          <a:p>
            <a:pPr>
              <a:buNone/>
            </a:pPr>
            <a:r>
              <a:rPr lang="en-IN" dirty="0" smtClean="0"/>
              <a:t>		Oil, Machinery, Food and Clothes.</a:t>
            </a:r>
          </a:p>
          <a:p>
            <a:r>
              <a:rPr lang="en-IN" dirty="0" smtClean="0"/>
              <a:t>Deemed/Invisible Export : If goods and services are supplied to another entity.</a:t>
            </a:r>
          </a:p>
          <a:p>
            <a:pPr>
              <a:buNone/>
            </a:pPr>
            <a:r>
              <a:rPr lang="en-IN" dirty="0" smtClean="0"/>
              <a:t>		Insurance, Banking, Tourism and Education.</a:t>
            </a:r>
            <a:endParaRPr lang="en-IN" dirty="0"/>
          </a:p>
        </p:txBody>
      </p:sp>
      <p:sp>
        <p:nvSpPr>
          <p:cNvPr id="4" name="Rectangle 3"/>
          <p:cNvSpPr/>
          <p:nvPr/>
        </p:nvSpPr>
        <p:spPr>
          <a:xfrm>
            <a:off x="966651" y="1240971"/>
            <a:ext cx="10254343" cy="4937760"/>
          </a:xfrm>
          <a:prstGeom prst="rect">
            <a:avLst/>
          </a:prstGeom>
          <a:blipFill dpi="0" rotWithShape="1">
            <a:blip r:embed="rId2">
              <a:alphaModFix amt="15000"/>
            </a:blip>
            <a:srcRect/>
            <a:stretch>
              <a:fillRect/>
            </a:stretch>
          </a:blip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4320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 Export Process</a:t>
            </a:r>
            <a:endParaRPr lang="en-IN"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05837110"/>
              </p:ext>
            </p:extLst>
          </p:nvPr>
        </p:nvGraphicFramePr>
        <p:xfrm>
          <a:off x="1219200" y="1447800"/>
          <a:ext cx="10363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11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Import</a:t>
            </a:r>
            <a:endParaRPr lang="en-IN" dirty="0"/>
          </a:p>
        </p:txBody>
      </p:sp>
      <p:sp>
        <p:nvSpPr>
          <p:cNvPr id="3" name="Content Placeholder 2"/>
          <p:cNvSpPr>
            <a:spLocks noGrp="1"/>
          </p:cNvSpPr>
          <p:nvPr>
            <p:ph sz="quarter" idx="1"/>
          </p:nvPr>
        </p:nvSpPr>
        <p:spPr/>
        <p:txBody>
          <a:bodyPr/>
          <a:lstStyle/>
          <a:p>
            <a:r>
              <a:rPr lang="en-IN" dirty="0" smtClean="0"/>
              <a:t>Reduce Dependence on existing markets.</a:t>
            </a:r>
          </a:p>
          <a:p>
            <a:r>
              <a:rPr lang="en-IN" dirty="0" smtClean="0"/>
              <a:t>Exploit international trade technology.</a:t>
            </a:r>
          </a:p>
          <a:p>
            <a:r>
              <a:rPr lang="en-IN" dirty="0" smtClean="0"/>
              <a:t>Extend sales potential of existing products.</a:t>
            </a:r>
          </a:p>
          <a:p>
            <a:r>
              <a:rPr lang="en-IN" dirty="0" smtClean="0"/>
              <a:t>Maintain cost competitiveness in your domestic market.</a:t>
            </a:r>
            <a:endParaRPr lang="en-IN" dirty="0"/>
          </a:p>
        </p:txBody>
      </p:sp>
      <p:sp>
        <p:nvSpPr>
          <p:cNvPr id="4" name="Rectangle 3"/>
          <p:cNvSpPr/>
          <p:nvPr/>
        </p:nvSpPr>
        <p:spPr>
          <a:xfrm>
            <a:off x="2122400" y="1175657"/>
            <a:ext cx="8112369" cy="4548554"/>
          </a:xfrm>
          <a:prstGeom prst="rect">
            <a:avLst/>
          </a:prstGeom>
          <a:blipFill dpi="0" rotWithShape="1">
            <a:blip r:embed="rId2">
              <a:alphaModFix amt="15000"/>
            </a:blip>
            <a:srcRect/>
            <a:stretch>
              <a:fillRect l="-229" r="229"/>
            </a:stretch>
          </a:blip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6441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Import</a:t>
            </a:r>
            <a:endParaRPr lang="en-IN" dirty="0"/>
          </a:p>
        </p:txBody>
      </p:sp>
      <p:sp>
        <p:nvSpPr>
          <p:cNvPr id="3" name="Content Placeholder 2"/>
          <p:cNvSpPr>
            <a:spLocks noGrp="1"/>
          </p:cNvSpPr>
          <p:nvPr>
            <p:ph sz="quarter" idx="1"/>
          </p:nvPr>
        </p:nvSpPr>
        <p:spPr/>
        <p:txBody>
          <a:bodyPr/>
          <a:lstStyle/>
          <a:p>
            <a:r>
              <a:rPr lang="en-IN" dirty="0" smtClean="0"/>
              <a:t>Importation of items from other countries can increase the risk of getting them which is no more common in the warm weather.</a:t>
            </a:r>
          </a:p>
          <a:p>
            <a:r>
              <a:rPr lang="en-IN" dirty="0" smtClean="0"/>
              <a:t>It leads to excessive competition</a:t>
            </a:r>
          </a:p>
          <a:p>
            <a:r>
              <a:rPr lang="en-IN" dirty="0" smtClean="0"/>
              <a:t>It also increases risks of other diseases from which the country is exporting the goods.</a:t>
            </a:r>
            <a:endParaRPr lang="en-IN" dirty="0"/>
          </a:p>
        </p:txBody>
      </p:sp>
      <p:sp>
        <p:nvSpPr>
          <p:cNvPr id="4" name="Rectangle 3"/>
          <p:cNvSpPr/>
          <p:nvPr/>
        </p:nvSpPr>
        <p:spPr>
          <a:xfrm>
            <a:off x="1698171" y="1447800"/>
            <a:ext cx="8534400" cy="4256314"/>
          </a:xfrm>
          <a:prstGeom prst="rect">
            <a:avLst/>
          </a:prstGeom>
          <a:blipFill>
            <a:blip r:embed="rId2">
              <a:alphaModFix amt="15000"/>
            </a:blip>
            <a:stretch>
              <a:fillRect l="-229" r="229"/>
            </a:stretch>
          </a:blip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7830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1143000"/>
          </a:xfrm>
        </p:spPr>
        <p:txBody>
          <a:bodyPr>
            <a:normAutofit/>
          </a:bodyPr>
          <a:lstStyle/>
          <a:p>
            <a:r>
              <a:rPr lang="en-IN" dirty="0" smtClean="0"/>
              <a:t>Advantages of Export</a:t>
            </a:r>
            <a:endParaRPr lang="en-IN" dirty="0"/>
          </a:p>
        </p:txBody>
      </p:sp>
      <p:sp>
        <p:nvSpPr>
          <p:cNvPr id="3" name="Content Placeholder 2"/>
          <p:cNvSpPr>
            <a:spLocks noGrp="1"/>
          </p:cNvSpPr>
          <p:nvPr>
            <p:ph sz="quarter" idx="1"/>
          </p:nvPr>
        </p:nvSpPr>
        <p:spPr/>
        <p:txBody>
          <a:bodyPr/>
          <a:lstStyle/>
          <a:p>
            <a:r>
              <a:rPr lang="en-IN" dirty="0" smtClean="0"/>
              <a:t>Exporting is one way of increasing your sales potential</a:t>
            </a:r>
          </a:p>
          <a:p>
            <a:r>
              <a:rPr lang="en-IN" dirty="0" smtClean="0"/>
              <a:t>Increasing sale and profit</a:t>
            </a:r>
          </a:p>
          <a:p>
            <a:r>
              <a:rPr lang="en-IN" dirty="0" smtClean="0"/>
              <a:t>Reduce risk and balancing growth</a:t>
            </a:r>
          </a:p>
          <a:p>
            <a:r>
              <a:rPr lang="en-IN" dirty="0" smtClean="0"/>
              <a:t>Sell excess production capacity</a:t>
            </a:r>
          </a:p>
          <a:p>
            <a:r>
              <a:rPr lang="en-IN" dirty="0" smtClean="0"/>
              <a:t>Gain new knowledge and experience</a:t>
            </a:r>
            <a:endParaRPr lang="en-IN" dirty="0"/>
          </a:p>
        </p:txBody>
      </p:sp>
      <p:sp>
        <p:nvSpPr>
          <p:cNvPr id="5" name="Rectangle 4"/>
          <p:cNvSpPr/>
          <p:nvPr/>
        </p:nvSpPr>
        <p:spPr>
          <a:xfrm>
            <a:off x="2122400" y="1175657"/>
            <a:ext cx="8112369" cy="4548554"/>
          </a:xfrm>
          <a:prstGeom prst="rect">
            <a:avLst/>
          </a:prstGeom>
          <a:blipFill dpi="0" rotWithShape="1">
            <a:blip r:embed="rId2">
              <a:alphaModFix amt="15000"/>
            </a:blip>
            <a:srcRect/>
            <a:stretch>
              <a:fillRect l="-229" r="229"/>
            </a:stretch>
          </a:blip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4577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Theme2" id="{DBBD2CE2-A6D8-42E0-A195-3B03E81346B5}" vid="{4F4460BC-A606-4653-B00F-8B94B160662F}"/>
    </a:ext>
  </a:extLst>
</a:theme>
</file>

<file path=ppt/theme/theme2.xml><?xml version="1.0" encoding="utf-8"?>
<a:theme xmlns:a="http://schemas.openxmlformats.org/drawingml/2006/main" name="Office Theme">
  <a:themeElements>
    <a:clrScheme name="Stitched Border">
      <a:dk1>
        <a:srgbClr val="000000"/>
      </a:dk1>
      <a:lt1>
        <a:srgbClr val="FFFFFF"/>
      </a:lt1>
      <a:dk2>
        <a:srgbClr val="115981"/>
      </a:dk2>
      <a:lt2>
        <a:srgbClr val="E4DAC9"/>
      </a:lt2>
      <a:accent1>
        <a:srgbClr val="115981"/>
      </a:accent1>
      <a:accent2>
        <a:srgbClr val="4D5E31"/>
      </a:accent2>
      <a:accent3>
        <a:srgbClr val="B96934"/>
      </a:accent3>
      <a:accent4>
        <a:srgbClr val="458192"/>
      </a:accent4>
      <a:accent5>
        <a:srgbClr val="8D1120"/>
      </a:accent5>
      <a:accent6>
        <a:srgbClr val="AF9F8B"/>
      </a:accent6>
      <a:hlink>
        <a:srgbClr val="B96934"/>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titched Border">
      <a:dk1>
        <a:srgbClr val="000000"/>
      </a:dk1>
      <a:lt1>
        <a:srgbClr val="FFFFFF"/>
      </a:lt1>
      <a:dk2>
        <a:srgbClr val="115981"/>
      </a:dk2>
      <a:lt2>
        <a:srgbClr val="E4DAC9"/>
      </a:lt2>
      <a:accent1>
        <a:srgbClr val="115981"/>
      </a:accent1>
      <a:accent2>
        <a:srgbClr val="4D5E31"/>
      </a:accent2>
      <a:accent3>
        <a:srgbClr val="B96934"/>
      </a:accent3>
      <a:accent4>
        <a:srgbClr val="458192"/>
      </a:accent4>
      <a:accent5>
        <a:srgbClr val="8D1120"/>
      </a:accent5>
      <a:accent6>
        <a:srgbClr val="AF9F8B"/>
      </a:accent6>
      <a:hlink>
        <a:srgbClr val="B96934"/>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4DB5B3F-8133-4C47-A120-6F3ACAE5D1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Theme2</Template>
  <TotalTime>0</TotalTime>
  <Words>515</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Palatino Linotype</vt:lpstr>
      <vt:lpstr>Wingdings 2</vt:lpstr>
      <vt:lpstr>Theme2</vt:lpstr>
      <vt:lpstr>Import Export Concept</vt:lpstr>
      <vt:lpstr>Definition</vt:lpstr>
      <vt:lpstr>Balance of trade</vt:lpstr>
      <vt:lpstr>Types of Import</vt:lpstr>
      <vt:lpstr>Types of Export</vt:lpstr>
      <vt:lpstr>Import Export Process</vt:lpstr>
      <vt:lpstr>Advantages of Import</vt:lpstr>
      <vt:lpstr>Disadvantages of Import</vt:lpstr>
      <vt:lpstr>Advantages of Export</vt:lpstr>
      <vt:lpstr>Disadvantage of Export</vt:lpstr>
      <vt:lpstr>GDP and IMPORT-EXPORT</vt:lpstr>
      <vt:lpstr>PowerPoint Presentation</vt:lpstr>
      <vt:lpstr>Case Study</vt:lpstr>
      <vt:lpstr>Challenge</vt:lpstr>
      <vt:lpstr>Solution</vt:lpstr>
      <vt:lpstr>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2017-10-01T05:27:38Z</dcterms:created>
  <dcterms:modified xsi:type="dcterms:W3CDTF">2017-10-10T17:53:06Z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TC034313719991</vt:lpwstr>
  </property>
</Properties>
</file>