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72" r:id="rId3"/>
    <p:sldId id="277" r:id="rId4"/>
    <p:sldId id="273" r:id="rId5"/>
    <p:sldId id="274" r:id="rId6"/>
    <p:sldId id="275" r:id="rId7"/>
    <p:sldId id="279" r:id="rId8"/>
    <p:sldId id="276" r:id="rId9"/>
    <p:sldId id="278"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66" y="-8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2672D1-3424-45B7-9D9B-ED165EACF3F2}" type="datetimeFigureOut">
              <a:rPr lang="en-IN" smtClean="0"/>
              <a:pPr/>
              <a:t>05-10-2017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xmlns="" val="813390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2672D1-3424-45B7-9D9B-ED165EACF3F2}" type="datetimeFigureOut">
              <a:rPr lang="en-IN" smtClean="0"/>
              <a:pPr/>
              <a:t>05-10-2017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xmlns="" val="1288765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2672D1-3424-45B7-9D9B-ED165EACF3F2}" type="datetimeFigureOut">
              <a:rPr lang="en-IN" smtClean="0"/>
              <a:pPr/>
              <a:t>05-10-2017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175684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2672D1-3424-45B7-9D9B-ED165EACF3F2}" type="datetimeFigureOut">
              <a:rPr lang="en-IN" smtClean="0"/>
              <a:pPr/>
              <a:t>05-10-2017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xmlns="" val="1292893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2672D1-3424-45B7-9D9B-ED165EACF3F2}" type="datetimeFigureOut">
              <a:rPr lang="en-IN" smtClean="0"/>
              <a:pPr/>
              <a:t>05-10-2017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990241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2672D1-3424-45B7-9D9B-ED165EACF3F2}" type="datetimeFigureOut">
              <a:rPr lang="en-IN" smtClean="0"/>
              <a:pPr/>
              <a:t>05-10-2017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xmlns="" val="3006732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2672D1-3424-45B7-9D9B-ED165EACF3F2}" type="datetimeFigureOut">
              <a:rPr lang="en-IN" smtClean="0"/>
              <a:pPr/>
              <a:t>05-10-2017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xmlns="" val="3202248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2672D1-3424-45B7-9D9B-ED165EACF3F2}" type="datetimeFigureOut">
              <a:rPr lang="en-IN" smtClean="0"/>
              <a:pPr/>
              <a:t>05-10-2017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xmlns="" val="1225487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2672D1-3424-45B7-9D9B-ED165EACF3F2}" type="datetimeFigureOut">
              <a:rPr lang="en-IN" smtClean="0"/>
              <a:pPr/>
              <a:t>05-10-2017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xmlns="" val="2193644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2672D1-3424-45B7-9D9B-ED165EACF3F2}" type="datetimeFigureOut">
              <a:rPr lang="en-IN" smtClean="0"/>
              <a:pPr/>
              <a:t>05-10-2017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xmlns="" val="247766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2672D1-3424-45B7-9D9B-ED165EACF3F2}" type="datetimeFigureOut">
              <a:rPr lang="en-IN" smtClean="0"/>
              <a:pPr/>
              <a:t>05-10-2017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xmlns="" val="2840934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2672D1-3424-45B7-9D9B-ED165EACF3F2}" type="datetimeFigureOut">
              <a:rPr lang="en-IN" smtClean="0"/>
              <a:pPr/>
              <a:t>05-10-2017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xmlns="" val="123718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2672D1-3424-45B7-9D9B-ED165EACF3F2}" type="datetimeFigureOut">
              <a:rPr lang="en-IN" smtClean="0"/>
              <a:pPr/>
              <a:t>05-10-2017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xmlns="" val="4564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672D1-3424-45B7-9D9B-ED165EACF3F2}" type="datetimeFigureOut">
              <a:rPr lang="en-IN" smtClean="0"/>
              <a:pPr/>
              <a:t>05-10-2017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xmlns="" val="123111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2672D1-3424-45B7-9D9B-ED165EACF3F2}" type="datetimeFigureOut">
              <a:rPr lang="en-IN" smtClean="0"/>
              <a:pPr/>
              <a:t>05-10-2017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xmlns="" val="123336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25825-D80B-43E3-AC10-0E368D6CC15F}" type="slidenum">
              <a:rPr lang="en-IN" smtClean="0"/>
              <a:pPr/>
              <a:t>‹#›</a:t>
            </a:fld>
            <a:endParaRPr lang="en-IN"/>
          </a:p>
        </p:txBody>
      </p:sp>
      <p:sp>
        <p:nvSpPr>
          <p:cNvPr id="5" name="Date Placeholder 4"/>
          <p:cNvSpPr>
            <a:spLocks noGrp="1"/>
          </p:cNvSpPr>
          <p:nvPr>
            <p:ph type="dt" sz="half" idx="10"/>
          </p:nvPr>
        </p:nvSpPr>
        <p:spPr/>
        <p:txBody>
          <a:bodyPr/>
          <a:lstStyle/>
          <a:p>
            <a:fld id="{922672D1-3424-45B7-9D9B-ED165EACF3F2}" type="datetimeFigureOut">
              <a:rPr lang="en-IN" smtClean="0"/>
              <a:pPr/>
              <a:t>05-10-2017</a:t>
            </a:fld>
            <a:endParaRPr lang="en-IN"/>
          </a:p>
        </p:txBody>
      </p:sp>
    </p:spTree>
    <p:extLst>
      <p:ext uri="{BB962C8B-B14F-4D97-AF65-F5344CB8AC3E}">
        <p14:creationId xmlns:p14="http://schemas.microsoft.com/office/powerpoint/2010/main" xmlns="" val="3465478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2672D1-3424-45B7-9D9B-ED165EACF3F2}" type="datetimeFigureOut">
              <a:rPr lang="en-IN" smtClean="0"/>
              <a:pPr/>
              <a:t>05-10-2017</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325825-D80B-43E3-AC10-0E368D6CC15F}" type="slidenum">
              <a:rPr lang="en-IN" smtClean="0"/>
              <a:pPr/>
              <a:t>‹#›</a:t>
            </a:fld>
            <a:endParaRPr lang="en-IN"/>
          </a:p>
        </p:txBody>
      </p:sp>
    </p:spTree>
    <p:extLst>
      <p:ext uri="{BB962C8B-B14F-4D97-AF65-F5344CB8AC3E}">
        <p14:creationId xmlns:p14="http://schemas.microsoft.com/office/powerpoint/2010/main" xmlns="" val="4194964928"/>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Tiffany_Blu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3738" y="776378"/>
            <a:ext cx="8403464" cy="1840342"/>
          </a:xfrm>
        </p:spPr>
        <p:txBody>
          <a:bodyPr/>
          <a:lstStyle/>
          <a:p>
            <a:pPr algn="ctr"/>
            <a:r>
              <a:rPr lang="en-US" u="sng" dirty="0" smtClean="0"/>
              <a:t>CONCEPT OF BRANDING AND BRAND IMAGE</a:t>
            </a:r>
            <a:endParaRPr lang="en-IN" u="sng" dirty="0"/>
          </a:p>
        </p:txBody>
      </p:sp>
      <p:sp>
        <p:nvSpPr>
          <p:cNvPr id="3" name="Subtitle 2"/>
          <p:cNvSpPr>
            <a:spLocks noGrp="1"/>
          </p:cNvSpPr>
          <p:nvPr>
            <p:ph type="subTitle" idx="1"/>
          </p:nvPr>
        </p:nvSpPr>
        <p:spPr>
          <a:xfrm>
            <a:off x="1596981" y="2863969"/>
            <a:ext cx="7598535" cy="3031173"/>
          </a:xfrm>
        </p:spPr>
        <p:txBody>
          <a:bodyPr/>
          <a:lstStyle/>
          <a:p>
            <a:pPr algn="l"/>
            <a:endParaRPr lang="en-IN" dirty="0"/>
          </a:p>
          <a:p>
            <a:pPr marL="285750" indent="-285750" algn="l">
              <a:buFont typeface="Wingdings" panose="05000000000000000000" pitchFamily="2" charset="2"/>
              <a:buChar char="v"/>
            </a:pPr>
            <a:r>
              <a:rPr lang="en-IN" dirty="0" smtClean="0"/>
              <a:t>NAME: NAISARGI SUNIL KOTHARI</a:t>
            </a:r>
          </a:p>
          <a:p>
            <a:pPr marL="285750" indent="-285750" algn="l">
              <a:buFont typeface="Wingdings" panose="05000000000000000000" pitchFamily="2" charset="2"/>
              <a:buChar char="v"/>
            </a:pPr>
            <a:r>
              <a:rPr lang="en-IN" dirty="0" smtClean="0"/>
              <a:t>BRANCH: </a:t>
            </a:r>
            <a:r>
              <a:rPr lang="en-IN" dirty="0" smtClean="0"/>
              <a:t>SY IT-1, SEM 3</a:t>
            </a:r>
            <a:endParaRPr lang="en-IN" dirty="0" smtClean="0"/>
          </a:p>
          <a:p>
            <a:pPr marL="285750" indent="-285750" algn="l">
              <a:buFont typeface="Wingdings" panose="05000000000000000000" pitchFamily="2" charset="2"/>
              <a:buChar char="v"/>
            </a:pPr>
            <a:r>
              <a:rPr lang="en-IN" dirty="0" smtClean="0"/>
              <a:t>ID NO.: 16BEITV109</a:t>
            </a:r>
          </a:p>
          <a:p>
            <a:pPr marL="285750" indent="-285750" algn="l">
              <a:buFont typeface="Wingdings" panose="05000000000000000000" pitchFamily="2" charset="2"/>
              <a:buChar char="v"/>
            </a:pPr>
            <a:r>
              <a:rPr lang="en-IN" dirty="0" smtClean="0"/>
              <a:t>ER NO.: 160410116051</a:t>
            </a:r>
          </a:p>
          <a:p>
            <a:pPr marL="285750" indent="-285750" algn="l">
              <a:buFont typeface="Wingdings" panose="05000000000000000000" pitchFamily="2" charset="2"/>
              <a:buChar char="v"/>
            </a:pPr>
            <a:r>
              <a:rPr lang="en-IN" dirty="0" smtClean="0"/>
              <a:t>SUBJECT: </a:t>
            </a:r>
            <a:r>
              <a:rPr lang="en-IN" dirty="0" smtClean="0"/>
              <a:t>EEM</a:t>
            </a:r>
            <a:endParaRPr lang="en-IN" dirty="0"/>
          </a:p>
        </p:txBody>
      </p:sp>
      <p:pic>
        <p:nvPicPr>
          <p:cNvPr id="4" name="Picture 2" descr="D:\NAISARGI DOCS\The_SVIT_Official_Logo.jpg"/>
          <p:cNvPicPr>
            <a:picLocks noChangeAspect="1" noChangeArrowheads="1"/>
          </p:cNvPicPr>
          <p:nvPr/>
        </p:nvPicPr>
        <p:blipFill>
          <a:blip r:embed="rId2" cstate="print"/>
          <a:srcRect/>
          <a:stretch>
            <a:fillRect/>
          </a:stretch>
        </p:blipFill>
        <p:spPr bwMode="auto">
          <a:xfrm>
            <a:off x="10136037" y="4775560"/>
            <a:ext cx="1865103" cy="1920121"/>
          </a:xfrm>
          <a:prstGeom prst="rect">
            <a:avLst/>
          </a:prstGeom>
          <a:noFill/>
        </p:spPr>
      </p:pic>
    </p:spTree>
    <p:extLst>
      <p:ext uri="{BB962C8B-B14F-4D97-AF65-F5344CB8AC3E}">
        <p14:creationId xmlns:p14="http://schemas.microsoft.com/office/powerpoint/2010/main" xmlns="" val="42211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Brand image is a very important parameter when it comes to brand performance. If the brand image is positive, the product would rise which would result in more sales. Negative brand image will lead to opposite results. Every company should try to be realistic while identifying the brand identity of the product. This identity should be practical, objective and smart. If it is too ambitious it may lead to customers not forming the same brand image in their mind. A positive brand image is built when customers are able to recall the brand and its uniqueness in terms of the offered value proposition, relate to the organization’s way of business and its key values. Hence the Brand Image is important because it is formed completely on its own in customer's mind and cannot be measured quantitatively. Brand image can be influenced through a good brand identity which a company can control.</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What is Branding?</a:t>
            </a:r>
            <a:endParaRPr lang="en-IN" sz="6000" dirty="0"/>
          </a:p>
        </p:txBody>
      </p:sp>
      <p:sp>
        <p:nvSpPr>
          <p:cNvPr id="3" name="Content Placeholder 2"/>
          <p:cNvSpPr>
            <a:spLocks noGrp="1"/>
          </p:cNvSpPr>
          <p:nvPr>
            <p:ph idx="1"/>
          </p:nvPr>
        </p:nvSpPr>
        <p:spPr/>
        <p:txBody>
          <a:bodyPr/>
          <a:lstStyle/>
          <a:p>
            <a:r>
              <a:rPr lang="en-IN" sz="2800" dirty="0" smtClean="0"/>
              <a:t>The process involved in creating a unique name and image for a product in the consumers' mind, mainly through advertising campaigns with a consistent theme. Branding aims to establish a significant and differentiated presence in the market that attracts and retains loyal customers</a:t>
            </a:r>
            <a:r>
              <a:rPr lang="en-IN" dirty="0" smtClean="0"/>
              <a:t>.</a:t>
            </a:r>
            <a:br>
              <a:rPr lang="en-IN" dirty="0" smtClean="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77334" y="1190445"/>
            <a:ext cx="8596668" cy="4850917"/>
          </a:xfrm>
        </p:spPr>
        <p:txBody>
          <a:bodyPr>
            <a:normAutofit lnSpcReduction="10000"/>
          </a:bodyPr>
          <a:lstStyle/>
          <a:p>
            <a:r>
              <a:rPr lang="en-IN" sz="2400" dirty="0" smtClean="0"/>
              <a:t>Branding is the process of giving a meaning to specific products by creating and shaping a brand in consumers’ minds. It is a strategy designed by companies to help people to quickly identify their products and organization, and give them a reason to choose their products over the competition’s, by clarifying what this particular brand is and is not.</a:t>
            </a:r>
          </a:p>
          <a:p>
            <a:r>
              <a:rPr lang="en-IN" sz="2400" dirty="0" smtClean="0"/>
              <a:t>The objective is to attract and retain loyal customers by delivering a product that is always aligned with what the brand </a:t>
            </a:r>
            <a:r>
              <a:rPr lang="en-IN" sz="2400" dirty="0" smtClean="0"/>
              <a:t>promises.</a:t>
            </a:r>
          </a:p>
          <a:p>
            <a:pPr lvl="0"/>
            <a:r>
              <a:rPr lang="en-IN" sz="2400" dirty="0" smtClean="0"/>
              <a:t>As discussed above, a brand provides consumers with a decision-making-shortcut when feeling indecisive about the same product from different companies.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708" y="428446"/>
            <a:ext cx="8596668" cy="1607388"/>
          </a:xfrm>
        </p:spPr>
        <p:txBody>
          <a:bodyPr>
            <a:normAutofit/>
          </a:bodyPr>
          <a:lstStyle/>
          <a:p>
            <a:r>
              <a:rPr lang="en-US" sz="6000" dirty="0" smtClean="0"/>
              <a:t>PRODUCT:</a:t>
            </a:r>
            <a:endParaRPr lang="en-IN" sz="6000" dirty="0"/>
          </a:p>
        </p:txBody>
      </p:sp>
      <p:sp>
        <p:nvSpPr>
          <p:cNvPr id="3" name="Content Placeholder 2"/>
          <p:cNvSpPr>
            <a:spLocks noGrp="1"/>
          </p:cNvSpPr>
          <p:nvPr>
            <p:ph idx="1"/>
          </p:nvPr>
        </p:nvSpPr>
        <p:spPr>
          <a:xfrm>
            <a:off x="660080" y="1679280"/>
            <a:ext cx="8596668" cy="4781905"/>
          </a:xfrm>
        </p:spPr>
        <p:txBody>
          <a:bodyPr>
            <a:normAutofit lnSpcReduction="10000"/>
          </a:bodyPr>
          <a:lstStyle/>
          <a:p>
            <a:r>
              <a:rPr lang="en-IN" dirty="0" smtClean="0"/>
              <a:t>“Broadly, a product is anything that can be offered to a market to satisfy a want or need, including physical goods, services, experiences, events, persons, places, properties, organizations, information, and ideas” (</a:t>
            </a:r>
            <a:r>
              <a:rPr lang="en-IN" dirty="0" err="1" smtClean="0"/>
              <a:t>Kotler</a:t>
            </a:r>
            <a:r>
              <a:rPr lang="en-IN" dirty="0" smtClean="0"/>
              <a:t> &amp; Keller, 2015).</a:t>
            </a:r>
          </a:p>
          <a:p>
            <a:r>
              <a:rPr lang="en-IN" dirty="0" smtClean="0"/>
              <a:t>This means that a product can be anything from a hotel stay, a flight, a language course, to clothes, food, a toothbrush etc.</a:t>
            </a:r>
          </a:p>
          <a:p>
            <a:r>
              <a:rPr lang="en-IN" dirty="0" smtClean="0"/>
              <a:t>To illustrate the definition of a product and the role it occupies in defining branding, we will use the example of water:</a:t>
            </a:r>
          </a:p>
          <a:p>
            <a:r>
              <a:rPr lang="en-IN" dirty="0" smtClean="0"/>
              <a:t>Water is a free resource that every human being needs to live and survive. Yet it became a product the day humans and companies started to commercialize it, for example by selling mineral water in glass and plastic bottles.</a:t>
            </a:r>
          </a:p>
          <a:p>
            <a:r>
              <a:rPr lang="en-IN" dirty="0" smtClean="0"/>
              <a:t>But water always looks the same, isn’t it? It is liquid and transparent. So, how can different companies sell the same product but still convince people to purchase their bottled water instead of the one from the competition?</a:t>
            </a:r>
          </a:p>
          <a:p>
            <a:r>
              <a:rPr lang="en-IN" dirty="0" smtClean="0"/>
              <a:t>The answer is: by creating a brand.</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Brand</a:t>
            </a:r>
            <a:endParaRPr lang="en-IN" dirty="0"/>
          </a:p>
        </p:txBody>
      </p:sp>
      <p:sp>
        <p:nvSpPr>
          <p:cNvPr id="3" name="Content Placeholder 2"/>
          <p:cNvSpPr>
            <a:spLocks noGrp="1"/>
          </p:cNvSpPr>
          <p:nvPr>
            <p:ph idx="1"/>
          </p:nvPr>
        </p:nvSpPr>
        <p:spPr>
          <a:xfrm>
            <a:off x="677334" y="1785667"/>
            <a:ext cx="8596668" cy="3830129"/>
          </a:xfrm>
        </p:spPr>
        <p:txBody>
          <a:bodyPr>
            <a:normAutofit/>
          </a:bodyPr>
          <a:lstStyle/>
          <a:p>
            <a:r>
              <a:rPr lang="en-IN" dirty="0" smtClean="0"/>
              <a:t>“A brand is a name, term, design, symbol, or any other feature that identifies one seller’s good or service as distinct from those of other sellers” (American </a:t>
            </a:r>
            <a:r>
              <a:rPr lang="en-IN" dirty="0" smtClean="0"/>
              <a:t>Marketing Association).</a:t>
            </a:r>
            <a:endParaRPr lang="en-IN" dirty="0" smtClean="0"/>
          </a:p>
          <a:p>
            <a:r>
              <a:rPr lang="en-IN" dirty="0" smtClean="0"/>
              <a:t>You can consider a brand as the idea or image people have in mind when thinking about specific products of a company, both in a practical (e.g. “the shoe is light-weight”) and emotional way (e.g. “the shoe makes me feel powerful”). It is therefore not just the physical features that create a brand but also the feelings that consumers develop towards the company’s product. This combination of physical and emotional cues is triggered when exposed to the name, the logo, the visual identity, or even the message </a:t>
            </a:r>
            <a:r>
              <a:rPr lang="en-IN" dirty="0" smtClean="0"/>
              <a:t>communicated</a:t>
            </a:r>
            <a:endParaRPr lang="en-I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12475"/>
            <a:ext cx="8596668" cy="5428887"/>
          </a:xfrm>
        </p:spPr>
        <p:txBody>
          <a:bodyPr/>
          <a:lstStyle/>
          <a:p>
            <a:pPr>
              <a:buNone/>
            </a:pPr>
            <a:r>
              <a:rPr lang="en-IN" dirty="0" smtClean="0"/>
              <a:t>     Let’s </a:t>
            </a:r>
            <a:r>
              <a:rPr lang="en-IN" dirty="0" smtClean="0"/>
              <a:t>illustrate this again with our water example. The product sold is water, but in order to convince people to purchase a particular water, companies developed different water </a:t>
            </a:r>
            <a:r>
              <a:rPr lang="en-IN" dirty="0" smtClean="0"/>
              <a:t>brands. And </a:t>
            </a:r>
            <a:r>
              <a:rPr lang="en-IN" dirty="0" smtClean="0"/>
              <a:t>each one of these brands provides a different meaning to the product water.</a:t>
            </a:r>
          </a:p>
          <a:p>
            <a:r>
              <a:rPr lang="en-IN" dirty="0" err="1" smtClean="0"/>
              <a:t>Kinley</a:t>
            </a:r>
            <a:endParaRPr lang="en-IN" dirty="0" smtClean="0"/>
          </a:p>
          <a:p>
            <a:r>
              <a:rPr lang="en-US" dirty="0" err="1" smtClean="0"/>
              <a:t>B</a:t>
            </a:r>
            <a:r>
              <a:rPr lang="en-US" dirty="0" err="1" smtClean="0"/>
              <a:t>isleri</a:t>
            </a:r>
            <a:r>
              <a:rPr lang="en-US" dirty="0" smtClean="0"/>
              <a:t> </a:t>
            </a:r>
            <a:endParaRPr lang="en-IN" dirty="0" smtClean="0"/>
          </a:p>
          <a:p>
            <a:r>
              <a:rPr lang="en-IN" dirty="0" err="1" smtClean="0"/>
              <a:t>Aquafina</a:t>
            </a:r>
            <a:endParaRPr lang="en-IN" dirty="0" smtClean="0"/>
          </a:p>
          <a:p>
            <a:r>
              <a:rPr lang="en-IN" dirty="0" smtClean="0"/>
              <a:t>Himalayan</a:t>
            </a:r>
            <a:endParaRPr lang="en-IN" dirty="0" smtClean="0"/>
          </a:p>
          <a:p>
            <a:r>
              <a:rPr lang="en-IN" dirty="0" err="1" smtClean="0"/>
              <a:t>Bailley</a:t>
            </a:r>
            <a:endParaRPr lang="en-IN" dirty="0" smtClean="0"/>
          </a:p>
          <a:p>
            <a:r>
              <a:rPr lang="en-IN" dirty="0" smtClean="0"/>
              <a:t>Kingfisher</a:t>
            </a:r>
          </a:p>
          <a:p>
            <a:pPr>
              <a:buNone/>
            </a:pPr>
            <a:r>
              <a:rPr lang="en-IN" dirty="0" smtClean="0"/>
              <a:t/>
            </a:r>
            <a:br>
              <a:rPr lang="en-IN" dirty="0" smtClean="0"/>
            </a:br>
            <a:endParaRPr lang="en-IN" dirty="0" smtClean="0"/>
          </a:p>
          <a:p>
            <a:endParaRPr lang="en-IN" dirty="0"/>
          </a:p>
        </p:txBody>
      </p:sp>
      <p:pic>
        <p:nvPicPr>
          <p:cNvPr id="6" name="Picture 2" descr="C:\Users\SUNIL KOTHARI\Desktop\Best-Mineral-Water-Brand-in-India.jpg"/>
          <p:cNvPicPr>
            <a:picLocks noChangeAspect="1" noChangeArrowheads="1"/>
          </p:cNvPicPr>
          <p:nvPr/>
        </p:nvPicPr>
        <p:blipFill>
          <a:blip r:embed="rId2" cstate="print"/>
          <a:srcRect/>
          <a:stretch>
            <a:fillRect/>
          </a:stretch>
        </p:blipFill>
        <p:spPr bwMode="auto">
          <a:xfrm>
            <a:off x="3823914" y="3223171"/>
            <a:ext cx="5302834" cy="265141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 IMAGE:</a:t>
            </a:r>
            <a:endParaRPr lang="en-IN" dirty="0"/>
          </a:p>
        </p:txBody>
      </p:sp>
      <p:sp>
        <p:nvSpPr>
          <p:cNvPr id="3" name="Content Placeholder 2"/>
          <p:cNvSpPr>
            <a:spLocks noGrp="1"/>
          </p:cNvSpPr>
          <p:nvPr>
            <p:ph idx="1"/>
          </p:nvPr>
        </p:nvSpPr>
        <p:spPr/>
        <p:txBody>
          <a:bodyPr/>
          <a:lstStyle/>
          <a:p>
            <a:r>
              <a:rPr lang="en-IN" b="1" dirty="0" smtClean="0"/>
              <a:t>Brand image</a:t>
            </a:r>
            <a:r>
              <a:rPr lang="en-IN" dirty="0" smtClean="0"/>
              <a:t> is the current view of the customers about a brand. It can be defined as a unique bundle of associations within the minds of target customers. It signifies what the brand presently stands for. </a:t>
            </a:r>
            <a:r>
              <a:rPr lang="en-IN" b="1" dirty="0" smtClean="0"/>
              <a:t>It is a set of beliefs held about a specific brand</a:t>
            </a:r>
            <a:r>
              <a:rPr lang="en-IN" dirty="0" smtClean="0"/>
              <a:t>. In short, it is nothing but the consumers’ perception about the product. It is the manner in which a specific brand is positioned in the market. Brand image conveys emotional value and not just a mental image. Brand image is nothing but an organization’s character. It is an accumulation of contact and observation by people external to an organization. It should highlight an organization’s mission and vision to all. The main elements of positive brand image are- unique logo reflecting organization’s image, slogan describing organization’s business in brief and brand identifier supporting the key values.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81" y="281796"/>
            <a:ext cx="8596668" cy="1320800"/>
          </a:xfrm>
        </p:spPr>
        <p:txBody>
          <a:bodyPr/>
          <a:lstStyle/>
          <a:p>
            <a:r>
              <a:rPr lang="en-IN" dirty="0" smtClean="0"/>
              <a:t>Brand elements</a:t>
            </a:r>
            <a:endParaRPr lang="en-IN" dirty="0"/>
          </a:p>
        </p:txBody>
      </p:sp>
      <p:sp>
        <p:nvSpPr>
          <p:cNvPr id="3" name="Content Placeholder 2"/>
          <p:cNvSpPr>
            <a:spLocks noGrp="1"/>
          </p:cNvSpPr>
          <p:nvPr>
            <p:ph idx="1"/>
          </p:nvPr>
        </p:nvSpPr>
        <p:spPr>
          <a:xfrm>
            <a:off x="677334" y="1328468"/>
            <a:ext cx="8596668" cy="4977441"/>
          </a:xfrm>
        </p:spPr>
        <p:txBody>
          <a:bodyPr>
            <a:normAutofit lnSpcReduction="10000"/>
          </a:bodyPr>
          <a:lstStyle/>
          <a:p>
            <a:pPr lvl="0"/>
            <a:r>
              <a:rPr lang="en-IN" dirty="0" smtClean="0"/>
              <a:t>name: the word or words used to identify a company, product, service, or concept</a:t>
            </a:r>
          </a:p>
          <a:p>
            <a:pPr lvl="0"/>
            <a:r>
              <a:rPr lang="en-IN" dirty="0" smtClean="0"/>
              <a:t>logo: the visual trademark that identifies a brand</a:t>
            </a:r>
          </a:p>
          <a:p>
            <a:pPr lvl="0"/>
            <a:r>
              <a:rPr lang="en-IN" dirty="0" smtClean="0"/>
              <a:t>tagline or catchphrase: </a:t>
            </a:r>
            <a:r>
              <a:rPr lang="en-IN" dirty="0" smtClean="0"/>
              <a:t>LIC, </a:t>
            </a:r>
            <a:r>
              <a:rPr lang="en-IN" dirty="0" err="1" smtClean="0"/>
              <a:t>Jio</a:t>
            </a:r>
            <a:r>
              <a:rPr lang="en-IN" dirty="0" smtClean="0"/>
              <a:t>, KFC, McDonald’s, </a:t>
            </a:r>
            <a:r>
              <a:rPr lang="en-IN" dirty="0" smtClean="0"/>
              <a:t>R</a:t>
            </a:r>
            <a:r>
              <a:rPr lang="en-IN" dirty="0" smtClean="0"/>
              <a:t>aymond</a:t>
            </a:r>
            <a:endParaRPr lang="en-IN" dirty="0" smtClean="0"/>
          </a:p>
          <a:p>
            <a:pPr lvl="0"/>
            <a:r>
              <a:rPr lang="en-IN" dirty="0" smtClean="0"/>
              <a:t>graphics: the "dynamic ribbon" is a trademarked part of Coca-Cola's brand</a:t>
            </a:r>
          </a:p>
          <a:p>
            <a:pPr lvl="0"/>
            <a:r>
              <a:rPr lang="en-IN" dirty="0" smtClean="0"/>
              <a:t>shapes: the distinctive shapes of the Coca-Cola bottle and of the Volkswagen Beetle are trademarked elements of those brands</a:t>
            </a:r>
          </a:p>
          <a:p>
            <a:pPr lvl="0"/>
            <a:r>
              <a:rPr lang="en-IN" dirty="0" err="1" smtClean="0"/>
              <a:t>colors</a:t>
            </a:r>
            <a:r>
              <a:rPr lang="en-IN" dirty="0" smtClean="0"/>
              <a:t>: the instant recognition consumers have when they see </a:t>
            </a:r>
            <a:r>
              <a:rPr lang="en-IN" u="sng" dirty="0" smtClean="0">
                <a:solidFill>
                  <a:srgbClr val="002060"/>
                </a:solidFill>
                <a:hlinkClick r:id="rId2" tooltip="Tiffany Blue"/>
              </a:rPr>
              <a:t>Tiffany &amp; Co.’s </a:t>
            </a:r>
            <a:r>
              <a:rPr lang="en-IN" u="sng" dirty="0" smtClean="0">
                <a:solidFill>
                  <a:schemeClr val="tx1"/>
                </a:solidFill>
                <a:hlinkClick r:id="rId2" tooltip="Tiffany Blue"/>
              </a:rPr>
              <a:t>robin’s egg </a:t>
            </a:r>
            <a:r>
              <a:rPr lang="en-IN" u="sng" dirty="0" smtClean="0">
                <a:solidFill>
                  <a:schemeClr val="tx1"/>
                </a:solidFill>
                <a:hlinkClick r:id="rId2" tooltip="Tiffany Blue"/>
              </a:rPr>
              <a:t>blue</a:t>
            </a:r>
            <a:r>
              <a:rPr lang="en-IN" dirty="0" smtClean="0">
                <a:solidFill>
                  <a:schemeClr val="tx1"/>
                </a:solidFill>
              </a:rPr>
              <a:t>. </a:t>
            </a:r>
            <a:r>
              <a:rPr lang="en-IN" dirty="0" smtClean="0">
                <a:solidFill>
                  <a:schemeClr val="tx1"/>
                </a:solidFill>
              </a:rPr>
              <a:t>Tiffany &amp; Co.’s trademarked the </a:t>
            </a:r>
            <a:r>
              <a:rPr lang="en-IN" dirty="0" err="1" smtClean="0">
                <a:solidFill>
                  <a:schemeClr val="tx1"/>
                </a:solidFill>
              </a:rPr>
              <a:t>color</a:t>
            </a:r>
            <a:r>
              <a:rPr lang="en-IN" dirty="0" smtClean="0">
                <a:solidFill>
                  <a:schemeClr val="tx1"/>
                </a:solidFill>
              </a:rPr>
              <a:t> in 1998</a:t>
            </a:r>
            <a:r>
              <a:rPr lang="en-IN" dirty="0" smtClean="0">
                <a:solidFill>
                  <a:schemeClr val="tx1"/>
                </a:solidFill>
              </a:rPr>
              <a:t>.</a:t>
            </a:r>
            <a:endParaRPr lang="en-IN" dirty="0" smtClean="0">
              <a:solidFill>
                <a:schemeClr val="tx1"/>
              </a:solidFill>
            </a:endParaRPr>
          </a:p>
          <a:p>
            <a:pPr lvl="0"/>
            <a:r>
              <a:rPr lang="en-IN" dirty="0" smtClean="0"/>
              <a:t>sounds: a unique tune or set of notes can denote a brand. </a:t>
            </a:r>
            <a:r>
              <a:rPr lang="en-IN" dirty="0" smtClean="0"/>
              <a:t>Apple's </a:t>
            </a:r>
            <a:r>
              <a:rPr lang="en-IN" dirty="0" err="1" smtClean="0"/>
              <a:t>iPhone’s</a:t>
            </a:r>
            <a:r>
              <a:rPr lang="en-IN" dirty="0" smtClean="0"/>
              <a:t> </a:t>
            </a:r>
            <a:r>
              <a:rPr lang="en-IN" dirty="0" smtClean="0"/>
              <a:t>chimes </a:t>
            </a:r>
            <a:r>
              <a:rPr lang="en-IN" dirty="0" smtClean="0"/>
              <a:t>provide a famous example.</a:t>
            </a:r>
          </a:p>
          <a:p>
            <a:pPr lvl="0"/>
            <a:r>
              <a:rPr lang="en-IN" dirty="0" smtClean="0"/>
              <a:t>scents: the rose-jasmine-musk scent of Chanel No. 5 is trademarked</a:t>
            </a:r>
          </a:p>
          <a:p>
            <a:pPr lvl="0"/>
            <a:r>
              <a:rPr lang="en-IN" dirty="0" smtClean="0"/>
              <a:t>tastes: Kentucky Fried Chicken has trademarked its special recipe of eleven herbs and spices for fried chicken</a:t>
            </a:r>
          </a:p>
          <a:p>
            <a:pPr lvl="0"/>
            <a:r>
              <a:rPr lang="en-IN" dirty="0" smtClean="0"/>
              <a:t>movements: Lamborghini has trademarked the upward motion of its car doors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HolidayCatalogue.jpg"/>
          <p:cNvPicPr>
            <a:picLocks noGrp="1" noChangeAspect="1"/>
          </p:cNvPicPr>
          <p:nvPr>
            <p:ph idx="1"/>
          </p:nvPr>
        </p:nvPicPr>
        <p:blipFill>
          <a:blip r:embed="rId2" cstate="print"/>
          <a:stretch>
            <a:fillRect/>
          </a:stretch>
        </p:blipFill>
        <p:spPr>
          <a:xfrm>
            <a:off x="398564" y="595223"/>
            <a:ext cx="2551976" cy="3445474"/>
          </a:xfrm>
        </p:spPr>
      </p:pic>
      <p:pic>
        <p:nvPicPr>
          <p:cNvPr id="5" name="Picture 4" descr="logo_round.png"/>
          <p:cNvPicPr>
            <a:picLocks noChangeAspect="1"/>
          </p:cNvPicPr>
          <p:nvPr/>
        </p:nvPicPr>
        <p:blipFill>
          <a:blip r:embed="rId3" cstate="print"/>
          <a:stretch>
            <a:fillRect/>
          </a:stretch>
        </p:blipFill>
        <p:spPr>
          <a:xfrm>
            <a:off x="4127307" y="577968"/>
            <a:ext cx="2878777" cy="2878777"/>
          </a:xfrm>
          <a:prstGeom prst="rect">
            <a:avLst/>
          </a:prstGeom>
        </p:spPr>
      </p:pic>
      <p:pic>
        <p:nvPicPr>
          <p:cNvPr id="6" name="Picture 5" descr="26149951-4630.jpg"/>
          <p:cNvPicPr>
            <a:picLocks noChangeAspect="1"/>
          </p:cNvPicPr>
          <p:nvPr/>
        </p:nvPicPr>
        <p:blipFill>
          <a:blip r:embed="rId4" cstate="print"/>
          <a:stretch>
            <a:fillRect/>
          </a:stretch>
        </p:blipFill>
        <p:spPr>
          <a:xfrm>
            <a:off x="7282131" y="1587261"/>
            <a:ext cx="2286000" cy="2286000"/>
          </a:xfrm>
          <a:prstGeom prst="rect">
            <a:avLst/>
          </a:prstGeom>
        </p:spPr>
      </p:pic>
      <p:pic>
        <p:nvPicPr>
          <p:cNvPr id="7" name="Picture 6" descr="00e_Design-Icons-Lamborghini-Doors-2013-Aventador-LP-720-4-50-Anniversario.jpg"/>
          <p:cNvPicPr>
            <a:picLocks noChangeAspect="1"/>
          </p:cNvPicPr>
          <p:nvPr/>
        </p:nvPicPr>
        <p:blipFill>
          <a:blip r:embed="rId5" cstate="print"/>
          <a:stretch>
            <a:fillRect/>
          </a:stretch>
        </p:blipFill>
        <p:spPr>
          <a:xfrm>
            <a:off x="3019245" y="4196051"/>
            <a:ext cx="4629510" cy="2144363"/>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411</TotalTime>
  <Words>545</Words>
  <Application>Microsoft Office PowerPoint</Application>
  <PresentationFormat>Custom</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CONCEPT OF BRANDING AND BRAND IMAGE</vt:lpstr>
      <vt:lpstr>What is Branding?</vt:lpstr>
      <vt:lpstr>Slide 3</vt:lpstr>
      <vt:lpstr>PRODUCT:</vt:lpstr>
      <vt:lpstr>Brand</vt:lpstr>
      <vt:lpstr>Slide 6</vt:lpstr>
      <vt:lpstr>BRAND IMAGE:</vt:lpstr>
      <vt:lpstr>Brand elements</vt:lpstr>
      <vt:lpstr>Slide 9</vt:lpstr>
      <vt:lpstr>Slide 10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PRESSURE SENSORS</dc:title>
  <dc:creator>SUNIL</dc:creator>
  <cp:lastModifiedBy>SUNIL KOTHARI</cp:lastModifiedBy>
  <cp:revision>51</cp:revision>
  <dcterms:created xsi:type="dcterms:W3CDTF">2016-12-27T16:03:56Z</dcterms:created>
  <dcterms:modified xsi:type="dcterms:W3CDTF">2017-10-05T18:57:38Z</dcterms:modified>
</cp:coreProperties>
</file>