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71" r:id="rId2"/>
    <p:sldId id="272" r:id="rId3"/>
    <p:sldId id="273" r:id="rId4"/>
    <p:sldId id="274" r:id="rId5"/>
    <p:sldId id="275" r:id="rId6"/>
    <p:sldId id="276" r:id="rId7"/>
    <p:sldId id="278" r:id="rId8"/>
    <p:sldId id="280" r:id="rId9"/>
    <p:sldId id="286" r:id="rId10"/>
    <p:sldId id="287" r:id="rId11"/>
    <p:sldId id="284" r:id="rId12"/>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70"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2097153"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48598"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99" name="Rectangle 3"/>
          <p:cNvSpPr>
            <a:spLocks noGrp="1" noChangeArrowheads="1"/>
          </p:cNvSpPr>
          <p:nvPr>
            <p:ph type="subTitle" idx="1"/>
          </p:nvPr>
        </p:nvSpPr>
        <p:spPr>
          <a:xfrm>
            <a:off x="2544233" y="2492375"/>
            <a:ext cx="7393517" cy="1222375"/>
          </a:xfrm>
        </p:spPr>
        <p:txBody>
          <a:bodyPr anchor="ctr"/>
          <a:lstStyle>
            <a:lvl1pPr marL="0" indent="0" algn="ctr">
              <a:buFontTx/>
              <a:buNone/>
            </a:lvl1pPr>
          </a:lstStyle>
          <a:p>
            <a:pPr lvl="0"/>
            <a:r>
              <a:rPr lang="en-US" altLang="zh-CN" noProof="0" smtClean="0"/>
              <a:t>Click to edit Master subtitle style</a:t>
            </a:r>
          </a:p>
        </p:txBody>
      </p:sp>
      <p:sp>
        <p:nvSpPr>
          <p:cNvPr id="1048600"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048601" name="Rectangle 4"/>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FDE934FF-F4E1-47C5-9CA5-30A81DDE2BE4}" type="datetimeFigureOut">
              <a:rPr lang="en-US" smtClean="0"/>
              <a:pPr/>
              <a:t>10/9/2017</a:t>
            </a:fld>
            <a:endParaRPr lang="en-US"/>
          </a:p>
        </p:txBody>
      </p:sp>
      <p:sp>
        <p:nvSpPr>
          <p:cNvPr id="1048602" name="Rectangle 5"/>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603" name="Rectangle 6"/>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B3561BA9-CDCF-4958-B8AB-66F3BF063E13}" type="slidenum">
              <a:rPr lang="en-US" smtClean="0"/>
              <a:pPr/>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48598"/>
                                        </p:tgtEl>
                                        <p:attrNameLst>
                                          <p:attrName>style.visibility</p:attrName>
                                        </p:attrNameLst>
                                      </p:cBhvr>
                                      <p:to>
                                        <p:strVal val="visible"/>
                                      </p:to>
                                    </p:set>
                                    <p:anim calcmode="lin" valueType="num">
                                      <p:cBhvr>
                                        <p:cTn id="7" dur="1000" fill="hold"/>
                                        <p:tgtEl>
                                          <p:spTgt spid="1048598"/>
                                        </p:tgtEl>
                                        <p:attrNameLst>
                                          <p:attrName>ppt_x</p:attrName>
                                        </p:attrNameLst>
                                      </p:cBhvr>
                                      <p:tavLst>
                                        <p:tav tm="0">
                                          <p:val>
                                            <p:strVal val="#ppt_x-.2"/>
                                          </p:val>
                                        </p:tav>
                                        <p:tav tm="100000">
                                          <p:val>
                                            <p:strVal val="#ppt_x"/>
                                          </p:val>
                                        </p:tav>
                                      </p:tavLst>
                                    </p:anim>
                                    <p:anim calcmode="lin" valueType="num">
                                      <p:cBhvr>
                                        <p:cTn id="8" dur="1000" fill="hold"/>
                                        <p:tgtEl>
                                          <p:spTgt spid="10485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8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smtClean="0"/>
              <a:t>Click to edit Master title style</a:t>
            </a:r>
            <a:endParaRPr lang="en-US"/>
          </a:p>
        </p:txBody>
      </p:sp>
      <p:sp>
        <p:nvSpPr>
          <p:cNvPr id="1048654"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56"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57"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4"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1048635"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Date Placeholder 3"/>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smtClean="0"/>
              <a:t>Click to edit Master title style</a:t>
            </a:r>
            <a:endParaRPr lang="en-US"/>
          </a:p>
        </p:txBody>
      </p:sp>
      <p:sp>
        <p:nvSpPr>
          <p:cNvPr id="104858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4" name="Date Placeholder 3"/>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585" name="Footer Placeholder 4"/>
          <p:cNvSpPr>
            <a:spLocks noGrp="1"/>
          </p:cNvSpPr>
          <p:nvPr>
            <p:ph type="ftr" sz="quarter" idx="11"/>
          </p:nvPr>
        </p:nvSpPr>
        <p:spPr/>
        <p:txBody>
          <a:bodyPr/>
          <a:lstStyle/>
          <a:p>
            <a:endParaRPr lang="en-US"/>
          </a:p>
        </p:txBody>
      </p:sp>
      <p:sp>
        <p:nvSpPr>
          <p:cNvPr id="104858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48"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49"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1048650" name="Date Placeholder 3"/>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mtClean="0"/>
              <a:t>Click to edit Master title style</a:t>
            </a:r>
            <a:endParaRPr lang="en-US"/>
          </a:p>
        </p:txBody>
      </p:sp>
      <p:sp>
        <p:nvSpPr>
          <p:cNvPr id="1048617"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8"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4"/>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20" name="Footer Placeholder 5"/>
          <p:cNvSpPr>
            <a:spLocks noGrp="1"/>
          </p:cNvSpPr>
          <p:nvPr>
            <p:ph type="ftr" sz="quarter" idx="11"/>
          </p:nvPr>
        </p:nvSpPr>
        <p:spPr/>
        <p:txBody>
          <a:bodyPr/>
          <a:lstStyle/>
          <a:p>
            <a:endParaRPr lang="en-US"/>
          </a:p>
        </p:txBody>
      </p:sp>
      <p:sp>
        <p:nvSpPr>
          <p:cNvPr id="1048621"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2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104862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2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2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7" name="Date Placeholder 6"/>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28" name="Footer Placeholder 7"/>
          <p:cNvSpPr>
            <a:spLocks noGrp="1"/>
          </p:cNvSpPr>
          <p:nvPr>
            <p:ph type="ftr" sz="quarter" idx="11"/>
          </p:nvPr>
        </p:nvSpPr>
        <p:spPr/>
        <p:txBody>
          <a:bodyPr/>
          <a:lstStyle/>
          <a:p>
            <a:endParaRPr lang="en-US"/>
          </a:p>
        </p:txBody>
      </p:sp>
      <p:sp>
        <p:nvSpPr>
          <p:cNvPr id="104862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mtClean="0"/>
              <a:t>Click to edit Master title style</a:t>
            </a:r>
            <a:endParaRPr lang="en-US"/>
          </a:p>
        </p:txBody>
      </p:sp>
      <p:sp>
        <p:nvSpPr>
          <p:cNvPr id="1048631" name="Date Placeholder 2"/>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32" name="Footer Placeholder 3"/>
          <p:cNvSpPr>
            <a:spLocks noGrp="1"/>
          </p:cNvSpPr>
          <p:nvPr>
            <p:ph type="ftr" sz="quarter" idx="11"/>
          </p:nvPr>
        </p:nvSpPr>
        <p:spPr/>
        <p:txBody>
          <a:bodyPr/>
          <a:lstStyle/>
          <a:p>
            <a:endParaRPr lang="en-US"/>
          </a:p>
        </p:txBody>
      </p:sp>
      <p:sp>
        <p:nvSpPr>
          <p:cNvPr id="1048633"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39" name="Date Placeholder 1"/>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40" name="Footer Placeholder 2"/>
          <p:cNvSpPr>
            <a:spLocks noGrp="1"/>
          </p:cNvSpPr>
          <p:nvPr>
            <p:ph type="ftr" sz="quarter" idx="11"/>
          </p:nvPr>
        </p:nvSpPr>
        <p:spPr/>
        <p:txBody>
          <a:bodyPr/>
          <a:lstStyle/>
          <a:p>
            <a:endParaRPr lang="en-US"/>
          </a:p>
        </p:txBody>
      </p:sp>
      <p:sp>
        <p:nvSpPr>
          <p:cNvPr id="1048641"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9"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0"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61"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2"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63"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104864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45" name="Date Placeholder 4"/>
          <p:cNvSpPr>
            <a:spLocks noGrp="1"/>
          </p:cNvSpPr>
          <p:nvPr>
            <p:ph type="dt" sz="half" idx="10"/>
          </p:nvPr>
        </p:nvSpPr>
        <p:spPr/>
        <p:txBody>
          <a:bodyPr/>
          <a:lstStyle/>
          <a:p>
            <a:fld id="{FDE934FF-F4E1-47C5-9CA5-30A81DDE2BE4}" type="datetimeFigureOut">
              <a:rPr lang="en-US" smtClean="0"/>
              <a:pPr/>
              <a:t>10/9/2017</a:t>
            </a:fld>
            <a:endParaRPr lang="en-US"/>
          </a:p>
        </p:txBody>
      </p:sp>
      <p:sp>
        <p:nvSpPr>
          <p:cNvPr id="1048646" name="Footer Placeholder 5"/>
          <p:cNvSpPr>
            <a:spLocks noGrp="1"/>
          </p:cNvSpPr>
          <p:nvPr>
            <p:ph type="ftr" sz="quarter" idx="11"/>
          </p:nvPr>
        </p:nvSpPr>
        <p:spPr/>
        <p:txBody>
          <a:bodyPr/>
          <a:lstStyle/>
          <a:p>
            <a:endParaRPr lang="en-US"/>
          </a:p>
        </p:txBody>
      </p:sp>
      <p:sp>
        <p:nvSpPr>
          <p:cNvPr id="104864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2097152"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48577" name="Rectangle 4"/>
          <p:cNvSpPr>
            <a:spLocks noGrp="1"/>
          </p:cNvSpPr>
          <p:nvPr>
            <p:ph type="title"/>
          </p:nvPr>
        </p:nvSpPr>
        <p:spPr>
          <a:xfrm>
            <a:off x="609600" y="274638"/>
            <a:ext cx="10972800" cy="1143000"/>
          </a:xfrm>
          <a:prstGeom prst="rect">
            <a:avLst/>
          </a:prstGeom>
          <a:noFill/>
          <a:ln w="9525">
            <a:noFill/>
          </a:ln>
        </p:spPr>
        <p:txBody>
          <a:bodyPr anchor="ctr"/>
          <a:lstStyle/>
          <a:p>
            <a:pPr lvl="0"/>
            <a:r>
              <a:rPr lang="en-US" altLang="zh-CN" dirty="0"/>
              <a:t>Click to edit Master title style</a:t>
            </a:r>
          </a:p>
        </p:txBody>
      </p:sp>
      <p:sp>
        <p:nvSpPr>
          <p:cNvPr id="1048578"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9" name="Rectangle 6"/>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FDE934FF-F4E1-47C5-9CA5-30A81DDE2BE4}" type="datetimeFigureOut">
              <a:rPr lang="en-US" smtClean="0"/>
              <a:pPr/>
              <a:t>10/9/2017</a:t>
            </a:fld>
            <a:endParaRPr lang="en-US"/>
          </a:p>
        </p:txBody>
      </p:sp>
      <p:sp>
        <p:nvSpPr>
          <p:cNvPr id="1048580" name="Rectangle 7"/>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1" name="Rectangle 8"/>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B3561BA9-CDCF-4958-B8AB-66F3BF063E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48576"/>
                                        </p:tgtEl>
                                        <p:attrNameLst>
                                          <p:attrName>style.visibility</p:attrName>
                                        </p:attrNameLst>
                                      </p:cBhvr>
                                      <p:to>
                                        <p:strVal val="visible"/>
                                      </p:to>
                                    </p:set>
                                    <p:anim calcmode="lin" valueType="num">
                                      <p:cBhvr>
                                        <p:cTn id="7" dur="1000" fill="hold"/>
                                        <p:tgtEl>
                                          <p:spTgt spid="1048576"/>
                                        </p:tgtEl>
                                        <p:attrNameLst>
                                          <p:attrName>ppt_x</p:attrName>
                                        </p:attrNameLst>
                                      </p:cBhvr>
                                      <p:tavLst>
                                        <p:tav tm="0">
                                          <p:val>
                                            <p:strVal val="#ppt_x-.2"/>
                                          </p:val>
                                        </p:tav>
                                        <p:tav tm="100000">
                                          <p:val>
                                            <p:strVal val="#ppt_x"/>
                                          </p:val>
                                        </p:tav>
                                      </p:tavLst>
                                    </p:anim>
                                    <p:anim calcmode="lin" valueType="num">
                                      <p:cBhvr>
                                        <p:cTn id="8" dur="1000" fill="hold"/>
                                        <p:tgtEl>
                                          <p:spTgt spid="104857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857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48577"/>
                                        </p:tgtEl>
                                        <p:attrNameLst>
                                          <p:attrName>style.visibility</p:attrName>
                                        </p:attrNameLst>
                                      </p:cBhvr>
                                      <p:to>
                                        <p:strVal val="visible"/>
                                      </p:to>
                                    </p:set>
                                    <p:anim calcmode="lin" valueType="num">
                                      <p:cBhvr>
                                        <p:cTn id="12" dur="1000" fill="hold"/>
                                        <p:tgtEl>
                                          <p:spTgt spid="1048577"/>
                                        </p:tgtEl>
                                        <p:attrNameLst>
                                          <p:attrName>ppt_x</p:attrName>
                                        </p:attrNameLst>
                                      </p:cBhvr>
                                      <p:tavLst>
                                        <p:tav tm="0">
                                          <p:val>
                                            <p:strVal val="#ppt_x-.2"/>
                                          </p:val>
                                        </p:tav>
                                        <p:tav tm="100000">
                                          <p:val>
                                            <p:strVal val="#ppt_x"/>
                                          </p:val>
                                        </p:tav>
                                      </p:tavLst>
                                    </p:anim>
                                    <p:anim calcmode="lin" valueType="num">
                                      <p:cBhvr>
                                        <p:cTn id="13" dur="1000" fill="hold"/>
                                        <p:tgtEl>
                                          <p:spTgt spid="104857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48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6" grpId="0" bldLvl="0" animBg="1"/>
      <p:bldP spid="1048577"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4" name="Subtitle 2"/>
          <p:cNvSpPr>
            <a:spLocks noGrp="1"/>
          </p:cNvSpPr>
          <p:nvPr>
            <p:ph type="subTitle" idx="1"/>
          </p:nvPr>
        </p:nvSpPr>
        <p:spPr>
          <a:xfrm>
            <a:off x="2667000" y="2939654"/>
            <a:ext cx="6858000" cy="3101578"/>
          </a:xfrm>
        </p:spPr>
        <p:txBody>
          <a:bodyPr anchor="t"/>
          <a:lstStyle/>
          <a:p>
            <a:pPr algn="l" eaLnBrk="1" latinLnBrk="0" hangingPunct="1">
              <a:buFontTx/>
              <a:buNone/>
            </a:pPr>
            <a:r>
              <a:rPr lang="en-US" altLang="en-US" sz="1800" b="1" kern="1200" dirty="0">
                <a:latin typeface="+mn-lt"/>
                <a:ea typeface="+mn-ea"/>
                <a:cs typeface="+mn-cs"/>
                <a:sym typeface="SimSun" panose="02010600030101010101" pitchFamily="2" charset="-122"/>
              </a:rPr>
              <a:t>NAME: </a:t>
            </a:r>
            <a:r>
              <a:rPr lang="en-IN" altLang="en-US" sz="1800" b="1" dirty="0" err="1" smtClean="0">
                <a:sym typeface="SimSun" panose="02010600030101010101" pitchFamily="2" charset="-122"/>
              </a:rPr>
              <a:t>Machhi</a:t>
            </a:r>
            <a:r>
              <a:rPr lang="en-IN" altLang="en-US" sz="1800" b="1" dirty="0" smtClean="0">
                <a:sym typeface="SimSun" panose="02010600030101010101" pitchFamily="2" charset="-122"/>
              </a:rPr>
              <a:t> </a:t>
            </a:r>
            <a:r>
              <a:rPr lang="en-IN" altLang="en-US" sz="1800" b="1" dirty="0" err="1" smtClean="0">
                <a:sym typeface="SimSun" panose="02010600030101010101" pitchFamily="2" charset="-122"/>
              </a:rPr>
              <a:t>Bhavik</a:t>
            </a:r>
            <a:r>
              <a:rPr lang="en-IN" altLang="en-US" sz="1800" b="1" dirty="0" smtClean="0">
                <a:sym typeface="SimSun" panose="02010600030101010101" pitchFamily="2" charset="-122"/>
              </a:rPr>
              <a:t> S</a:t>
            </a:r>
            <a:r>
              <a:rPr lang="en-IN" altLang="en-US" sz="1800" b="1" kern="1200" dirty="0" smtClean="0">
                <a:latin typeface="+mn-lt"/>
                <a:ea typeface="+mn-ea"/>
                <a:cs typeface="+mn-cs"/>
                <a:sym typeface="SimSun" panose="02010600030101010101" pitchFamily="2" charset="-122"/>
              </a:rPr>
              <a:t> </a:t>
            </a:r>
            <a:r>
              <a:rPr lang="en-IN" altLang="en-US" sz="1800" b="1" kern="1200" dirty="0">
                <a:latin typeface="+mn-lt"/>
                <a:ea typeface="+mn-ea"/>
                <a:cs typeface="+mn-cs"/>
                <a:sym typeface="SimSun" panose="02010600030101010101" pitchFamily="2" charset="-122"/>
              </a:rPr>
              <a:t>(</a:t>
            </a:r>
            <a:r>
              <a:rPr lang="en-IN" altLang="en-US" sz="1800" b="1" kern="1200" dirty="0" smtClean="0">
                <a:latin typeface="+mn-lt"/>
                <a:ea typeface="+mn-ea"/>
                <a:cs typeface="+mn-cs"/>
                <a:sym typeface="SimSun" panose="02010600030101010101" pitchFamily="2" charset="-122"/>
              </a:rPr>
              <a:t>160410116054)</a:t>
            </a:r>
            <a:endParaRPr lang="en-IN" altLang="en-US" sz="1800" b="1" kern="1200" dirty="0">
              <a:latin typeface="+mn-lt"/>
              <a:ea typeface="+mn-ea"/>
              <a:cs typeface="+mn-cs"/>
              <a:sym typeface="SimSun" panose="02010600030101010101" pitchFamily="2" charset="-122"/>
            </a:endParaRPr>
          </a:p>
          <a:p>
            <a:pPr algn="l" eaLnBrk="1" latinLnBrk="0" hangingPunct="1">
              <a:buFontTx/>
              <a:buNone/>
            </a:pPr>
            <a:r>
              <a:rPr lang="en-US" altLang="en-US" sz="1800" b="1" kern="1200" dirty="0">
                <a:latin typeface="+mn-lt"/>
                <a:ea typeface="+mn-ea"/>
                <a:cs typeface="+mn-cs"/>
                <a:sym typeface="SimSun" panose="02010600030101010101" pitchFamily="2" charset="-122"/>
              </a:rPr>
              <a:t>DEPT: I</a:t>
            </a:r>
            <a:r>
              <a:rPr lang="en-IN" altLang="en-US" sz="1800" b="1" kern="1200" dirty="0">
                <a:latin typeface="+mn-lt"/>
                <a:ea typeface="+mn-ea"/>
                <a:cs typeface="+mn-cs"/>
                <a:sym typeface="SimSun" panose="02010600030101010101" pitchFamily="2" charset="-122"/>
              </a:rPr>
              <a:t>NFORMATION TECHNOLOGY</a:t>
            </a:r>
          </a:p>
          <a:p>
            <a:pPr algn="l" eaLnBrk="1" latinLnBrk="0" hangingPunct="1">
              <a:buFontTx/>
              <a:buNone/>
            </a:pPr>
            <a:r>
              <a:rPr lang="en-US" altLang="en-US" sz="1800" b="1" kern="1200" dirty="0">
                <a:latin typeface="+mn-lt"/>
                <a:ea typeface="+mn-ea"/>
                <a:cs typeface="+mn-cs"/>
                <a:sym typeface="SimSun" panose="02010600030101010101" pitchFamily="2" charset="-122"/>
              </a:rPr>
              <a:t>SEM: </a:t>
            </a:r>
            <a:r>
              <a:rPr lang="en-IN" altLang="en-US" sz="1800" b="1" kern="1200" dirty="0">
                <a:latin typeface="+mn-lt"/>
                <a:ea typeface="+mn-ea"/>
                <a:cs typeface="+mn-cs"/>
                <a:sym typeface="SimSun" panose="02010600030101010101" pitchFamily="2" charset="-122"/>
              </a:rPr>
              <a:t>3</a:t>
            </a:r>
            <a:r>
              <a:rPr lang="en-IN" altLang="en-US" sz="1800" b="1" kern="1200" baseline="30000" dirty="0">
                <a:latin typeface="+mn-lt"/>
                <a:ea typeface="+mn-ea"/>
                <a:cs typeface="+mn-cs"/>
                <a:sym typeface="SimSun" panose="02010600030101010101" pitchFamily="2" charset="-122"/>
              </a:rPr>
              <a:t>rd</a:t>
            </a:r>
          </a:p>
          <a:p>
            <a:pPr algn="l" eaLnBrk="1" latinLnBrk="0" hangingPunct="1">
              <a:buFontTx/>
              <a:buNone/>
            </a:pPr>
            <a:r>
              <a:rPr lang="en-US" altLang="en-US" sz="1800" b="1" kern="1200" dirty="0">
                <a:latin typeface="+mn-lt"/>
                <a:ea typeface="+mn-ea"/>
                <a:cs typeface="+mn-cs"/>
                <a:sym typeface="SimSun" panose="02010600030101010101" pitchFamily="2" charset="-122"/>
              </a:rPr>
              <a:t>SUB: </a:t>
            </a:r>
            <a:r>
              <a:rPr lang="en-IN" altLang="en-US" sz="1800" b="1" kern="1200" dirty="0">
                <a:latin typeface="+mn-lt"/>
                <a:ea typeface="+mn-ea"/>
                <a:cs typeface="+mn-cs"/>
                <a:sym typeface="SimSun" panose="02010600030101010101" pitchFamily="2" charset="-122"/>
              </a:rPr>
              <a:t>ENGINEERING ECONOMICS AND MANAGMENT</a:t>
            </a:r>
          </a:p>
          <a:p>
            <a:pPr algn="l" eaLnBrk="1" latinLnBrk="0" hangingPunct="1">
              <a:buFontTx/>
              <a:buNone/>
            </a:pPr>
            <a:r>
              <a:rPr lang="en-US" altLang="en-US" sz="1800" b="1" kern="1200" dirty="0" smtClean="0">
                <a:latin typeface="+mn-lt"/>
                <a:ea typeface="+mn-ea"/>
                <a:cs typeface="+mn-cs"/>
                <a:sym typeface="SimSun" panose="02010600030101010101" pitchFamily="2" charset="-122"/>
              </a:rPr>
              <a:t>BATCH:</a:t>
            </a:r>
            <a:r>
              <a:rPr lang="en-IN" altLang="en-US" sz="1800" b="1" dirty="0" smtClean="0">
                <a:sym typeface="SimSun" panose="02010600030101010101" pitchFamily="2" charset="-122"/>
              </a:rPr>
              <a:t>C</a:t>
            </a:r>
            <a:endParaRPr lang="en-IN" altLang="en-US" sz="1800" b="1" kern="1200" dirty="0">
              <a:latin typeface="+mn-lt"/>
              <a:ea typeface="+mn-ea"/>
              <a:cs typeface="+mn-cs"/>
              <a:sym typeface="SimSun" panose="02010600030101010101" pitchFamily="2" charset="-122"/>
            </a:endParaRPr>
          </a:p>
          <a:p>
            <a:pPr algn="l" eaLnBrk="1" latinLnBrk="0" hangingPunct="1">
              <a:buFontTx/>
              <a:buNone/>
            </a:pPr>
            <a:r>
              <a:rPr lang="en-US" altLang="en-US" sz="1800" b="1" kern="1200" dirty="0">
                <a:latin typeface="+mn-lt"/>
                <a:ea typeface="+mn-ea"/>
                <a:cs typeface="+mn-cs"/>
                <a:sym typeface="SimSun" panose="02010600030101010101" pitchFamily="2" charset="-122"/>
              </a:rPr>
              <a:t>TOPIC :  </a:t>
            </a:r>
            <a:r>
              <a:rPr lang="en-IN" altLang="en-US" sz="1800" b="1" kern="1200" dirty="0">
                <a:latin typeface="+mn-lt"/>
                <a:ea typeface="+mn-ea"/>
                <a:cs typeface="+mn-cs"/>
                <a:sym typeface="SimSun" panose="02010600030101010101" pitchFamily="2" charset="-122"/>
              </a:rPr>
              <a:t>HUMAN CAPITAL </a:t>
            </a:r>
            <a:r>
              <a:rPr lang="en-IN" altLang="en-US" sz="1800" b="1" kern="1200" dirty="0" smtClean="0">
                <a:latin typeface="+mn-lt"/>
                <a:ea typeface="+mn-ea"/>
                <a:cs typeface="+mn-cs"/>
                <a:sym typeface="SimSun" panose="02010600030101010101" pitchFamily="2" charset="-122"/>
              </a:rPr>
              <a:t>MANAGEMENT</a:t>
            </a:r>
          </a:p>
          <a:p>
            <a:pPr algn="l" eaLnBrk="1" latinLnBrk="0" hangingPunct="1">
              <a:buFontTx/>
              <a:buNone/>
            </a:pPr>
            <a:r>
              <a:rPr lang="en-IN" altLang="en-US" sz="1800" b="1" dirty="0" smtClean="0">
                <a:sym typeface="SimSun" panose="02010600030101010101" pitchFamily="2" charset="-122"/>
              </a:rPr>
              <a:t>S.Y I.T 1</a:t>
            </a:r>
            <a:endParaRPr lang="en-IN" altLang="en-US" sz="1800" b="1" kern="1200" dirty="0">
              <a:latin typeface="+mn-lt"/>
              <a:ea typeface="+mn-ea"/>
              <a:cs typeface="+mn-cs"/>
              <a:sym typeface="SimSun" panose="02010600030101010101" pitchFamily="2" charset="-122"/>
            </a:endParaRPr>
          </a:p>
          <a:p>
            <a:pPr algn="l" eaLnBrk="1" latinLnBrk="0" hangingPunct="1">
              <a:buFontTx/>
              <a:buNone/>
            </a:pPr>
            <a:endParaRPr lang="en-US" altLang="en-US" sz="1800" kern="1200" dirty="0">
              <a:solidFill>
                <a:srgbClr val="8E8D8C"/>
              </a:solidFill>
              <a:latin typeface="+mn-lt"/>
              <a:ea typeface="+mn-ea"/>
              <a:cs typeface="+mn-cs"/>
            </a:endParaRPr>
          </a:p>
          <a:p>
            <a:pPr>
              <a:buFontTx/>
              <a:buNone/>
            </a:pPr>
            <a:endParaRPr lang="en-US" altLang="en-US" kern="1200" dirty="0">
              <a:latin typeface="+mn-lt"/>
              <a:ea typeface="+mn-ea"/>
              <a:cs typeface="+mn-cs"/>
            </a:endParaRPr>
          </a:p>
        </p:txBody>
      </p:sp>
      <p:pic>
        <p:nvPicPr>
          <p:cNvPr id="2097154" name="Picture 18434"/>
          <p:cNvPicPr>
            <a:picLocks noChangeAspect="1"/>
          </p:cNvPicPr>
          <p:nvPr/>
        </p:nvPicPr>
        <p:blipFill>
          <a:blip r:embed="rId2"/>
          <a:stretch>
            <a:fillRect/>
          </a:stretch>
        </p:blipFill>
        <p:spPr>
          <a:xfrm>
            <a:off x="4927997" y="945356"/>
            <a:ext cx="1933575" cy="1994297"/>
          </a:xfrm>
          <a:prstGeom prst="rect">
            <a:avLst/>
          </a:prstGeom>
          <a:noFill/>
          <a:ln w="9525">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2" name="Title 1048671"/>
          <p:cNvSpPr>
            <a:spLocks noGrp="1"/>
          </p:cNvSpPr>
          <p:nvPr>
            <p:ph type="title"/>
          </p:nvPr>
        </p:nvSpPr>
        <p:spPr/>
        <p:txBody>
          <a:bodyPr/>
          <a:lstStyle/>
          <a:p>
            <a:endParaRPr lang="en-IN"/>
          </a:p>
        </p:txBody>
      </p:sp>
      <p:sp>
        <p:nvSpPr>
          <p:cNvPr id="1048673" name="Content Placeholder 1048672"/>
          <p:cNvSpPr>
            <a:spLocks noGrp="1"/>
          </p:cNvSpPr>
          <p:nvPr>
            <p:ph idx="1"/>
          </p:nvPr>
        </p:nvSpPr>
        <p:spPr>
          <a:xfrm>
            <a:off x="505096" y="835815"/>
            <a:ext cx="10972800" cy="5107786"/>
          </a:xfrm>
        </p:spPr>
        <p:txBody>
          <a:bodyPr/>
          <a:lstStyle/>
          <a:p>
            <a:r>
              <a:rPr lang="en-IN" dirty="0"/>
              <a:t>Solution
The organization, while profitable, was in no way achieving its true financial potential. After facilitating sessions with owners and individual managers and analyzing data gathered, we presented a report that outlined the factors impeding progress of the organization. From there, we developed a plan to build the cornerstones of the HR function within the organization and customized each program to meet the specific needs of the organization. The management team was then trained on using the program.</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endParaRPr lang="en-US"/>
          </a:p>
        </p:txBody>
      </p:sp>
      <p:pic>
        <p:nvPicPr>
          <p:cNvPr id="2097157" name="Content Placeholder 3"/>
          <p:cNvPicPr>
            <a:picLocks noGrp="1" noChangeAspect="1"/>
          </p:cNvPicPr>
          <p:nvPr>
            <p:ph idx="1"/>
          </p:nvPr>
        </p:nvPicPr>
        <p:blipFill>
          <a:blip r:embed="rId2"/>
          <a:stretch>
            <a:fillRect/>
          </a:stretch>
        </p:blipFill>
        <p:spPr>
          <a:xfrm>
            <a:off x="2788920" y="1858010"/>
            <a:ext cx="6614160" cy="4404995"/>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609600" y="274955"/>
            <a:ext cx="10972800" cy="4511675"/>
          </a:xfrm>
        </p:spPr>
        <p:txBody>
          <a:bodyPr/>
          <a:lstStyle/>
          <a:p>
            <a:r>
              <a:rPr lang="en-IN" altLang="en-US"/>
              <a:t>HUMAN</a:t>
            </a:r>
            <a:br>
              <a:rPr lang="en-IN" altLang="en-US"/>
            </a:br>
            <a:r>
              <a:rPr lang="en-IN" altLang="en-US"/>
              <a:t>                  CAPITAL</a:t>
            </a:r>
            <a:br>
              <a:rPr lang="en-IN" altLang="en-US"/>
            </a:br>
            <a:r>
              <a:rPr lang="en-IN" altLang="en-US"/>
              <a:t>                                           MANAGEMENT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IN" altLang="en-US" dirty="0" smtClean="0"/>
              <a:t>DEFINITION :</a:t>
            </a:r>
            <a:endParaRPr lang="en-IN" altLang="en-US" dirty="0"/>
          </a:p>
        </p:txBody>
      </p:sp>
      <p:sp>
        <p:nvSpPr>
          <p:cNvPr id="1048592" name="Content Placeholder 2"/>
          <p:cNvSpPr>
            <a:spLocks noGrp="1"/>
          </p:cNvSpPr>
          <p:nvPr>
            <p:ph idx="1"/>
          </p:nvPr>
        </p:nvSpPr>
        <p:spPr/>
        <p:txBody>
          <a:bodyPr/>
          <a:lstStyle/>
          <a:p>
            <a:r>
              <a:rPr lang="en-IN" altLang="en-US" dirty="0"/>
              <a:t>Human Capital Management (HCM) is a strategic approach to people management </a:t>
            </a:r>
            <a:r>
              <a:rPr lang="en-IN" altLang="en-US" dirty="0" smtClean="0"/>
              <a:t>that </a:t>
            </a:r>
            <a:r>
              <a:rPr lang="en-IN" altLang="en-US" dirty="0"/>
              <a:t>focuses on the knowledge, skills, abilities and capacity to develop </a:t>
            </a:r>
            <a:r>
              <a:rPr lang="en-IN" altLang="en-US" dirty="0" smtClean="0"/>
              <a:t>by </a:t>
            </a:r>
            <a:r>
              <a:rPr lang="en-IN" altLang="en-US" dirty="0"/>
              <a:t>people in an organisation</a:t>
            </a:r>
            <a:r>
              <a:rPr lang="en-IN" altLang="en-US" dirty="0" smtClean="0"/>
              <a:t>.</a:t>
            </a:r>
            <a:endParaRPr lang="en-IN" altLang="en-US" b="1" dirty="0"/>
          </a:p>
          <a:p>
            <a:endParaRPr lang="en-IN" altLang="en-US" b="1" dirty="0"/>
          </a:p>
          <a:p>
            <a:pPr>
              <a:buNone/>
            </a:pPr>
            <a:endParaRPr lang="en-IN" altLang="en-US" b="1" dirty="0"/>
          </a:p>
          <a:p>
            <a:endParaRPr lang="en-IN" altLang="en-US" b="1" dirty="0"/>
          </a:p>
          <a:p>
            <a:endParaRPr lang="en-IN" altLang="en-US" b="1" dirty="0"/>
          </a:p>
          <a:p>
            <a:endParaRPr lang="en-IN" altLang="en-US"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IN" altLang="en-US"/>
              <a:t>Concept of HCM</a:t>
            </a:r>
          </a:p>
        </p:txBody>
      </p:sp>
      <p:sp>
        <p:nvSpPr>
          <p:cNvPr id="1048588" name="Content Placeholder 2"/>
          <p:cNvSpPr>
            <a:spLocks noGrp="1"/>
          </p:cNvSpPr>
          <p:nvPr>
            <p:ph idx="1"/>
          </p:nvPr>
        </p:nvSpPr>
        <p:spPr/>
        <p:txBody>
          <a:bodyPr/>
          <a:lstStyle/>
          <a:p>
            <a:endParaRPr lang="en-US"/>
          </a:p>
          <a:p>
            <a:r>
              <a:rPr lang="en-IN" altLang="en-US"/>
              <a:t>Intellectual capital</a:t>
            </a:r>
          </a:p>
          <a:p>
            <a:endParaRPr lang="en-IN" altLang="en-US"/>
          </a:p>
          <a:p>
            <a:r>
              <a:rPr lang="en-IN" altLang="en-US"/>
              <a:t>Social capital</a:t>
            </a:r>
          </a:p>
          <a:p>
            <a:endParaRPr lang="en-IN" altLang="en-US"/>
          </a:p>
          <a:p>
            <a:r>
              <a:rPr lang="en-IN" altLang="en-US"/>
              <a:t>Organisational capital</a:t>
            </a:r>
          </a:p>
          <a:p>
            <a:endParaRPr lang="en-I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IN" altLang="en-US"/>
              <a:t>Key Focus of HCM</a:t>
            </a:r>
          </a:p>
        </p:txBody>
      </p:sp>
      <p:sp>
        <p:nvSpPr>
          <p:cNvPr id="1048590" name="Content Placeholder 2"/>
          <p:cNvSpPr>
            <a:spLocks noGrp="1"/>
          </p:cNvSpPr>
          <p:nvPr>
            <p:ph idx="1"/>
          </p:nvPr>
        </p:nvSpPr>
        <p:spPr/>
        <p:txBody>
          <a:bodyPr/>
          <a:lstStyle/>
          <a:p>
            <a:r>
              <a:rPr lang="en-IN" altLang="en-US" dirty="0"/>
              <a:t>Knowledge and insight rather than metrics and </a:t>
            </a:r>
            <a:r>
              <a:rPr lang="en-IN" altLang="en-US" dirty="0" smtClean="0"/>
              <a:t>standards</a:t>
            </a:r>
            <a:endParaRPr lang="en-IN" altLang="en-US" dirty="0"/>
          </a:p>
          <a:p>
            <a:r>
              <a:rPr lang="en-IN" altLang="en-US" dirty="0"/>
              <a:t>Using best fit</a:t>
            </a:r>
          </a:p>
          <a:p>
            <a:r>
              <a:rPr lang="en-IN" altLang="en-US" dirty="0"/>
              <a:t>Creating value</a:t>
            </a:r>
          </a:p>
          <a:p>
            <a:r>
              <a:rPr lang="en-IN" altLang="en-US" dirty="0"/>
              <a:t>People management</a:t>
            </a:r>
          </a:p>
          <a:p>
            <a:r>
              <a:rPr lang="en-IN" altLang="en-US" dirty="0"/>
              <a:t>Strategic partner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IN" altLang="en-US"/>
              <a:t>KEY COMPONENT OF HUMAN CAPITAL</a:t>
            </a:r>
          </a:p>
        </p:txBody>
      </p:sp>
      <p:sp>
        <p:nvSpPr>
          <p:cNvPr id="1048594" name="Content Placeholder 2"/>
          <p:cNvSpPr>
            <a:spLocks noGrp="1"/>
          </p:cNvSpPr>
          <p:nvPr>
            <p:ph idx="1"/>
          </p:nvPr>
        </p:nvSpPr>
        <p:spPr/>
        <p:txBody>
          <a:bodyPr/>
          <a:lstStyle/>
          <a:p>
            <a:endParaRPr lang="en-IN" altLang="en-US"/>
          </a:p>
          <a:p>
            <a:r>
              <a:rPr lang="en-IN" altLang="en-US"/>
              <a:t>Clarity in Direction </a:t>
            </a:r>
          </a:p>
          <a:p>
            <a:r>
              <a:rPr lang="en-IN" altLang="en-US"/>
              <a:t>Clarity in human capital goals</a:t>
            </a:r>
          </a:p>
          <a:p>
            <a:r>
              <a:rPr lang="en-IN" altLang="en-US"/>
              <a:t>Strategies / Policies</a:t>
            </a:r>
          </a:p>
          <a:p>
            <a:r>
              <a:rPr lang="en-IN" altLang="en-US"/>
              <a:t>Implementation</a:t>
            </a:r>
          </a:p>
          <a:p>
            <a:r>
              <a:rPr lang="en-IN" altLang="en-US"/>
              <a:t>Accountability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IN" altLang="en-US"/>
              <a:t>UNDERLYING FECTOR OF HCM</a:t>
            </a:r>
          </a:p>
        </p:txBody>
      </p:sp>
      <p:sp>
        <p:nvSpPr>
          <p:cNvPr id="1048606" name="Content Placeholder 2"/>
          <p:cNvSpPr>
            <a:spLocks noGrp="1"/>
          </p:cNvSpPr>
          <p:nvPr>
            <p:ph idx="1"/>
          </p:nvPr>
        </p:nvSpPr>
        <p:spPr/>
        <p:txBody>
          <a:bodyPr/>
          <a:lstStyle/>
          <a:p>
            <a:endParaRPr lang="en-IN" altLang="en-US"/>
          </a:p>
          <a:p>
            <a:r>
              <a:rPr lang="en-IN" altLang="en-US"/>
              <a:t>Leadership</a:t>
            </a:r>
          </a:p>
          <a:p>
            <a:r>
              <a:rPr lang="en-IN" altLang="en-US"/>
              <a:t>Employee motivation</a:t>
            </a:r>
          </a:p>
          <a:p>
            <a:r>
              <a:rPr lang="en-IN" altLang="en-US"/>
              <a:t>Traning and development</a:t>
            </a:r>
          </a:p>
          <a:p>
            <a:r>
              <a:rPr lang="en-IN" altLang="en-US"/>
              <a:t>Performance improvement</a:t>
            </a:r>
          </a:p>
          <a:p>
            <a:r>
              <a:rPr lang="en-IN" altLang="en-US"/>
              <a:t>Pay and reward stuctures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altLang="en-US"/>
              <a:t>HCM's PERSPECTIVES</a:t>
            </a:r>
          </a:p>
        </p:txBody>
      </p:sp>
      <p:sp>
        <p:nvSpPr>
          <p:cNvPr id="1048610" name="Content Placeholder 2"/>
          <p:cNvSpPr>
            <a:spLocks noGrp="1"/>
          </p:cNvSpPr>
          <p:nvPr>
            <p:ph idx="1"/>
          </p:nvPr>
        </p:nvSpPr>
        <p:spPr/>
        <p:txBody>
          <a:bodyPr/>
          <a:lstStyle/>
          <a:p>
            <a:endParaRPr lang="en-IN" altLang="en-US"/>
          </a:p>
          <a:p>
            <a:endParaRPr lang="en-IN" altLang="en-US"/>
          </a:p>
          <a:p>
            <a:r>
              <a:rPr lang="en-IN" altLang="en-US"/>
              <a:t>Focus on intangibles</a:t>
            </a:r>
          </a:p>
          <a:p>
            <a:r>
              <a:rPr lang="en-IN" altLang="en-US"/>
              <a:t>Strategy focused on creatung human capital</a:t>
            </a:r>
          </a:p>
          <a:p>
            <a:r>
              <a:rPr lang="en-IN" altLang="en-US"/>
              <a:t>HR accountable</a:t>
            </a:r>
          </a:p>
          <a:p>
            <a:r>
              <a:rPr lang="en-IN" altLang="en-US"/>
              <a:t>Language of people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r>
              <a:rPr lang="en-US" altLang="en-IN"/>
              <a:t>CASE STUDY</a:t>
            </a:r>
            <a:endParaRPr lang="en-IN"/>
          </a:p>
        </p:txBody>
      </p:sp>
      <p:sp>
        <p:nvSpPr>
          <p:cNvPr id="1048671" name="Content Placeholder 1048670"/>
          <p:cNvSpPr>
            <a:spLocks noGrp="1"/>
          </p:cNvSpPr>
          <p:nvPr>
            <p:ph idx="1"/>
          </p:nvPr>
        </p:nvSpPr>
        <p:spPr>
          <a:xfrm>
            <a:off x="156754" y="1531098"/>
            <a:ext cx="12035246" cy="5326902"/>
          </a:xfrm>
        </p:spPr>
        <p:txBody>
          <a:bodyPr/>
          <a:lstStyle/>
          <a:p>
            <a:r>
              <a:rPr lang="en-IN" dirty="0"/>
              <a:t>Problem - Employee Relations
A retail distributor was suffering from a lack of communication between its owners and managers, as well as among managers, and between the managers and employees. There was no clear understanding of objectives, and no recognition of failure or success in meeting the company’s objectives. The managers who were in place were not operating effectively and their work style never improved because the owners were concerned they would discourage or disengage employees if they told them they weren’t doing a good enough job.</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154</Words>
  <Application>WPS Presentation</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Business Cooperate</vt:lpstr>
      <vt:lpstr>Slide 1</vt:lpstr>
      <vt:lpstr>HUMAN                   CAPITAL                                            MANAGEMENT</vt:lpstr>
      <vt:lpstr>DEFINITION :</vt:lpstr>
      <vt:lpstr>Concept of HCM</vt:lpstr>
      <vt:lpstr>Key Focus of HCM</vt:lpstr>
      <vt:lpstr>KEY COMPONENT OF HUMAN CAPITAL</vt:lpstr>
      <vt:lpstr>UNDERLYING FECTOR OF HCM</vt:lpstr>
      <vt:lpstr>HCM's PERSPECTIVES</vt:lpstr>
      <vt:lpstr>CASE STUDY</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JEET</dc:creator>
  <cp:lastModifiedBy>HP</cp:lastModifiedBy>
  <cp:revision>25</cp:revision>
  <dcterms:created xsi:type="dcterms:W3CDTF">2017-10-05T04:57:00Z</dcterms:created>
  <dcterms:modified xsi:type="dcterms:W3CDTF">2017-10-09T09:55:01Z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