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4" r:id="rId4"/>
    <p:sldId id="266" r:id="rId5"/>
    <p:sldId id="259" r:id="rId6"/>
    <p:sldId id="260" r:id="rId7"/>
    <p:sldId id="262" r:id="rId8"/>
    <p:sldId id="265" r:id="rId9"/>
    <p:sldId id="267" r:id="rId10"/>
    <p:sldId id="268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E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60"/>
  </p:normalViewPr>
  <p:slideViewPr>
    <p:cSldViewPr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F2B5-E3EC-47F1-9F64-494555699780}" type="datetimeFigureOut">
              <a:rPr lang="en-US" smtClean="0"/>
              <a:t>10/5/2017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1692-0D85-415A-B761-26141AAF03B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1692-0D85-415A-B761-26141AAF03B3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BA1117-D1B2-44C3-957F-804372603531}" type="datetimeFigureOut">
              <a:rPr lang="en-US" smtClean="0"/>
              <a:t>10/4/2017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DCFDF9-02D2-4D9F-AF8B-1C785DF728F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851648" cy="142876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  <a:latin typeface="+mn-lt"/>
              </a:rPr>
              <a:t>SOCIAL ENTREPRENEURSHIP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(Engineering economics &amp; management)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28" y="4500570"/>
            <a:ext cx="4673352" cy="17526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Name : </a:t>
            </a:r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Meghpara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</a:t>
            </a:r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Jeet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J.</a:t>
            </a:r>
          </a:p>
          <a:p>
            <a:pPr algn="l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Class :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SY IT-1</a:t>
            </a:r>
          </a:p>
          <a:p>
            <a:pPr algn="l"/>
            <a:r>
              <a:rPr lang="en-IN" sz="2800" b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Enroll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no.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160410116056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000108"/>
            <a:ext cx="85725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Four common challenges of </a:t>
            </a:r>
            <a:r>
              <a:rPr lang="en-US" sz="2800" b="1" dirty="0" smtClean="0">
                <a:solidFill>
                  <a:srgbClr val="0070C0"/>
                </a:solidFill>
              </a:rPr>
              <a:t>Social Enterprises </a:t>
            </a:r>
            <a:r>
              <a:rPr lang="en-US" sz="2800" b="1" dirty="0">
                <a:solidFill>
                  <a:srgbClr val="0070C0"/>
                </a:solidFill>
              </a:rPr>
              <a:t>have been identified  by “Action for India” forum. These  are :</a:t>
            </a:r>
          </a:p>
          <a:p>
            <a:pPr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</a:rPr>
              <a:t>Access to Blended Capital and Mentoring Support 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</a:rPr>
              <a:t>Lack of Big Data to Make Better Business Decisions 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02060"/>
                </a:solidFill>
              </a:rPr>
              <a:t>Shortage of Skilled Human Resources in Social </a:t>
            </a:r>
            <a:r>
              <a:rPr lang="en-US" sz="2400" b="1" dirty="0" smtClean="0">
                <a:solidFill>
                  <a:srgbClr val="002060"/>
                </a:solidFill>
              </a:rPr>
              <a:t>Sector.</a:t>
            </a:r>
            <a:endParaRPr lang="en-US" sz="24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</a:rPr>
              <a:t>High Upfront Cost for communication for bringing  behavior change in society</a:t>
            </a:r>
          </a:p>
          <a:p>
            <a:pPr marL="514350" indent="-514350"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defRPr/>
            </a:pPr>
            <a:endParaRPr lang="en-US" dirty="0"/>
          </a:p>
          <a:p>
            <a:pPr marL="514350" indent="-514350" algn="ctr">
              <a:defRPr/>
            </a:pPr>
            <a:r>
              <a:rPr lang="en-US" dirty="0"/>
              <a:t>         </a:t>
            </a:r>
            <a:r>
              <a:rPr lang="en-US" sz="2000" dirty="0"/>
              <a:t> </a:t>
            </a:r>
            <a:r>
              <a:rPr lang="en-US" sz="2400" dirty="0">
                <a:solidFill>
                  <a:srgbClr val="990033"/>
                </a:solidFill>
              </a:rPr>
              <a:t>Shortage of skilled human resources in social sector/social enterprises  demands for  </a:t>
            </a:r>
            <a:r>
              <a:rPr lang="en-US" sz="2400" b="1" dirty="0">
                <a:solidFill>
                  <a:srgbClr val="990033"/>
                </a:solidFill>
              </a:rPr>
              <a:t>“ Social Innovation  Leadership Development/Training” </a:t>
            </a:r>
            <a:r>
              <a:rPr lang="en-US" sz="2400" dirty="0">
                <a:solidFill>
                  <a:srgbClr val="990033"/>
                </a:solidFill>
              </a:rPr>
              <a:t>program to create more change-makers in the society.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071546"/>
            <a:ext cx="5410200" cy="3124200"/>
          </a:xfrm>
          <a:extLst>
            <a:ext uri="{909E8E84-426E-40DD-AFC4-6F175D3DCCD1}"/>
            <a:ext uri="{91240B29-F687-4F45-9708-019B960494DF}"/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“BE THE CHANGE </a:t>
            </a:r>
            <a:r>
              <a:rPr lang="en-IN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IN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IN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YOU WANT </a:t>
            </a:r>
            <a:r>
              <a:rPr lang="en-IN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TO SEE </a:t>
            </a:r>
            <a:br>
              <a:rPr lang="en-IN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IN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E0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 THE WORLD”</a:t>
            </a:r>
            <a:r>
              <a:rPr lang="en-US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3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4800610"/>
            <a:ext cx="3505200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i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-</a:t>
            </a:r>
            <a:r>
              <a:rPr lang="en-IN" sz="2400" b="1" i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Mahatma Gandhi</a:t>
            </a:r>
            <a:endParaRPr lang="en-US" sz="2400" b="1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+mn-lt"/>
              <a:cs typeface="+mn-cs"/>
            </a:endParaRPr>
          </a:p>
        </p:txBody>
      </p:sp>
      <p:pic>
        <p:nvPicPr>
          <p:cNvPr id="307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4" y="0"/>
            <a:ext cx="34051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928670"/>
            <a:ext cx="828680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is Social Entrepreneurship?</a:t>
            </a:r>
            <a:r>
              <a:rPr lang="en-US" sz="2400" dirty="0" smtClean="0">
                <a:solidFill>
                  <a:srgbClr val="7030A0"/>
                </a:solidFill>
              </a:rPr>
              <a:t/>
            </a:r>
            <a:br>
              <a:rPr lang="en-US" sz="2400" dirty="0" smtClean="0">
                <a:solidFill>
                  <a:srgbClr val="7030A0"/>
                </a:solidFill>
              </a:rPr>
            </a:b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Word originated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the French word- ‘</a:t>
            </a:r>
            <a:r>
              <a:rPr lang="en-US" sz="2400" b="1" i="1" u="sng" dirty="0" smtClean="0">
                <a:solidFill>
                  <a:schemeClr val="accent1">
                    <a:lumMod val="50000"/>
                  </a:schemeClr>
                </a:solidFill>
              </a:rPr>
              <a:t>entreprendre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which means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i="1" u="sng" dirty="0" smtClean="0">
                <a:solidFill>
                  <a:schemeClr val="accent1">
                    <a:lumMod val="50000"/>
                  </a:schemeClr>
                </a:solidFill>
              </a:rPr>
              <a:t>to undertake.</a:t>
            </a:r>
          </a:p>
          <a:p>
            <a:pPr>
              <a:buFont typeface="Arial" pitchFamily="34" charset="0"/>
              <a:buChar char="•"/>
            </a:pPr>
            <a:endParaRPr lang="en-US" sz="2400" b="1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sz="2400" i="0" dirty="0" smtClean="0">
                <a:solidFill>
                  <a:schemeClr val="accent1">
                    <a:lumMod val="50000"/>
                  </a:schemeClr>
                </a:solidFill>
              </a:rPr>
              <a:t>Social entrepreneurship is the activity of establishing new business ventures to achieve social change.  </a:t>
            </a:r>
          </a:p>
          <a:p>
            <a:pPr>
              <a:buFont typeface="Arial" pitchFamily="34" charset="0"/>
              <a:buChar char="•"/>
            </a:pPr>
            <a:endParaRPr lang="en-AU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chemeClr val="accent1">
                    <a:lumMod val="50000"/>
                  </a:schemeClr>
                </a:solidFill>
              </a:rPr>
              <a:t> The business utilises creativity and innovation to bring social, financial, service, educational or other community benefits.</a:t>
            </a:r>
          </a:p>
          <a:p>
            <a:pPr>
              <a:buFont typeface="Arial" pitchFamily="34" charset="0"/>
              <a:buChar char="•"/>
            </a:pPr>
            <a:endParaRPr lang="en-IN" sz="2400" i="1" u="sng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rgbClr val="002060"/>
                </a:solidFill>
              </a:rPr>
              <a:t> Social enterprises are not charities or welfare agencies.  They are private businesses established by entrepreneurs with an emphasis on human values rather than just profit.  </a:t>
            </a:r>
            <a:endParaRPr lang="en-IN" sz="2400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928670"/>
            <a:ext cx="8429684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 </a:t>
            </a:r>
            <a:r>
              <a:rPr lang="en-AU" sz="2400" i="0" dirty="0" smtClean="0">
                <a:solidFill>
                  <a:srgbClr val="002060"/>
                </a:solidFill>
              </a:rPr>
              <a:t>These businesses focus on working with and enhancing the social capital within the community by encouraging participation, inclusion and utilising a bottom-up approach to achieve social change.</a:t>
            </a:r>
          </a:p>
          <a:p>
            <a:pPr>
              <a:buFont typeface="Arial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Social Entrepreneur (SE) recognizes a social problem and all its complexity and binds the problem with a vision that has the potential to reshape the situation directly and change public attitudes that perpetuated the original problems.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 SE generates followers’ commitment to a project by framing the project in term of important social values, rather than purely economic terms. This results in a sense of collective purpose between and among the social entrepreneur and those who join the effort.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AU" sz="2400" i="0" dirty="0" smtClean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9"/>
            <a:ext cx="85011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AU" sz="2400" dirty="0" smtClean="0">
                <a:solidFill>
                  <a:srgbClr val="002060"/>
                </a:solidFill>
              </a:rPr>
              <a:t>“… </a:t>
            </a:r>
            <a:r>
              <a:rPr lang="en-AU" sz="2400" i="0" dirty="0" smtClean="0">
                <a:solidFill>
                  <a:srgbClr val="002060"/>
                </a:solidFill>
              </a:rPr>
              <a:t>a path breaker with a powerful idea, who combines visionary and real world problem-solving creativity, has a strong ethical fibre..”</a:t>
            </a:r>
          </a:p>
          <a:p>
            <a:pPr>
              <a:buFont typeface="Wingdings" pitchFamily="2" charset="2"/>
              <a:buNone/>
            </a:pPr>
            <a:endParaRPr lang="en-AU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sz="2400" i="0" dirty="0" smtClean="0">
                <a:solidFill>
                  <a:srgbClr val="002060"/>
                </a:solidFill>
              </a:rPr>
              <a:t>“ it see opportunities where others only see empty buildings, unemployable people and unvalued resources.”</a:t>
            </a:r>
          </a:p>
          <a:p>
            <a:pPr>
              <a:buFont typeface="Wingdings" pitchFamily="2" charset="2"/>
              <a:buNone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sz="2400" i="0" dirty="0" smtClean="0">
                <a:solidFill>
                  <a:srgbClr val="002060"/>
                </a:solidFill>
              </a:rPr>
              <a:t>“..Radical thinking is what makes social entrepreneurship different from simply ‘good’ firms.”</a:t>
            </a:r>
          </a:p>
          <a:p>
            <a:pPr>
              <a:buFont typeface="Wingdings" pitchFamily="2" charset="2"/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sz="2400" i="0" dirty="0" smtClean="0">
                <a:solidFill>
                  <a:srgbClr val="002060"/>
                </a:solidFill>
              </a:rPr>
              <a:t>“it make markets work for people, not the other way around, and gain strength from a wide network of alliances.”</a:t>
            </a:r>
          </a:p>
          <a:p>
            <a:pPr>
              <a:buFont typeface="Wingdings" pitchFamily="2" charset="2"/>
              <a:buNone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sz="2400" i="0" dirty="0" smtClean="0">
                <a:solidFill>
                  <a:srgbClr val="002060"/>
                </a:solidFill>
              </a:rPr>
              <a:t>“it can ‘boundary ride’ between the various political rhetoric and social paradigms to enthuse all sectors of society”</a:t>
            </a:r>
            <a:endParaRPr lang="en-AU" sz="2200" i="0" dirty="0" smtClean="0">
              <a:solidFill>
                <a:srgbClr val="002060"/>
              </a:solidFill>
            </a:endParaRPr>
          </a:p>
          <a:p>
            <a:r>
              <a:rPr lang="en-AU" sz="2200" dirty="0" smtClean="0">
                <a:solidFill>
                  <a:srgbClr val="002060"/>
                </a:solidFill>
              </a:rPr>
              <a:t> </a:t>
            </a:r>
            <a:endParaRPr lang="en-AU" sz="2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endParaRPr lang="en-AU" sz="2400" i="0" dirty="0" smtClean="0">
              <a:solidFill>
                <a:srgbClr val="00206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85794"/>
            <a:ext cx="892971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rgbClr val="002060"/>
                </a:solidFill>
              </a:rPr>
              <a:t> </a:t>
            </a:r>
            <a:endParaRPr lang="en-AU" sz="2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AU" sz="2400" dirty="0" smtClean="0">
                <a:solidFill>
                  <a:srgbClr val="0070C0"/>
                </a:solidFill>
              </a:rPr>
              <a:t> </a:t>
            </a:r>
            <a:r>
              <a:rPr lang="en-AU" sz="2800" b="1" dirty="0" smtClean="0">
                <a:solidFill>
                  <a:srgbClr val="0070C0"/>
                </a:solidFill>
              </a:rPr>
              <a:t>BASIC FACTOR REQUIRED FOR SOCIAL ENTREPRENEURSHIP :</a:t>
            </a:r>
          </a:p>
          <a:p>
            <a:endParaRPr lang="en-AU" sz="2800" b="1" dirty="0" smtClean="0">
              <a:solidFill>
                <a:srgbClr val="0070C0"/>
              </a:solidFill>
            </a:endParaRPr>
          </a:p>
          <a:p>
            <a:endParaRPr lang="en-AU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>
                <a:solidFill>
                  <a:srgbClr val="002060"/>
                </a:solidFill>
              </a:rPr>
              <a:t>labor mental and physical effort.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>
                <a:solidFill>
                  <a:srgbClr val="002060"/>
                </a:solidFill>
              </a:rPr>
              <a:t>physical capital (plant and equipment).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>
                <a:solidFill>
                  <a:srgbClr val="002060"/>
                </a:solidFill>
              </a:rPr>
              <a:t>human capital (knowledge and expertise).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>
                <a:solidFill>
                  <a:srgbClr val="002060"/>
                </a:solidFill>
              </a:rPr>
              <a:t>Managerial Skill.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>
                <a:solidFill>
                  <a:srgbClr val="002060"/>
                </a:solidFill>
              </a:rPr>
              <a:t>Risk willingness. 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 algn="ctr"/>
            <a:endParaRPr lang="en-US" sz="2400" b="1" i="1" dirty="0" smtClean="0">
              <a:solidFill>
                <a:srgbClr val="C00000"/>
              </a:solidFill>
            </a:endParaRPr>
          </a:p>
          <a:p>
            <a:pPr marL="457200" indent="-457200" algn="ctr"/>
            <a:r>
              <a:rPr lang="en-US" sz="2400" b="1" i="1" dirty="0" smtClean="0">
                <a:solidFill>
                  <a:srgbClr val="C00000"/>
                </a:solidFill>
              </a:rPr>
              <a:t>‘</a:t>
            </a:r>
            <a:r>
              <a:rPr lang="en-GB" sz="2800" b="1" i="1" dirty="0" smtClean="0">
                <a:solidFill>
                  <a:srgbClr val="C00000"/>
                </a:solidFill>
              </a:rPr>
              <a:t>A bad idea with a champion is better than a good idea without a champion.’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pPr marL="457200" indent="-457200"/>
            <a:endParaRPr lang="en-US" sz="2400" dirty="0" smtClean="0">
              <a:solidFill>
                <a:srgbClr val="002060"/>
              </a:solidFill>
            </a:endParaRPr>
          </a:p>
          <a:p>
            <a:endParaRPr lang="en-AU" sz="2200" dirty="0">
              <a:solidFill>
                <a:srgbClr val="002060"/>
              </a:solidFill>
            </a:endParaRPr>
          </a:p>
          <a:p>
            <a:endParaRPr lang="en-AU" sz="2200" i="0" dirty="0" smtClean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000108"/>
            <a:ext cx="8558242" cy="1071570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7030A0"/>
                </a:solidFill>
                <a:latin typeface="+mn-lt"/>
              </a:rPr>
              <a:t>Elements </a:t>
            </a:r>
            <a:r>
              <a:rPr lang="en-AU" sz="3600" b="1" dirty="0">
                <a:solidFill>
                  <a:srgbClr val="7030A0"/>
                </a:solidFill>
                <a:latin typeface="+mn-lt"/>
              </a:rPr>
              <a:t>of Social </a:t>
            </a:r>
            <a:r>
              <a:rPr lang="en-AU" sz="3600" b="1" dirty="0" smtClean="0">
                <a:solidFill>
                  <a:srgbClr val="7030A0"/>
                </a:solidFill>
                <a:latin typeface="+mn-lt"/>
              </a:rPr>
              <a:t>Enterprise:</a:t>
            </a:r>
            <a:br>
              <a:rPr lang="en-AU" sz="3600" b="1" dirty="0" smtClean="0">
                <a:solidFill>
                  <a:srgbClr val="7030A0"/>
                </a:solidFill>
                <a:latin typeface="+mn-lt"/>
              </a:rPr>
            </a:br>
            <a:endParaRPr lang="en-AU" sz="36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928802"/>
            <a:ext cx="80010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AU" dirty="0" smtClean="0">
                <a:solidFill>
                  <a:srgbClr val="002060"/>
                </a:solidFill>
                <a:latin typeface="+mn-lt"/>
              </a:rPr>
            </a:br>
            <a:r>
              <a:rPr lang="en-AU" dirty="0" smtClean="0">
                <a:solidFill>
                  <a:srgbClr val="002060"/>
                </a:solidFill>
                <a:latin typeface="+mn-lt"/>
              </a:rPr>
              <a:t>                               </a:t>
            </a:r>
          </a:p>
          <a:p>
            <a:pPr marL="400050" indent="-400050">
              <a:buFont typeface="+mj-lt"/>
              <a:buAutoNum type="romanLcPeriod"/>
            </a:pP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> Created to provide benefits for a  community.</a:t>
            </a:r>
          </a:p>
          <a:p>
            <a:pPr marL="400050" indent="-400050">
              <a:buFont typeface="+mj-lt"/>
              <a:buAutoNum type="romanLcPeriod"/>
            </a:pP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>Creates opportunities so people can help themselves as well as others. </a:t>
            </a:r>
          </a:p>
          <a:p>
            <a:pPr marL="400050" indent="-400050">
              <a:buFont typeface="+mj-lt"/>
              <a:buAutoNum type="romanLcPeriod"/>
            </a:pP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>Utilises sound commercial business practices to ensure its sustainability  i.e. the business will naturally uphold and encourage environmental sustainability as well as ethical considerations.</a:t>
            </a:r>
            <a:br>
              <a:rPr lang="en-AU" sz="2400" dirty="0" smtClean="0">
                <a:solidFill>
                  <a:srgbClr val="002060"/>
                </a:solidFill>
                <a:latin typeface="+mn-lt"/>
              </a:rPr>
            </a:b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AU" sz="2400" dirty="0" smtClean="0">
                <a:solidFill>
                  <a:srgbClr val="002060"/>
                </a:solidFill>
                <a:latin typeface="+mn-lt"/>
              </a:rPr>
            </a:b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AU" sz="2400" dirty="0" smtClean="0">
                <a:solidFill>
                  <a:srgbClr val="002060"/>
                </a:solidFill>
                <a:latin typeface="+mn-lt"/>
              </a:rPr>
            </a:br>
            <a:r>
              <a:rPr lang="en-AU" sz="2400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AU" sz="2400" b="1" dirty="0" smtClean="0">
                <a:solidFill>
                  <a:srgbClr val="7030A0"/>
                </a:solidFill>
                <a:latin typeface="+mn-lt"/>
              </a:rPr>
            </a:br>
            <a:r>
              <a:rPr lang="en-AU" sz="2400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AU" sz="2400" b="1" dirty="0" smtClean="0">
                <a:solidFill>
                  <a:srgbClr val="7030A0"/>
                </a:solidFill>
                <a:latin typeface="+mn-lt"/>
              </a:rPr>
            </a:b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2000" b="1" dirty="0" smtClean="0">
                <a:solidFill>
                  <a:srgbClr val="002060"/>
                </a:solidFill>
              </a:rPr>
              <a:t> </a:t>
            </a:r>
            <a:r>
              <a:rPr lang="en-AU" sz="2400" dirty="0" smtClean="0">
                <a:solidFill>
                  <a:srgbClr val="002060"/>
                </a:solidFill>
                <a:latin typeface="+mn-lt"/>
              </a:rPr>
              <a:t>Three core elements: 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7030A0"/>
                </a:solidFill>
                <a:latin typeface="+mn-lt"/>
              </a:rPr>
              <a:t>Characteristics of a Social Entrepreneur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4296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rgbClr val="002060"/>
                </a:solidFill>
              </a:rPr>
              <a:t> Not bound by sector norms or traditions</a:t>
            </a:r>
          </a:p>
          <a:p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rgbClr val="002060"/>
                </a:solidFill>
              </a:rPr>
              <a:t> Not confined by barriers that stand in the way of their goals</a:t>
            </a:r>
          </a:p>
          <a:p>
            <a:pPr>
              <a:buFont typeface="Arial" pitchFamily="34" charset="0"/>
              <a:buChar char="•"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rgbClr val="002060"/>
                </a:solidFill>
              </a:rPr>
              <a:t>Develop new models and pioneer new approaches to enable them to overcome obstacles</a:t>
            </a:r>
          </a:p>
          <a:p>
            <a:pPr>
              <a:buFont typeface="Arial" pitchFamily="34" charset="0"/>
              <a:buChar char="•"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i="0" dirty="0" smtClean="0">
                <a:solidFill>
                  <a:srgbClr val="002060"/>
                </a:solidFill>
              </a:rPr>
              <a:t> Take innovative approaches to solve social issues</a:t>
            </a:r>
          </a:p>
          <a:p>
            <a:pPr>
              <a:buFont typeface="Arial" pitchFamily="34" charset="0"/>
              <a:buChar char="•"/>
            </a:pPr>
            <a:endParaRPr lang="en-AU" sz="2400" i="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 </a:t>
            </a:r>
            <a:r>
              <a:rPr lang="en-AU" sz="2400" i="0" dirty="0" smtClean="0">
                <a:solidFill>
                  <a:srgbClr val="002060"/>
                </a:solidFill>
              </a:rPr>
              <a:t>Transform communities through strategic partnerships</a:t>
            </a:r>
          </a:p>
          <a:p>
            <a:endParaRPr lang="en-AU" dirty="0" smtClean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7030A0"/>
                </a:solidFill>
                <a:latin typeface="+mn-lt"/>
              </a:rPr>
              <a:t>Where do you find social enterprises?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935480"/>
            <a:ext cx="8715436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AU" sz="2800" i="0" dirty="0" smtClean="0">
                <a:solidFill>
                  <a:srgbClr val="002060"/>
                </a:solidFill>
              </a:rPr>
              <a:t>   Social </a:t>
            </a:r>
            <a:r>
              <a:rPr lang="en-AU" sz="2800" i="0" dirty="0">
                <a:solidFill>
                  <a:srgbClr val="002060"/>
                </a:solidFill>
              </a:rPr>
              <a:t>entrepreneurs find opportunity in most </a:t>
            </a:r>
            <a:r>
              <a:rPr lang="en-AU" sz="2800" i="0" dirty="0" smtClean="0">
                <a:solidFill>
                  <a:srgbClr val="002060"/>
                </a:solidFill>
              </a:rPr>
              <a:t>economic sectors. The </a:t>
            </a:r>
            <a:r>
              <a:rPr lang="en-AU" sz="2800" i="0" dirty="0">
                <a:solidFill>
                  <a:srgbClr val="002060"/>
                </a:solidFill>
              </a:rPr>
              <a:t>growth areas for social enterprises </a:t>
            </a:r>
            <a:r>
              <a:rPr lang="en-AU" sz="2800" i="0" dirty="0" smtClean="0">
                <a:solidFill>
                  <a:srgbClr val="002060"/>
                </a:solidFill>
              </a:rPr>
              <a:t>are identified </a:t>
            </a:r>
            <a:r>
              <a:rPr lang="en-AU" sz="2800" i="0" dirty="0">
                <a:solidFill>
                  <a:srgbClr val="002060"/>
                </a:solidFill>
              </a:rPr>
              <a:t>as</a:t>
            </a:r>
            <a:r>
              <a:rPr lang="en-AU" sz="3600" i="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Environmental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Housing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Health and care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Information services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Public services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Financial services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Training and business development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Manufacturing</a:t>
            </a:r>
          </a:p>
          <a:p>
            <a:pPr lvl="1"/>
            <a:r>
              <a:rPr lang="en-AU" i="0" dirty="0">
                <a:solidFill>
                  <a:srgbClr val="002060"/>
                </a:solidFill>
              </a:rPr>
              <a:t>Food and agriculture</a:t>
            </a:r>
          </a:p>
          <a:p>
            <a:pPr lvl="1"/>
            <a:endParaRPr lang="en-AU" sz="1800" i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0108"/>
            <a:ext cx="8286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7030A0"/>
                </a:solidFill>
              </a:rPr>
              <a:t>Social Entrepreneurship Mission 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                     – </a:t>
            </a:r>
            <a:r>
              <a:rPr lang="en-US" sz="2800" b="1" dirty="0">
                <a:solidFill>
                  <a:srgbClr val="002060"/>
                </a:solidFill>
              </a:rPr>
              <a:t>To create and sustain “social” value 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freed </a:t>
            </a:r>
            <a:r>
              <a:rPr lang="en-US" sz="2400" dirty="0">
                <a:solidFill>
                  <a:srgbClr val="002060"/>
                </a:solidFill>
              </a:rPr>
              <a:t>from profit as the reward ,the SE can generate opportunities from </a:t>
            </a:r>
            <a:r>
              <a:rPr lang="en-US" sz="2400" dirty="0" smtClean="0">
                <a:solidFill>
                  <a:srgbClr val="002060"/>
                </a:solidFill>
              </a:rPr>
              <a:t>failure.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unmet </a:t>
            </a:r>
            <a:r>
              <a:rPr lang="en-US" sz="2400" dirty="0">
                <a:solidFill>
                  <a:srgbClr val="002060"/>
                </a:solidFill>
              </a:rPr>
              <a:t>social need may be in the form of unfilled demand or ‘latent’ </a:t>
            </a:r>
            <a:r>
              <a:rPr lang="en-US" sz="2400" dirty="0" smtClean="0">
                <a:solidFill>
                  <a:srgbClr val="002060"/>
                </a:solidFill>
              </a:rPr>
              <a:t>demand.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opportunity </a:t>
            </a:r>
            <a:r>
              <a:rPr lang="en-US" sz="2400" dirty="0">
                <a:solidFill>
                  <a:srgbClr val="002060"/>
                </a:solidFill>
              </a:rPr>
              <a:t>can lead to development of an enterprise concept that is denominated in its value in three ways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1. identifiable, 2. defensible, and 3. measurable.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1F49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579</Words>
  <Application>Microsoft Office PowerPoint</Application>
  <PresentationFormat>On-screen Show (4:3)</PresentationFormat>
  <Paragraphs>95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SOCIAL ENTREPRENEURSHIP  (Engineering economics &amp; management)</vt:lpstr>
      <vt:lpstr>Slide 2</vt:lpstr>
      <vt:lpstr>Slide 3</vt:lpstr>
      <vt:lpstr>Slide 4</vt:lpstr>
      <vt:lpstr>Slide 5</vt:lpstr>
      <vt:lpstr>Elements of Social Enterprise: </vt:lpstr>
      <vt:lpstr>Characteristics of a Social Entrepreneur</vt:lpstr>
      <vt:lpstr>Where do you find social enterprises?</vt:lpstr>
      <vt:lpstr>Slide 9</vt:lpstr>
      <vt:lpstr>Slide 10</vt:lpstr>
      <vt:lpstr>“BE THE CHANGE  YOU WANT TO SEE  IN THE WORLD”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ENTREPRENEURSHIP (Engineering economics &amp; management)</dc:title>
  <dc:creator>Windows User</dc:creator>
  <cp:lastModifiedBy>Windows User</cp:lastModifiedBy>
  <cp:revision>12</cp:revision>
  <dcterms:created xsi:type="dcterms:W3CDTF">2017-10-04T17:39:36Z</dcterms:created>
  <dcterms:modified xsi:type="dcterms:W3CDTF">2017-10-04T19:54:29Z</dcterms:modified>
</cp:coreProperties>
</file>