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EC3DD2-5599-4D79-8FA1-583E365A082B}" type="datetimeFigureOut">
              <a:rPr lang="en-IN" smtClean="0"/>
              <a:t>08-10-2017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3334773-2D20-4755-BDC1-606F18D8BDD8}"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C3DD2-5599-4D79-8FA1-583E365A082B}" type="datetimeFigureOut">
              <a:rPr lang="en-IN" smtClean="0"/>
              <a:t>08-10-2017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34773-2D20-4755-BDC1-606F18D8BDD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C3DD2-5599-4D79-8FA1-583E365A082B}" type="datetimeFigureOut">
              <a:rPr lang="en-IN" smtClean="0"/>
              <a:t>08-10-2017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34773-2D20-4755-BDC1-606F18D8BDD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EC3DD2-5599-4D79-8FA1-583E365A082B}" type="datetimeFigureOut">
              <a:rPr lang="en-IN" smtClean="0"/>
              <a:t>08-10-2017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34773-2D20-4755-BDC1-606F18D8BDD8}"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EC3DD2-5599-4D79-8FA1-583E365A082B}" type="datetimeFigureOut">
              <a:rPr lang="en-IN" smtClean="0"/>
              <a:t>08-10-2017</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3334773-2D20-4755-BDC1-606F18D8BDD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EC3DD2-5599-4D79-8FA1-583E365A082B}" type="datetimeFigureOut">
              <a:rPr lang="en-IN" smtClean="0"/>
              <a:t>08-10-2017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34773-2D20-4755-BDC1-606F18D8BDD8}"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EC3DD2-5599-4D79-8FA1-583E365A082B}" type="datetimeFigureOut">
              <a:rPr lang="en-IN" smtClean="0"/>
              <a:t>08-10-2017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334773-2D20-4755-BDC1-606F18D8BDD8}"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EC3DD2-5599-4D79-8FA1-583E365A082B}" type="datetimeFigureOut">
              <a:rPr lang="en-IN" smtClean="0"/>
              <a:t>08-10-2017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334773-2D20-4755-BDC1-606F18D8BDD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C3DD2-5599-4D79-8FA1-583E365A082B}" type="datetimeFigureOut">
              <a:rPr lang="en-IN" smtClean="0"/>
              <a:t>08-10-2017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334773-2D20-4755-BDC1-606F18D8BDD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EC3DD2-5599-4D79-8FA1-583E365A082B}" type="datetimeFigureOut">
              <a:rPr lang="en-IN" smtClean="0"/>
              <a:t>08-10-2017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34773-2D20-4755-BDC1-606F18D8BDD8}"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EC3DD2-5599-4D79-8FA1-583E365A082B}" type="datetimeFigureOut">
              <a:rPr lang="en-IN" smtClean="0"/>
              <a:t>08-10-2017</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B3334773-2D20-4755-BDC1-606F18D8BDD8}"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66">
            <a:alpha val="41000"/>
          </a:srgbClr>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EC3DD2-5599-4D79-8FA1-583E365A082B}" type="datetimeFigureOut">
              <a:rPr lang="en-IN" smtClean="0"/>
              <a:t>08-10-2017</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3334773-2D20-4755-BDC1-606F18D8BDD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Decentralisation" TargetMode="External"/><Relationship Id="rId2" Type="http://schemas.openxmlformats.org/officeDocument/2006/relationships/hyperlink" Target="https://en.wikipedia.org/wiki/Organizational_structure" TargetMode="External"/><Relationship Id="rId1" Type="http://schemas.openxmlformats.org/officeDocument/2006/relationships/slideLayout" Target="../slideLayouts/slideLayout2.xml"/><Relationship Id="rId4" Type="http://schemas.openxmlformats.org/officeDocument/2006/relationships/hyperlink" Target="https://en.wikipedia.org/wiki/Deleg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mymbaguide.com/business-planning-meaning-significance-steps-limitations-effectivenes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229600" cy="1143000"/>
          </a:xfrm>
        </p:spPr>
        <p:txBody>
          <a:bodyPr>
            <a:normAutofit/>
          </a:bodyPr>
          <a:lstStyle/>
          <a:p>
            <a:r>
              <a:rPr lang="en-US" sz="5400" dirty="0" smtClean="0"/>
              <a:t>Forms of Organization</a:t>
            </a:r>
            <a:endParaRPr lang="en-IN" sz="5400" dirty="0"/>
          </a:p>
        </p:txBody>
      </p:sp>
      <p:pic>
        <p:nvPicPr>
          <p:cNvPr id="1026" name="Picture 2" descr="C:\Users\Mihir\Desktop\EEM\ScreenShot_20171008134338.png"/>
          <p:cNvPicPr>
            <a:picLocks noChangeAspect="1" noChangeArrowheads="1"/>
          </p:cNvPicPr>
          <p:nvPr/>
        </p:nvPicPr>
        <p:blipFill>
          <a:blip r:embed="rId2" cstate="print"/>
          <a:srcRect/>
          <a:stretch>
            <a:fillRect/>
          </a:stretch>
        </p:blipFill>
        <p:spPr bwMode="auto">
          <a:xfrm>
            <a:off x="304800" y="228600"/>
            <a:ext cx="2133600" cy="2258438"/>
          </a:xfrm>
          <a:prstGeom prst="rect">
            <a:avLst/>
          </a:prstGeom>
          <a:noFill/>
        </p:spPr>
      </p:pic>
      <p:pic>
        <p:nvPicPr>
          <p:cNvPr id="1027" name="Picture 3" descr="C:\Users\Mihir\Desktop\EEM\The_SVIT_Official_Logo.jpg"/>
          <p:cNvPicPr>
            <a:picLocks noChangeAspect="1" noChangeArrowheads="1"/>
          </p:cNvPicPr>
          <p:nvPr/>
        </p:nvPicPr>
        <p:blipFill>
          <a:blip r:embed="rId3" cstate="print"/>
          <a:srcRect/>
          <a:stretch>
            <a:fillRect/>
          </a:stretch>
        </p:blipFill>
        <p:spPr bwMode="auto">
          <a:xfrm>
            <a:off x="6858000" y="228600"/>
            <a:ext cx="2076450" cy="2216150"/>
          </a:xfrm>
          <a:prstGeom prst="rect">
            <a:avLst/>
          </a:prstGeom>
          <a:noFill/>
        </p:spPr>
      </p:pic>
      <p:sp>
        <p:nvSpPr>
          <p:cNvPr id="7" name="Rectangle 6"/>
          <p:cNvSpPr/>
          <p:nvPr/>
        </p:nvSpPr>
        <p:spPr>
          <a:xfrm>
            <a:off x="5181600" y="5638800"/>
            <a:ext cx="6324600" cy="461665"/>
          </a:xfrm>
          <a:prstGeom prst="rect">
            <a:avLst/>
          </a:prstGeom>
        </p:spPr>
        <p:txBody>
          <a:bodyPr wrap="square">
            <a:spAutoFit/>
          </a:bodyPr>
          <a:lstStyle/>
          <a:p>
            <a:r>
              <a:rPr lang="en-US" sz="2400" dirty="0" err="1" smtClean="0"/>
              <a:t>Mihir</a:t>
            </a:r>
            <a:r>
              <a:rPr lang="en-US" sz="2400" dirty="0" smtClean="0"/>
              <a:t> </a:t>
            </a:r>
            <a:r>
              <a:rPr lang="en-US" sz="2400" dirty="0" err="1" smtClean="0"/>
              <a:t>Mistry</a:t>
            </a:r>
            <a:r>
              <a:rPr lang="en-US" sz="2400" dirty="0" smtClean="0"/>
              <a:t> :- 160410116061</a:t>
            </a:r>
            <a:endParaRPr lang="en-IN" dirty="0"/>
          </a:p>
        </p:txBody>
      </p:sp>
      <p:sp>
        <p:nvSpPr>
          <p:cNvPr id="9" name="Rectangle 8"/>
          <p:cNvSpPr/>
          <p:nvPr/>
        </p:nvSpPr>
        <p:spPr>
          <a:xfrm>
            <a:off x="5334000" y="6096000"/>
            <a:ext cx="994247" cy="461665"/>
          </a:xfrm>
          <a:prstGeom prst="rect">
            <a:avLst/>
          </a:prstGeom>
        </p:spPr>
        <p:txBody>
          <a:bodyPr wrap="none">
            <a:spAutoFit/>
          </a:bodyPr>
          <a:lstStyle/>
          <a:p>
            <a:pPr lvl="0"/>
            <a:r>
              <a:rPr lang="en-US" sz="2400" dirty="0">
                <a:solidFill>
                  <a:prstClr val="black"/>
                </a:solidFill>
              </a:rPr>
              <a:t>SY-IT-1</a:t>
            </a:r>
            <a:endParaRPr lang="en-IN" sz="2400" dirty="0">
              <a:solidFill>
                <a:prstClr val="black"/>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Advantages</a:t>
            </a:r>
            <a:endParaRPr lang="en-IN" b="1" u="sng" dirty="0"/>
          </a:p>
        </p:txBody>
      </p:sp>
      <p:sp>
        <p:nvSpPr>
          <p:cNvPr id="3" name="Content Placeholder 2"/>
          <p:cNvSpPr>
            <a:spLocks noGrp="1"/>
          </p:cNvSpPr>
          <p:nvPr>
            <p:ph sz="quarter" idx="1"/>
          </p:nvPr>
        </p:nvSpPr>
        <p:spPr/>
        <p:txBody>
          <a:bodyPr/>
          <a:lstStyle/>
          <a:p>
            <a:pPr marL="514350" indent="-514350">
              <a:buAutoNum type="arabicPeriod"/>
            </a:pPr>
            <a:r>
              <a:rPr lang="en-US" dirty="0" smtClean="0">
                <a:solidFill>
                  <a:srgbClr val="FF0000"/>
                </a:solidFill>
              </a:rPr>
              <a:t>Specialization:- </a:t>
            </a:r>
            <a:r>
              <a:rPr lang="en-IN" dirty="0" smtClean="0"/>
              <a:t>Benefits </a:t>
            </a:r>
            <a:r>
              <a:rPr lang="en-IN" dirty="0" smtClean="0"/>
              <a:t>of specialisation can be drawn from staff </a:t>
            </a:r>
            <a:r>
              <a:rPr lang="en-IN" dirty="0" smtClean="0"/>
              <a:t>employees.</a:t>
            </a:r>
          </a:p>
          <a:p>
            <a:pPr marL="514350" indent="-514350">
              <a:buAutoNum type="arabicPeriod"/>
            </a:pPr>
            <a:r>
              <a:rPr lang="en-IN" dirty="0" smtClean="0"/>
              <a:t>Effective </a:t>
            </a:r>
            <a:r>
              <a:rPr lang="en-IN" dirty="0" smtClean="0"/>
              <a:t>planning analysis control and development </a:t>
            </a:r>
            <a:r>
              <a:rPr lang="en-IN" dirty="0" smtClean="0"/>
              <a:t>activities.</a:t>
            </a:r>
          </a:p>
          <a:p>
            <a:pPr marL="514350" indent="-514350">
              <a:buAutoNum type="arabicPeriod"/>
            </a:pPr>
            <a:r>
              <a:rPr lang="en-IN" dirty="0" smtClean="0"/>
              <a:t>Unity </a:t>
            </a:r>
            <a:r>
              <a:rPr lang="en-IN" dirty="0" smtClean="0"/>
              <a:t>of command can be </a:t>
            </a:r>
            <a:r>
              <a:rPr lang="en-IN" dirty="0" smtClean="0"/>
              <a:t>maintained.</a:t>
            </a:r>
          </a:p>
          <a:p>
            <a:pPr marL="514350" indent="-514350">
              <a:buAutoNum type="arabicPeriod"/>
            </a:pPr>
            <a:r>
              <a:rPr lang="en-IN" dirty="0" smtClean="0"/>
              <a:t>Proper </a:t>
            </a:r>
            <a:r>
              <a:rPr lang="en-IN" dirty="0" smtClean="0"/>
              <a:t>balance of authority and </a:t>
            </a:r>
            <a:r>
              <a:rPr lang="en-IN" dirty="0" smtClean="0"/>
              <a:t>responsibilities.</a:t>
            </a:r>
          </a:p>
          <a:p>
            <a:pPr marL="514350" indent="-514350">
              <a:buAutoNum type="arabicPeriod"/>
            </a:pPr>
            <a:r>
              <a:rPr lang="en-IN" dirty="0" smtClean="0"/>
              <a:t>Better </a:t>
            </a:r>
            <a:r>
              <a:rPr lang="en-IN" dirty="0" smtClean="0"/>
              <a:t>coordination in large organisations having </a:t>
            </a:r>
            <a:r>
              <a:rPr lang="en-IN" dirty="0" smtClean="0"/>
              <a:t>submit.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b="1" u="sng" dirty="0" smtClean="0"/>
              <a:t>Disadvantages</a:t>
            </a:r>
            <a:endParaRPr lang="en-IN" b="1" u="sng" dirty="0"/>
          </a:p>
        </p:txBody>
      </p:sp>
      <p:sp>
        <p:nvSpPr>
          <p:cNvPr id="3" name="Content Placeholder 2"/>
          <p:cNvSpPr>
            <a:spLocks noGrp="1"/>
          </p:cNvSpPr>
          <p:nvPr>
            <p:ph sz="quarter" idx="1"/>
          </p:nvPr>
        </p:nvSpPr>
        <p:spPr>
          <a:xfrm>
            <a:off x="914400" y="1447800"/>
            <a:ext cx="7772400" cy="1676400"/>
          </a:xfrm>
        </p:spPr>
        <p:txBody>
          <a:bodyPr/>
          <a:lstStyle/>
          <a:p>
            <a:pPr fontAlgn="base">
              <a:buNone/>
            </a:pPr>
            <a:r>
              <a:rPr lang="en-US" dirty="0" smtClean="0"/>
              <a:t>1.</a:t>
            </a:r>
            <a:r>
              <a:rPr lang="en-IN" dirty="0" smtClean="0"/>
              <a:t>  </a:t>
            </a:r>
            <a:r>
              <a:rPr lang="en-IN" dirty="0" smtClean="0"/>
              <a:t>Conflict between line and staff may still arise</a:t>
            </a:r>
            <a:r>
              <a:rPr lang="en-IN" dirty="0" smtClean="0"/>
              <a:t>.</a:t>
            </a:r>
          </a:p>
          <a:p>
            <a:pPr fontAlgn="base">
              <a:buNone/>
            </a:pPr>
            <a:r>
              <a:rPr lang="en-IN" dirty="0" smtClean="0"/>
              <a:t>2. Staff officers may resent their lack of authority.</a:t>
            </a:r>
          </a:p>
          <a:p>
            <a:pPr fontAlgn="base">
              <a:buNone/>
            </a:pPr>
            <a:r>
              <a:rPr lang="en-IN" dirty="0" smtClean="0"/>
              <a:t>3. </a:t>
            </a:r>
            <a:r>
              <a:rPr lang="en-IN" dirty="0" smtClean="0"/>
              <a:t>Co-ordination between line and staff may become difficult.</a:t>
            </a:r>
          </a:p>
          <a:p>
            <a:pPr>
              <a:buNone/>
            </a:pPr>
            <a:endParaRPr lang="en-US" dirty="0" smtClean="0"/>
          </a:p>
          <a:p>
            <a:pPr>
              <a:buNone/>
            </a:pPr>
            <a:endParaRPr lang="en-IN" dirty="0"/>
          </a:p>
        </p:txBody>
      </p:sp>
      <p:sp>
        <p:nvSpPr>
          <p:cNvPr id="4" name="Rectangle 3"/>
          <p:cNvSpPr/>
          <p:nvPr/>
        </p:nvSpPr>
        <p:spPr>
          <a:xfrm>
            <a:off x="990600" y="3244334"/>
            <a:ext cx="5943600" cy="707886"/>
          </a:xfrm>
          <a:prstGeom prst="rect">
            <a:avLst/>
          </a:prstGeom>
        </p:spPr>
        <p:txBody>
          <a:bodyPr wrap="square">
            <a:spAutoFit/>
          </a:bodyPr>
          <a:lstStyle/>
          <a:p>
            <a:r>
              <a:rPr lang="en-US" sz="4000" b="1" u="sng" dirty="0" smtClean="0">
                <a:latin typeface="+mj-lt"/>
              </a:rPr>
              <a:t>Application</a:t>
            </a:r>
            <a:endParaRPr lang="en-IN" sz="4000" b="1" u="sng" dirty="0">
              <a:latin typeface="+mj-lt"/>
            </a:endParaRPr>
          </a:p>
        </p:txBody>
      </p:sp>
      <p:sp>
        <p:nvSpPr>
          <p:cNvPr id="5" name="Rectangle 4"/>
          <p:cNvSpPr/>
          <p:nvPr/>
        </p:nvSpPr>
        <p:spPr>
          <a:xfrm>
            <a:off x="1066800" y="4038600"/>
            <a:ext cx="7467600" cy="1292662"/>
          </a:xfrm>
          <a:prstGeom prst="rect">
            <a:avLst/>
          </a:prstGeom>
        </p:spPr>
        <p:txBody>
          <a:bodyPr wrap="square">
            <a:spAutoFit/>
          </a:bodyPr>
          <a:lstStyle/>
          <a:p>
            <a:r>
              <a:rPr lang="en-US" sz="2600" dirty="0" smtClean="0"/>
              <a:t>Bigger organizations ( Big Steel Plants , Heavy Machine Building Industries etc)</a:t>
            </a:r>
          </a:p>
          <a:p>
            <a:r>
              <a:rPr lang="en-US" sz="2600" dirty="0" smtClean="0"/>
              <a:t>Government Organization ( Big public sector units  )</a:t>
            </a:r>
            <a:endParaRPr lang="en-IN"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cs typeface="Arial" pitchFamily="34" charset="0"/>
              </a:rPr>
              <a:t>3.Functional Organization</a:t>
            </a:r>
            <a:endParaRPr lang="en-IN" b="1" u="sng" dirty="0"/>
          </a:p>
        </p:txBody>
      </p:sp>
      <p:sp>
        <p:nvSpPr>
          <p:cNvPr id="3" name="Content Placeholder 2"/>
          <p:cNvSpPr>
            <a:spLocks noGrp="1"/>
          </p:cNvSpPr>
          <p:nvPr>
            <p:ph sz="quarter" idx="1"/>
          </p:nvPr>
        </p:nvSpPr>
        <p:spPr/>
        <p:txBody>
          <a:bodyPr/>
          <a:lstStyle/>
          <a:p>
            <a:r>
              <a:rPr lang="en-IN" b="1" dirty="0" smtClean="0">
                <a:latin typeface="Arial" pitchFamily="34" charset="0"/>
                <a:cs typeface="Arial" pitchFamily="34" charset="0"/>
              </a:rPr>
              <a:t>Functional organization</a:t>
            </a:r>
            <a:r>
              <a:rPr lang="en-IN" dirty="0" smtClean="0">
                <a:latin typeface="Arial" pitchFamily="34" charset="0"/>
                <a:cs typeface="Arial" pitchFamily="34" charset="0"/>
              </a:rPr>
              <a:t> is a type of </a:t>
            </a:r>
            <a:r>
              <a:rPr lang="en-IN" dirty="0" smtClean="0">
                <a:latin typeface="Arial" pitchFamily="34" charset="0"/>
                <a:cs typeface="Arial" pitchFamily="34" charset="0"/>
                <a:hlinkClick r:id="rId2" tooltip="Organizational structure"/>
              </a:rPr>
              <a:t>organizational structure</a:t>
            </a:r>
            <a:r>
              <a:rPr lang="en-IN" dirty="0" smtClean="0">
                <a:latin typeface="Arial" pitchFamily="34" charset="0"/>
                <a:cs typeface="Arial" pitchFamily="34" charset="0"/>
              </a:rPr>
              <a:t> that uses the principle of specialization based on function or role.</a:t>
            </a:r>
          </a:p>
          <a:p>
            <a:r>
              <a:rPr lang="en-IN" dirty="0" smtClean="0">
                <a:latin typeface="Arial" pitchFamily="34" charset="0"/>
                <a:cs typeface="Arial" pitchFamily="34" charset="0"/>
              </a:rPr>
              <a:t>It allows decisions to be </a:t>
            </a:r>
            <a:r>
              <a:rPr lang="en-IN" dirty="0" smtClean="0">
                <a:latin typeface="Arial" pitchFamily="34" charset="0"/>
                <a:cs typeface="Arial" pitchFamily="34" charset="0"/>
                <a:hlinkClick r:id="rId3" tooltip="Decentralisation"/>
              </a:rPr>
              <a:t>decentralized</a:t>
            </a:r>
            <a:r>
              <a:rPr lang="en-IN" dirty="0" smtClean="0">
                <a:latin typeface="Arial" pitchFamily="34" charset="0"/>
                <a:cs typeface="Arial" pitchFamily="34" charset="0"/>
              </a:rPr>
              <a:t> since issues are </a:t>
            </a:r>
            <a:r>
              <a:rPr lang="en-IN" dirty="0" smtClean="0">
                <a:latin typeface="Arial" pitchFamily="34" charset="0"/>
                <a:cs typeface="Arial" pitchFamily="34" charset="0"/>
                <a:hlinkClick r:id="rId4" tooltip="Delegation"/>
              </a:rPr>
              <a:t>delegated</a:t>
            </a:r>
            <a:r>
              <a:rPr lang="en-IN" dirty="0" smtClean="0">
                <a:latin typeface="Arial" pitchFamily="34" charset="0"/>
                <a:cs typeface="Arial" pitchFamily="34" charset="0"/>
              </a:rPr>
              <a:t> to specialized persons or units, leaving them the responsibility of implementing, evaluating, or controlling the given procedures or goals.</a:t>
            </a:r>
          </a:p>
          <a:p>
            <a:pP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Advantages</a:t>
            </a:r>
            <a:endParaRPr lang="en-IN" b="1" u="sng" dirty="0"/>
          </a:p>
        </p:txBody>
      </p:sp>
      <p:sp>
        <p:nvSpPr>
          <p:cNvPr id="3" name="Content Placeholder 2"/>
          <p:cNvSpPr>
            <a:spLocks noGrp="1"/>
          </p:cNvSpPr>
          <p:nvPr>
            <p:ph sz="quarter" idx="1"/>
          </p:nvPr>
        </p:nvSpPr>
        <p:spPr/>
        <p:txBody>
          <a:bodyPr/>
          <a:lstStyle/>
          <a:p>
            <a:pPr marL="514350" indent="-514350">
              <a:buAutoNum type="arabicPeriod"/>
            </a:pPr>
            <a:r>
              <a:rPr lang="en-US" dirty="0" smtClean="0">
                <a:solidFill>
                  <a:srgbClr val="FF0000"/>
                </a:solidFill>
              </a:rPr>
              <a:t>Specialization:-</a:t>
            </a:r>
            <a:r>
              <a:rPr lang="en-US" dirty="0" smtClean="0"/>
              <a:t> Services of specialists in respective fields can be availed.</a:t>
            </a:r>
          </a:p>
          <a:p>
            <a:pPr marL="514350" indent="-514350">
              <a:buAutoNum type="arabicPeriod"/>
            </a:pPr>
            <a:r>
              <a:rPr lang="en-US" dirty="0" smtClean="0">
                <a:solidFill>
                  <a:srgbClr val="FF0000"/>
                </a:solidFill>
              </a:rPr>
              <a:t>Separation of work:-</a:t>
            </a:r>
            <a:r>
              <a:rPr lang="en-IN" dirty="0" smtClean="0">
                <a:solidFill>
                  <a:srgbClr val="FF0000"/>
                </a:solidFill>
              </a:rPr>
              <a:t> </a:t>
            </a:r>
            <a:r>
              <a:rPr lang="en-IN" dirty="0" smtClean="0"/>
              <a:t>Since mental </a:t>
            </a:r>
            <a:r>
              <a:rPr lang="en-IN" dirty="0" smtClean="0"/>
              <a:t>and planning </a:t>
            </a:r>
            <a:r>
              <a:rPr lang="en-IN" dirty="0" smtClean="0"/>
              <a:t>work has been </a:t>
            </a:r>
            <a:r>
              <a:rPr lang="en-IN" dirty="0" smtClean="0"/>
              <a:t>separated from routine </a:t>
            </a:r>
            <a:r>
              <a:rPr lang="en-IN" dirty="0" smtClean="0"/>
              <a:t>work, over-load of work can be avoided.</a:t>
            </a:r>
          </a:p>
          <a:p>
            <a:pPr marL="514350" indent="-514350">
              <a:buAutoNum type="arabicPeriod"/>
            </a:pPr>
            <a:r>
              <a:rPr lang="en-US" dirty="0" smtClean="0">
                <a:solidFill>
                  <a:srgbClr val="FF0000"/>
                </a:solidFill>
              </a:rPr>
              <a:t>Independence:-</a:t>
            </a:r>
            <a:r>
              <a:rPr lang="en-US" dirty="0" smtClean="0"/>
              <a:t>Due to decentralization,</a:t>
            </a:r>
            <a:r>
              <a:rPr lang="en-IN" dirty="0" smtClean="0"/>
              <a:t> </a:t>
            </a:r>
            <a:r>
              <a:rPr lang="en-IN" dirty="0" smtClean="0"/>
              <a:t>independence of employee can be maintained lending </a:t>
            </a:r>
            <a:r>
              <a:rPr lang="en-IN" dirty="0" smtClean="0"/>
              <a:t>to improve creativity and innovations.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Disadvantages</a:t>
            </a:r>
            <a:endParaRPr lang="en-IN" b="1" u="sng" dirty="0"/>
          </a:p>
        </p:txBody>
      </p:sp>
      <p:sp>
        <p:nvSpPr>
          <p:cNvPr id="3" name="Content Placeholder 2"/>
          <p:cNvSpPr>
            <a:spLocks noGrp="1"/>
          </p:cNvSpPr>
          <p:nvPr>
            <p:ph sz="quarter" idx="1"/>
          </p:nvPr>
        </p:nvSpPr>
        <p:spPr/>
        <p:txBody>
          <a:bodyPr/>
          <a:lstStyle/>
          <a:p>
            <a:pPr>
              <a:buNone/>
            </a:pPr>
            <a:r>
              <a:rPr lang="en-US" dirty="0" smtClean="0">
                <a:solidFill>
                  <a:srgbClr val="FF0000"/>
                </a:solidFill>
              </a:rPr>
              <a:t>1.Complexity:-</a:t>
            </a:r>
            <a:r>
              <a:rPr lang="en-IN" dirty="0" smtClean="0">
                <a:solidFill>
                  <a:srgbClr val="FF0000"/>
                </a:solidFill>
              </a:rPr>
              <a:t> </a:t>
            </a:r>
            <a:r>
              <a:rPr lang="en-IN" dirty="0" smtClean="0"/>
              <a:t>The </a:t>
            </a:r>
            <a:r>
              <a:rPr lang="en-IN" dirty="0" smtClean="0"/>
              <a:t>structure within </a:t>
            </a:r>
            <a:r>
              <a:rPr lang="en-IN" dirty="0" smtClean="0"/>
              <a:t>complex, </a:t>
            </a:r>
            <a:r>
              <a:rPr lang="en-IN" dirty="0" smtClean="0"/>
              <a:t>as can be </a:t>
            </a:r>
            <a:r>
              <a:rPr lang="en-IN" dirty="0" smtClean="0"/>
              <a:t>seen </a:t>
            </a:r>
            <a:r>
              <a:rPr lang="en-IN" dirty="0" smtClean="0"/>
              <a:t>from the </a:t>
            </a:r>
            <a:r>
              <a:rPr lang="en-IN" dirty="0" smtClean="0"/>
              <a:t>figure.</a:t>
            </a:r>
          </a:p>
          <a:p>
            <a:pPr>
              <a:buNone/>
            </a:pPr>
            <a:r>
              <a:rPr lang="en-US" dirty="0" smtClean="0">
                <a:solidFill>
                  <a:srgbClr val="FF0000"/>
                </a:solidFill>
              </a:rPr>
              <a:t>2.Lack of  Clarity:-</a:t>
            </a:r>
            <a:r>
              <a:rPr lang="en-IN" dirty="0" smtClean="0">
                <a:solidFill>
                  <a:srgbClr val="FF0000"/>
                </a:solidFill>
              </a:rPr>
              <a:t> </a:t>
            </a:r>
            <a:r>
              <a:rPr lang="en-IN" dirty="0" smtClean="0"/>
              <a:t>Channel </a:t>
            </a:r>
            <a:r>
              <a:rPr lang="en-IN" dirty="0" smtClean="0"/>
              <a:t>of communication is not as clear as in line o</a:t>
            </a:r>
            <a:r>
              <a:rPr lang="en-IN" dirty="0" smtClean="0"/>
              <a:t>rganisation.</a:t>
            </a:r>
          </a:p>
          <a:p>
            <a:pPr>
              <a:buNone/>
            </a:pPr>
            <a:r>
              <a:rPr lang="en-US" dirty="0" smtClean="0">
                <a:solidFill>
                  <a:srgbClr val="FF0000"/>
                </a:solidFill>
              </a:rPr>
              <a:t>3.</a:t>
            </a:r>
            <a:r>
              <a:rPr lang="en-US" dirty="0" smtClean="0">
                <a:solidFill>
                  <a:srgbClr val="FF0000"/>
                </a:solidFill>
              </a:rPr>
              <a:t> </a:t>
            </a:r>
            <a:r>
              <a:rPr lang="en-US" dirty="0" smtClean="0">
                <a:solidFill>
                  <a:srgbClr val="FF0000"/>
                </a:solidFill>
              </a:rPr>
              <a:t>Lack </a:t>
            </a:r>
            <a:r>
              <a:rPr lang="en-US" dirty="0" smtClean="0">
                <a:solidFill>
                  <a:srgbClr val="FF0000"/>
                </a:solidFill>
              </a:rPr>
              <a:t>of </a:t>
            </a:r>
            <a:r>
              <a:rPr lang="en-US" dirty="0" smtClean="0">
                <a:solidFill>
                  <a:srgbClr val="FF0000"/>
                </a:solidFill>
              </a:rPr>
              <a:t>Discipline:-</a:t>
            </a:r>
            <a:r>
              <a:rPr lang="en-IN" dirty="0" smtClean="0">
                <a:solidFill>
                  <a:srgbClr val="FF0000"/>
                </a:solidFill>
              </a:rPr>
              <a:t> </a:t>
            </a:r>
            <a:r>
              <a:rPr lang="en-IN" dirty="0" smtClean="0"/>
              <a:t>D</a:t>
            </a:r>
            <a:r>
              <a:rPr lang="en-IN" dirty="0" smtClean="0"/>
              <a:t>ue </a:t>
            </a:r>
            <a:r>
              <a:rPr lang="en-IN" dirty="0" smtClean="0"/>
              <a:t>to lack of unity of </a:t>
            </a:r>
            <a:r>
              <a:rPr lang="en-IN" dirty="0" smtClean="0"/>
              <a:t>command, </a:t>
            </a:r>
            <a:r>
              <a:rPr lang="en-IN" dirty="0" smtClean="0"/>
              <a:t>one subordinate is responsible to </a:t>
            </a:r>
            <a:r>
              <a:rPr lang="en-IN" dirty="0" smtClean="0"/>
              <a:t>many managers making him indiscipline usually.</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Application</a:t>
            </a:r>
            <a:endParaRPr lang="en-IN" b="1" u="sng" dirty="0"/>
          </a:p>
        </p:txBody>
      </p:sp>
      <p:sp>
        <p:nvSpPr>
          <p:cNvPr id="3" name="Content Placeholder 2"/>
          <p:cNvSpPr>
            <a:spLocks noGrp="1"/>
          </p:cNvSpPr>
          <p:nvPr>
            <p:ph sz="quarter" idx="1"/>
          </p:nvPr>
        </p:nvSpPr>
        <p:spPr/>
        <p:txBody>
          <a:bodyPr/>
          <a:lstStyle/>
          <a:p>
            <a:r>
              <a:rPr lang="en-IN" dirty="0" smtClean="0"/>
              <a:t>Large </a:t>
            </a:r>
            <a:r>
              <a:rPr lang="en-IN" dirty="0" smtClean="0"/>
              <a:t>industrial </a:t>
            </a:r>
            <a:r>
              <a:rPr lang="en-IN" dirty="0" smtClean="0"/>
              <a:t>unit.</a:t>
            </a:r>
          </a:p>
          <a:p>
            <a:r>
              <a:rPr lang="en-IN" dirty="0" smtClean="0"/>
              <a:t>W</a:t>
            </a:r>
            <a:r>
              <a:rPr lang="en-IN" dirty="0" smtClean="0"/>
              <a:t>here </a:t>
            </a:r>
            <a:r>
              <a:rPr lang="en-IN" dirty="0" smtClean="0"/>
              <a:t>many activities are to be </a:t>
            </a:r>
            <a:r>
              <a:rPr lang="en-IN" dirty="0" smtClean="0"/>
              <a:t>performed.</a:t>
            </a:r>
          </a:p>
          <a:p>
            <a:r>
              <a:rPr lang="en-IN" dirty="0" smtClean="0"/>
              <a:t>Variety </a:t>
            </a:r>
            <a:r>
              <a:rPr lang="en-IN" dirty="0" smtClean="0"/>
              <a:t>of skills and function requirement in </a:t>
            </a:r>
            <a:r>
              <a:rPr lang="en-IN" dirty="0" smtClean="0"/>
              <a:t>job.</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4.</a:t>
            </a:r>
            <a:r>
              <a:rPr lang="en-US" b="1" u="sng" dirty="0" smtClean="0">
                <a:cs typeface="Arial" pitchFamily="34" charset="0"/>
              </a:rPr>
              <a:t> Committee </a:t>
            </a:r>
            <a:r>
              <a:rPr lang="en-US" b="1" u="sng" dirty="0" smtClean="0">
                <a:cs typeface="Arial" pitchFamily="34" charset="0"/>
              </a:rPr>
              <a:t>Organization</a:t>
            </a:r>
            <a:endParaRPr lang="en-IN" b="1" u="sng" dirty="0"/>
          </a:p>
        </p:txBody>
      </p:sp>
      <p:sp>
        <p:nvSpPr>
          <p:cNvPr id="3" name="Content Placeholder 2"/>
          <p:cNvSpPr>
            <a:spLocks noGrp="1"/>
          </p:cNvSpPr>
          <p:nvPr>
            <p:ph sz="quarter" idx="1"/>
          </p:nvPr>
        </p:nvSpPr>
        <p:spPr/>
        <p:txBody>
          <a:bodyPr>
            <a:normAutofit/>
          </a:bodyPr>
          <a:lstStyle/>
          <a:p>
            <a:pPr fontAlgn="base"/>
            <a:r>
              <a:rPr lang="en-IN" b="1" dirty="0" smtClean="0">
                <a:latin typeface="Arial" pitchFamily="34" charset="0"/>
                <a:cs typeface="Arial" pitchFamily="34" charset="0"/>
              </a:rPr>
              <a:t>Committee</a:t>
            </a:r>
            <a:r>
              <a:rPr lang="en-IN" dirty="0" smtClean="0">
                <a:latin typeface="Arial" pitchFamily="34" charset="0"/>
                <a:cs typeface="Arial" pitchFamily="34" charset="0"/>
              </a:rPr>
              <a:t> is not a separate organization as such. It is just an extended idea of line and staff system. Under this system, instead of a single officer acting in advisory capacity, there is a committee of experts for advice and guidance in </a:t>
            </a:r>
            <a:r>
              <a:rPr lang="en-IN" dirty="0" smtClean="0">
                <a:latin typeface="Arial" pitchFamily="34" charset="0"/>
                <a:cs typeface="Arial" pitchFamily="34" charset="0"/>
                <a:hlinkClick r:id="rId2"/>
              </a:rPr>
              <a:t>business planning</a:t>
            </a:r>
            <a:r>
              <a:rPr lang="en-IN" dirty="0" smtClean="0">
                <a:latin typeface="Arial" pitchFamily="34" charset="0"/>
                <a:cs typeface="Arial" pitchFamily="34" charset="0"/>
              </a:rPr>
              <a:t> and execution. These committees play a wider role in the management of plant organization and are found at all levels of management hierarchy. But in medium sized undertakings, they are found only at top </a:t>
            </a:r>
            <a:r>
              <a:rPr lang="en-IN" dirty="0" smtClean="0">
                <a:latin typeface="Arial" pitchFamily="34" charset="0"/>
                <a:cs typeface="Arial" pitchFamily="34" charset="0"/>
              </a:rPr>
              <a:t>level.</a:t>
            </a:r>
          </a:p>
          <a:p>
            <a:pPr fontAlgn="base">
              <a:buNone/>
            </a:pPr>
            <a:endParaRPr lang="en-IN" dirty="0" smtClean="0">
              <a:latin typeface="Arial" pitchFamily="34" charset="0"/>
              <a:cs typeface="Arial" pitchFamily="34" charset="0"/>
            </a:endParaRPr>
          </a:p>
          <a:p>
            <a:endParaRPr lang="en-IN"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Advantages</a:t>
            </a:r>
            <a:endParaRPr lang="en-IN" b="1" u="sng" dirty="0"/>
          </a:p>
        </p:txBody>
      </p:sp>
      <p:sp>
        <p:nvSpPr>
          <p:cNvPr id="3" name="Content Placeholder 2"/>
          <p:cNvSpPr>
            <a:spLocks noGrp="1"/>
          </p:cNvSpPr>
          <p:nvPr>
            <p:ph sz="quarter" idx="1"/>
          </p:nvPr>
        </p:nvSpPr>
        <p:spPr/>
        <p:txBody>
          <a:bodyPr/>
          <a:lstStyle/>
          <a:p>
            <a:r>
              <a:rPr lang="en-IN" dirty="0" smtClean="0"/>
              <a:t>Better </a:t>
            </a:r>
            <a:r>
              <a:rPr lang="en-IN" dirty="0" smtClean="0"/>
              <a:t>coordination between different </a:t>
            </a:r>
            <a:r>
              <a:rPr lang="en-IN" dirty="0" smtClean="0"/>
              <a:t>department whose </a:t>
            </a:r>
            <a:r>
              <a:rPr lang="en-IN" dirty="0" smtClean="0"/>
              <a:t>staff member are in the </a:t>
            </a:r>
            <a:r>
              <a:rPr lang="en-IN" dirty="0" smtClean="0"/>
              <a:t>committee.</a:t>
            </a:r>
          </a:p>
          <a:p>
            <a:r>
              <a:rPr lang="en-IN" dirty="0" smtClean="0"/>
              <a:t>specialist member can </a:t>
            </a:r>
            <a:r>
              <a:rPr lang="en-IN" dirty="0" smtClean="0"/>
              <a:t>devote </a:t>
            </a:r>
            <a:r>
              <a:rPr lang="en-IN" dirty="0" smtClean="0"/>
              <a:t>more time and service </a:t>
            </a:r>
            <a:r>
              <a:rPr lang="en-IN" dirty="0" smtClean="0"/>
              <a:t>in </a:t>
            </a:r>
            <a:r>
              <a:rPr lang="en-IN" dirty="0" smtClean="0"/>
              <a:t>specific </a:t>
            </a:r>
            <a:r>
              <a:rPr lang="en-IN" dirty="0" smtClean="0"/>
              <a:t>problem.</a:t>
            </a:r>
          </a:p>
          <a:p>
            <a:r>
              <a:rPr lang="en-US" dirty="0" smtClean="0"/>
              <a:t>Information transactions becomes easy and faster.</a:t>
            </a:r>
          </a:p>
          <a:p>
            <a:r>
              <a:rPr lang="en-US" dirty="0" smtClean="0"/>
              <a:t>Democracy in decision-making can be maintained.</a:t>
            </a:r>
          </a:p>
          <a:p>
            <a:r>
              <a:rPr lang="en-US" dirty="0" smtClean="0"/>
              <a:t>Centralization of authority can be avoided.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Disadvantages</a:t>
            </a:r>
            <a:endParaRPr lang="en-IN" b="1" u="sng" dirty="0"/>
          </a:p>
        </p:txBody>
      </p:sp>
      <p:sp>
        <p:nvSpPr>
          <p:cNvPr id="3" name="Content Placeholder 2"/>
          <p:cNvSpPr>
            <a:spLocks noGrp="1"/>
          </p:cNvSpPr>
          <p:nvPr>
            <p:ph sz="quarter" idx="1"/>
          </p:nvPr>
        </p:nvSpPr>
        <p:spPr/>
        <p:txBody>
          <a:bodyPr>
            <a:normAutofit/>
          </a:bodyPr>
          <a:lstStyle/>
          <a:p>
            <a:r>
              <a:rPr lang="en-US" dirty="0" smtClean="0"/>
              <a:t>Sometime due to larger number of committee members, decisions are delayed.</a:t>
            </a:r>
            <a:endParaRPr lang="en-IN" dirty="0" smtClean="0"/>
          </a:p>
          <a:p>
            <a:r>
              <a:rPr lang="en-IN" dirty="0" smtClean="0"/>
              <a:t>In </a:t>
            </a:r>
            <a:r>
              <a:rPr lang="en-IN" dirty="0" smtClean="0"/>
              <a:t>case of </a:t>
            </a:r>
            <a:r>
              <a:rPr lang="en-IN" dirty="0" smtClean="0"/>
              <a:t>failure, </a:t>
            </a:r>
            <a:r>
              <a:rPr lang="en-IN" dirty="0" smtClean="0"/>
              <a:t>no one can be </a:t>
            </a:r>
            <a:r>
              <a:rPr lang="en-IN" dirty="0" smtClean="0"/>
              <a:t>held responsible.</a:t>
            </a:r>
          </a:p>
          <a:p>
            <a:r>
              <a:rPr lang="en-IN" dirty="0" smtClean="0"/>
              <a:t> confidentiality </a:t>
            </a:r>
            <a:r>
              <a:rPr lang="en-IN" dirty="0" smtClean="0"/>
              <a:t>of </a:t>
            </a:r>
            <a:r>
              <a:rPr lang="en-IN" dirty="0" smtClean="0"/>
              <a:t>decision cannot be maintained.</a:t>
            </a:r>
          </a:p>
          <a:p>
            <a:r>
              <a:rPr lang="en-US" dirty="0" smtClean="0"/>
              <a:t>Many committee members are inactive and don’t contribute anything.</a:t>
            </a:r>
            <a:endParaRPr lang="en-US" sz="4000" dirty="0" smtClean="0">
              <a:latin typeface="+mj-lt"/>
            </a:endParaRPr>
          </a:p>
          <a:p>
            <a:pPr>
              <a:buNone/>
            </a:pPr>
            <a:r>
              <a:rPr lang="en-US" sz="4000" u="sng" dirty="0" smtClean="0">
                <a:latin typeface="+mj-lt"/>
              </a:rPr>
              <a:t>Application</a:t>
            </a:r>
          </a:p>
          <a:p>
            <a:r>
              <a:rPr lang="en-US" sz="2000" dirty="0" smtClean="0">
                <a:latin typeface="Arial" pitchFamily="34" charset="0"/>
                <a:cs typeface="Arial" pitchFamily="34" charset="0"/>
              </a:rPr>
              <a:t>In large organization having many complex problem and issues which are difficult to handle by an individual.</a:t>
            </a: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1143000"/>
          </a:xfrm>
        </p:spPr>
        <p:txBody>
          <a:bodyPr>
            <a:normAutofit/>
          </a:bodyPr>
          <a:lstStyle/>
          <a:p>
            <a:r>
              <a:rPr lang="en-US" b="1" u="sng" dirty="0" smtClean="0">
                <a:cs typeface="Arial" pitchFamily="34" charset="0"/>
              </a:rPr>
              <a:t>5.Matrix Organization</a:t>
            </a:r>
            <a:endParaRPr lang="en-IN" b="1" u="sng" dirty="0"/>
          </a:p>
        </p:txBody>
      </p:sp>
      <p:sp>
        <p:nvSpPr>
          <p:cNvPr id="3" name="Content Placeholder 2"/>
          <p:cNvSpPr>
            <a:spLocks noGrp="1"/>
          </p:cNvSpPr>
          <p:nvPr>
            <p:ph sz="quarter" idx="1"/>
          </p:nvPr>
        </p:nvSpPr>
        <p:spPr/>
        <p:txBody>
          <a:bodyPr/>
          <a:lstStyle/>
          <a:p>
            <a:r>
              <a:rPr lang="en-IN" dirty="0" smtClean="0"/>
              <a:t> A </a:t>
            </a:r>
            <a:r>
              <a:rPr lang="en-IN" b="1" dirty="0" smtClean="0"/>
              <a:t>matrix</a:t>
            </a:r>
            <a:r>
              <a:rPr lang="en-IN" dirty="0" smtClean="0"/>
              <a:t> organizational structure is a company structure in which the reporting relationships are set up as a grid, or </a:t>
            </a:r>
            <a:r>
              <a:rPr lang="en-IN" b="1" dirty="0" smtClean="0"/>
              <a:t>matrix</a:t>
            </a:r>
            <a:r>
              <a:rPr lang="en-IN" dirty="0" smtClean="0"/>
              <a:t>, rather than in the traditional hierarchy. In other words, employees have dual reporting relationships - generally to both a functional manager and a product manager.</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rial" pitchFamily="34" charset="0"/>
                <a:cs typeface="Arial" pitchFamily="34" charset="0"/>
              </a:rPr>
              <a:t>Type of organization</a:t>
            </a:r>
            <a:endParaRPr lang="en-IN" sz="4800" dirty="0">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3200" dirty="0" smtClean="0">
                <a:latin typeface="Arial" pitchFamily="34" charset="0"/>
                <a:cs typeface="Arial" pitchFamily="34" charset="0"/>
              </a:rPr>
              <a:t>Line Organization</a:t>
            </a:r>
          </a:p>
          <a:p>
            <a:pPr marL="514350" indent="-514350">
              <a:buFont typeface="+mj-lt"/>
              <a:buAutoNum type="arabicPeriod"/>
            </a:pPr>
            <a:r>
              <a:rPr lang="en-US" sz="3200" dirty="0" smtClean="0">
                <a:latin typeface="Arial" pitchFamily="34" charset="0"/>
                <a:cs typeface="Arial" pitchFamily="34" charset="0"/>
              </a:rPr>
              <a:t>Line and Staff Organization</a:t>
            </a:r>
          </a:p>
          <a:p>
            <a:pPr marL="514350" indent="-514350">
              <a:buFont typeface="+mj-lt"/>
              <a:buAutoNum type="arabicPeriod"/>
            </a:pPr>
            <a:r>
              <a:rPr lang="en-US" sz="3200" dirty="0" smtClean="0">
                <a:latin typeface="Arial" pitchFamily="34" charset="0"/>
                <a:cs typeface="Arial" pitchFamily="34" charset="0"/>
              </a:rPr>
              <a:t>Functional Organization</a:t>
            </a:r>
          </a:p>
          <a:p>
            <a:pPr marL="514350" indent="-514350">
              <a:buFont typeface="+mj-lt"/>
              <a:buAutoNum type="arabicPeriod"/>
            </a:pPr>
            <a:r>
              <a:rPr lang="en-US" sz="3200" dirty="0" smtClean="0">
                <a:latin typeface="Arial" pitchFamily="34" charset="0"/>
                <a:cs typeface="Arial" pitchFamily="34" charset="0"/>
              </a:rPr>
              <a:t>Committee Organization</a:t>
            </a:r>
          </a:p>
          <a:p>
            <a:pPr marL="514350" indent="-514350">
              <a:buFont typeface="+mj-lt"/>
              <a:buAutoNum type="arabicPeriod"/>
            </a:pPr>
            <a:r>
              <a:rPr lang="en-US" sz="3200" dirty="0" smtClean="0">
                <a:latin typeface="Arial" pitchFamily="34" charset="0"/>
                <a:cs typeface="Arial" pitchFamily="34" charset="0"/>
              </a:rPr>
              <a:t>Matrix Organization</a:t>
            </a:r>
          </a:p>
          <a:p>
            <a:pPr marL="514350" indent="-514350">
              <a:buFont typeface="+mj-lt"/>
              <a:buAutoNum type="arabicPeriod"/>
            </a:pPr>
            <a:r>
              <a:rPr lang="en-US" sz="3200" dirty="0" smtClean="0">
                <a:latin typeface="Arial" pitchFamily="34" charset="0"/>
                <a:cs typeface="Arial" pitchFamily="34" charset="0"/>
              </a:rPr>
              <a:t>Hybrid Organization</a:t>
            </a:r>
            <a:endParaRPr lang="en-IN"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Advantages</a:t>
            </a:r>
            <a:endParaRPr lang="en-IN" b="1" u="sng" dirty="0"/>
          </a:p>
        </p:txBody>
      </p:sp>
      <p:sp>
        <p:nvSpPr>
          <p:cNvPr id="3" name="Content Placeholder 2"/>
          <p:cNvSpPr>
            <a:spLocks noGrp="1"/>
          </p:cNvSpPr>
          <p:nvPr>
            <p:ph sz="quarter" idx="1"/>
          </p:nvPr>
        </p:nvSpPr>
        <p:spPr>
          <a:xfrm>
            <a:off x="914400" y="1447800"/>
            <a:ext cx="7772400" cy="5181600"/>
          </a:xfrm>
        </p:spPr>
        <p:txBody>
          <a:bodyPr/>
          <a:lstStyle/>
          <a:p>
            <a:r>
              <a:rPr lang="en-US" dirty="0" smtClean="0"/>
              <a:t>It is a tailor-made structure to handle a particular assignment.</a:t>
            </a:r>
          </a:p>
          <a:p>
            <a:r>
              <a:rPr lang="en-US" dirty="0" smtClean="0"/>
              <a:t>It is a flat or a layer less structure, so behavioral issues of level differences do not </a:t>
            </a:r>
            <a:r>
              <a:rPr lang="en-US" dirty="0" err="1" smtClean="0"/>
              <a:t>aryse</a:t>
            </a:r>
            <a:r>
              <a:rPr lang="en-US" dirty="0" smtClean="0"/>
              <a:t>.</a:t>
            </a:r>
          </a:p>
          <a:p>
            <a:r>
              <a:rPr lang="en-US" dirty="0" smtClean="0"/>
              <a:t>It avails the benefits of specialization in an integrated and co-</a:t>
            </a:r>
            <a:r>
              <a:rPr lang="en-US" dirty="0" err="1" smtClean="0"/>
              <a:t>ordinated</a:t>
            </a:r>
            <a:r>
              <a:rPr lang="en-US" dirty="0" smtClean="0"/>
              <a:t> manner.</a:t>
            </a:r>
          </a:p>
          <a:p>
            <a:r>
              <a:rPr lang="en-US" dirty="0" smtClean="0"/>
              <a:t>It avails the flexibility in task performance.</a:t>
            </a:r>
          </a:p>
          <a:p>
            <a:pPr>
              <a:buNone/>
            </a:pPr>
            <a:r>
              <a:rPr lang="en-US" sz="4000" b="1" u="sng" dirty="0" smtClean="0">
                <a:latin typeface="+mj-lt"/>
              </a:rPr>
              <a:t>Disadvantages </a:t>
            </a:r>
          </a:p>
          <a:p>
            <a:r>
              <a:rPr lang="en-US" dirty="0" smtClean="0"/>
              <a:t>The project term has a short-term existence and thus it is not available for long term strategies.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cs typeface="Arial" pitchFamily="34" charset="0"/>
              </a:rPr>
              <a:t>6.Hybrid </a:t>
            </a:r>
            <a:r>
              <a:rPr lang="en-US" b="1" u="sng" dirty="0" smtClean="0">
                <a:cs typeface="Arial" pitchFamily="34" charset="0"/>
              </a:rPr>
              <a:t>Organization</a:t>
            </a:r>
            <a:endParaRPr lang="en-IN" b="1" u="sng" dirty="0"/>
          </a:p>
        </p:txBody>
      </p:sp>
      <p:sp>
        <p:nvSpPr>
          <p:cNvPr id="3" name="Content Placeholder 2"/>
          <p:cNvSpPr>
            <a:spLocks noGrp="1"/>
          </p:cNvSpPr>
          <p:nvPr>
            <p:ph sz="quarter" idx="1"/>
          </p:nvPr>
        </p:nvSpPr>
        <p:spPr>
          <a:xfrm>
            <a:off x="914400" y="1447800"/>
            <a:ext cx="7772400" cy="5029200"/>
          </a:xfrm>
        </p:spPr>
        <p:txBody>
          <a:bodyPr/>
          <a:lstStyle/>
          <a:p>
            <a:r>
              <a:rPr lang="en-IN" dirty="0" smtClean="0"/>
              <a:t>A </a:t>
            </a:r>
            <a:r>
              <a:rPr lang="en-IN" b="1" dirty="0" smtClean="0"/>
              <a:t>hybrid organization</a:t>
            </a:r>
            <a:r>
              <a:rPr lang="en-IN" dirty="0" smtClean="0"/>
              <a:t> is an </a:t>
            </a:r>
            <a:r>
              <a:rPr lang="en-IN" b="1" dirty="0" smtClean="0"/>
              <a:t>organization</a:t>
            </a:r>
            <a:r>
              <a:rPr lang="en-IN" dirty="0" smtClean="0"/>
              <a:t> that mixes elements, value systems and action logics (e.g. social impact and profit generation) of various sectors of society, i.e. the public </a:t>
            </a:r>
            <a:r>
              <a:rPr lang="en-IN" dirty="0" smtClean="0"/>
              <a:t>sector</a:t>
            </a:r>
            <a:r>
              <a:rPr lang="en-IN" dirty="0" smtClean="0"/>
              <a:t>, the private sector and the voluntary sector</a:t>
            </a:r>
            <a:r>
              <a:rPr lang="en-IN" dirty="0" smtClean="0"/>
              <a:t>.</a:t>
            </a:r>
          </a:p>
          <a:p>
            <a:pPr>
              <a:buNone/>
            </a:pPr>
            <a:r>
              <a:rPr lang="en-US" sz="4000" b="1" u="sng" dirty="0" smtClean="0">
                <a:latin typeface="+mj-lt"/>
              </a:rPr>
              <a:t>Advantages</a:t>
            </a:r>
          </a:p>
          <a:p>
            <a:r>
              <a:rPr lang="en-US" dirty="0" smtClean="0"/>
              <a:t>The synergy advantage of two expert companies with core competence avails best products at affordable price.</a:t>
            </a:r>
          </a:p>
          <a:p>
            <a:r>
              <a:rPr lang="en-US" dirty="0" smtClean="0"/>
              <a:t>It facilitates the economies of the scale along with the benefits of new product development.</a:t>
            </a:r>
          </a:p>
          <a:p>
            <a:r>
              <a:rPr lang="en-US" dirty="0" smtClean="0"/>
              <a:t>It results into a win-win strategy for both the co-</a:t>
            </a:r>
            <a:r>
              <a:rPr lang="en-US" dirty="0" err="1" smtClean="0"/>
              <a:t>ordnating</a:t>
            </a:r>
            <a:r>
              <a:rPr lang="en-US" dirty="0" smtClean="0"/>
              <a:t> organizations.</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Limitations</a:t>
            </a:r>
            <a:endParaRPr lang="en-IN" b="1" u="sng" dirty="0"/>
          </a:p>
        </p:txBody>
      </p:sp>
      <p:sp>
        <p:nvSpPr>
          <p:cNvPr id="3" name="Content Placeholder 2"/>
          <p:cNvSpPr>
            <a:spLocks noGrp="1"/>
          </p:cNvSpPr>
          <p:nvPr>
            <p:ph sz="quarter" idx="1"/>
          </p:nvPr>
        </p:nvSpPr>
        <p:spPr/>
        <p:txBody>
          <a:bodyPr/>
          <a:lstStyle/>
          <a:p>
            <a:r>
              <a:rPr lang="en-US" dirty="0" smtClean="0"/>
              <a:t>The reservation of any form on either part of the co-</a:t>
            </a:r>
            <a:r>
              <a:rPr lang="en-US" dirty="0" err="1" smtClean="0"/>
              <a:t>ordinating</a:t>
            </a:r>
            <a:r>
              <a:rPr lang="en-US" dirty="0" smtClean="0"/>
              <a:t> organizations prevents the best user of synergy advantages e.g. restrictions on the use of research output.</a:t>
            </a:r>
          </a:p>
          <a:p>
            <a:r>
              <a:rPr lang="en-US" dirty="0" smtClean="0"/>
              <a:t>Sometimes the egoistic approach on the part of the one or both of the organization progress as a hindrance in availing the best benefits of the combination.</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cs typeface="Arial" pitchFamily="34" charset="0"/>
              </a:rPr>
              <a:t>1.Line Organization</a:t>
            </a:r>
            <a:endParaRPr lang="en-IN" b="1" u="sng" dirty="0"/>
          </a:p>
        </p:txBody>
      </p:sp>
      <p:sp>
        <p:nvSpPr>
          <p:cNvPr id="3" name="Content Placeholder 2"/>
          <p:cNvSpPr>
            <a:spLocks noGrp="1"/>
          </p:cNvSpPr>
          <p:nvPr>
            <p:ph sz="quarter" idx="1"/>
          </p:nvPr>
        </p:nvSpPr>
        <p:spPr/>
        <p:txBody>
          <a:bodyPr/>
          <a:lstStyle/>
          <a:p>
            <a:pPr algn="just">
              <a:buNone/>
            </a:pPr>
            <a:r>
              <a:rPr lang="en-IN" dirty="0" smtClean="0"/>
              <a:t>    </a:t>
            </a:r>
            <a:r>
              <a:rPr lang="en-IN" dirty="0" smtClean="0">
                <a:latin typeface="Arial" pitchFamily="34" charset="0"/>
                <a:cs typeface="Arial" pitchFamily="34" charset="0"/>
              </a:rPr>
              <a:t> A </a:t>
            </a:r>
            <a:r>
              <a:rPr lang="en-IN" dirty="0" smtClean="0">
                <a:latin typeface="Arial" pitchFamily="34" charset="0"/>
                <a:cs typeface="Arial" pitchFamily="34" charset="0"/>
              </a:rPr>
              <a:t>line organisation has only direct, vertical relationships between different levels in the firm. There are only line departments-departments directly involved in accomplishing the primary goal of the organisation. For example, in a typical firm, line departments include production and marketing. In a line organisation authority follows the chain of command.</a:t>
            </a:r>
          </a:p>
          <a:p>
            <a:pPr>
              <a:buNone/>
            </a:pPr>
            <a:endParaRPr lang="en-IN"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cstate="print"/>
          <a:srcRect/>
          <a:stretch>
            <a:fillRect/>
          </a:stretch>
        </p:blipFill>
        <p:spPr bwMode="auto">
          <a:xfrm>
            <a:off x="990600" y="762000"/>
            <a:ext cx="6843656" cy="4114800"/>
          </a:xfrm>
          <a:prstGeom prst="rect">
            <a:avLst/>
          </a:prstGeom>
          <a:noFill/>
          <a:ln w="9525">
            <a:noFill/>
            <a:miter lim="800000"/>
            <a:headEnd/>
            <a:tailEnd/>
          </a:ln>
        </p:spPr>
      </p:pic>
      <p:sp>
        <p:nvSpPr>
          <p:cNvPr id="2051" name="Rectangle 3"/>
          <p:cNvSpPr>
            <a:spLocks noGrp="1" noChangeArrowheads="1"/>
          </p:cNvSpPr>
          <p:nvPr>
            <p:ph type="title"/>
          </p:nvPr>
        </p:nvSpPr>
        <p:spPr bwMode="auto">
          <a:xfrm>
            <a:off x="381000" y="5105400"/>
            <a:ext cx="85344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424142"/>
                </a:solidFill>
                <a:effectLst/>
                <a:latin typeface="Arial" pitchFamily="34" charset="0"/>
                <a:ea typeface="Times New Roman" pitchFamily="18" charset="0"/>
                <a:cs typeface="Arial" pitchFamily="34" charset="0"/>
              </a:rPr>
              <a:t>Features: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424142"/>
                </a:solidFill>
                <a:effectLst/>
                <a:latin typeface="Arial" pitchFamily="34" charset="0"/>
                <a:ea typeface="Times New Roman" pitchFamily="18" charset="0"/>
                <a:cs typeface="Arial" pitchFamily="34" charset="0"/>
              </a:rPr>
              <a:t>Has only direct vertical relationships between different levels in the firm.</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Advantages </a:t>
            </a:r>
            <a:endParaRPr lang="en-IN" b="1" u="sng" dirty="0"/>
          </a:p>
        </p:txBody>
      </p:sp>
      <p:sp>
        <p:nvSpPr>
          <p:cNvPr id="3" name="Content Placeholder 2"/>
          <p:cNvSpPr>
            <a:spLocks noGrp="1"/>
          </p:cNvSpPr>
          <p:nvPr>
            <p:ph sz="quarter" idx="1"/>
          </p:nvPr>
        </p:nvSpPr>
        <p:spPr/>
        <p:txBody>
          <a:bodyPr>
            <a:normAutofit lnSpcReduction="10000"/>
          </a:bodyPr>
          <a:lstStyle/>
          <a:p>
            <a:pPr>
              <a:buNone/>
            </a:pPr>
            <a:r>
              <a:rPr lang="en-US" dirty="0" smtClean="0">
                <a:solidFill>
                  <a:srgbClr val="FF0000"/>
                </a:solidFill>
              </a:rPr>
              <a:t>1.Simplicity:- </a:t>
            </a:r>
            <a:r>
              <a:rPr lang="en-US" dirty="0" smtClean="0"/>
              <a:t>As relations between subordinates and superiors are in straight line form, functioning is simple.</a:t>
            </a:r>
          </a:p>
          <a:p>
            <a:pPr>
              <a:buNone/>
            </a:pPr>
            <a:r>
              <a:rPr lang="en-US" dirty="0" smtClean="0">
                <a:solidFill>
                  <a:srgbClr val="FF0000"/>
                </a:solidFill>
              </a:rPr>
              <a:t>2. Clarity:-</a:t>
            </a:r>
            <a:r>
              <a:rPr lang="en-US" dirty="0" smtClean="0"/>
              <a:t> Each one in the organization is clear about their authority and responsibility.</a:t>
            </a:r>
          </a:p>
          <a:p>
            <a:pPr>
              <a:buNone/>
            </a:pPr>
            <a:r>
              <a:rPr lang="en-US" dirty="0" smtClean="0">
                <a:solidFill>
                  <a:srgbClr val="FF0000"/>
                </a:solidFill>
              </a:rPr>
              <a:t>3.Unity of command:-  </a:t>
            </a:r>
            <a:r>
              <a:rPr lang="en-US" dirty="0" smtClean="0"/>
              <a:t>As superior-subordinates relations are clearly defined, unity of command can be maintained.</a:t>
            </a:r>
          </a:p>
          <a:p>
            <a:pPr>
              <a:buNone/>
            </a:pPr>
            <a:r>
              <a:rPr lang="en-US" dirty="0" smtClean="0">
                <a:solidFill>
                  <a:srgbClr val="FF0000"/>
                </a:solidFill>
              </a:rPr>
              <a:t>4.Faster Decisions:- </a:t>
            </a:r>
            <a:r>
              <a:rPr lang="en-US" dirty="0" smtClean="0"/>
              <a:t>As the main control is in the hand of top management, decisions can be taken and implemented faster.</a:t>
            </a:r>
          </a:p>
          <a:p>
            <a:pPr>
              <a:buNone/>
            </a:pPr>
            <a:r>
              <a:rPr lang="en-US" dirty="0" smtClean="0">
                <a:solidFill>
                  <a:srgbClr val="FF0000"/>
                </a:solidFill>
              </a:rPr>
              <a:t>5.Scope of promotion:- </a:t>
            </a:r>
            <a:r>
              <a:rPr lang="en-US" dirty="0" smtClean="0"/>
              <a:t>As all positions in the organization are </a:t>
            </a:r>
            <a:r>
              <a:rPr lang="en-US" dirty="0" err="1" smtClean="0"/>
              <a:t>fixd</a:t>
            </a:r>
            <a:r>
              <a:rPr lang="en-US" dirty="0" smtClean="0"/>
              <a:t> and linked with linear chain. Employees have good scope for promotion based on their performance.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Disadvantages</a:t>
            </a:r>
            <a:endParaRPr lang="en-IN" b="1" u="sng" dirty="0"/>
          </a:p>
        </p:txBody>
      </p:sp>
      <p:sp>
        <p:nvSpPr>
          <p:cNvPr id="3" name="Content Placeholder 2"/>
          <p:cNvSpPr>
            <a:spLocks noGrp="1"/>
          </p:cNvSpPr>
          <p:nvPr>
            <p:ph sz="quarter" idx="1"/>
          </p:nvPr>
        </p:nvSpPr>
        <p:spPr/>
        <p:txBody>
          <a:bodyPr/>
          <a:lstStyle/>
          <a:p>
            <a:pPr>
              <a:buNone/>
            </a:pPr>
            <a:r>
              <a:rPr lang="en-US" dirty="0" smtClean="0">
                <a:solidFill>
                  <a:srgbClr val="FF0000"/>
                </a:solidFill>
              </a:rPr>
              <a:t>1.Traditional working:- </a:t>
            </a:r>
            <a:r>
              <a:rPr lang="en-US" dirty="0" smtClean="0"/>
              <a:t>Once established its operate in traditional way without any innovations.</a:t>
            </a:r>
          </a:p>
          <a:p>
            <a:pPr>
              <a:buNone/>
            </a:pPr>
            <a:r>
              <a:rPr lang="en-US" dirty="0" smtClean="0">
                <a:solidFill>
                  <a:srgbClr val="FF0000"/>
                </a:solidFill>
              </a:rPr>
              <a:t>2.Over dependence:- </a:t>
            </a:r>
            <a:r>
              <a:rPr lang="en-US" dirty="0" smtClean="0"/>
              <a:t>Success of the business depends upon few departmental heads.</a:t>
            </a:r>
          </a:p>
          <a:p>
            <a:pPr>
              <a:buNone/>
            </a:pPr>
            <a:r>
              <a:rPr lang="en-US" dirty="0" smtClean="0">
                <a:solidFill>
                  <a:srgbClr val="FF0000"/>
                </a:solidFill>
              </a:rPr>
              <a:t>3.Duplication of work:- </a:t>
            </a:r>
            <a:r>
              <a:rPr lang="en-US" dirty="0" smtClean="0"/>
              <a:t>Many times of work and lack of specialization, wastage of materials and man-hour occurs.</a:t>
            </a:r>
          </a:p>
          <a:p>
            <a:pPr>
              <a:buNone/>
            </a:pPr>
            <a:r>
              <a:rPr lang="en-US" dirty="0" smtClean="0">
                <a:solidFill>
                  <a:srgbClr val="FF0000"/>
                </a:solidFill>
              </a:rPr>
              <a:t>4.Lack of creativity and research:- </a:t>
            </a:r>
            <a:r>
              <a:rPr lang="en-US" dirty="0" smtClean="0"/>
              <a:t>As all department manages are busy handling their own department don’t get enough time to research and create something useful for the organization.</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Application</a:t>
            </a:r>
            <a:endParaRPr lang="en-IN" b="1" u="sng"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Small scale industries</a:t>
            </a:r>
          </a:p>
          <a:p>
            <a:pPr marL="514350" indent="-514350">
              <a:buFont typeface="+mj-lt"/>
              <a:buAutoNum type="arabicPeriod"/>
            </a:pPr>
            <a:r>
              <a:rPr lang="en-US" dirty="0" smtClean="0"/>
              <a:t>Military</a:t>
            </a:r>
          </a:p>
          <a:p>
            <a:pPr marL="514350" indent="-514350">
              <a:buFont typeface="+mj-lt"/>
              <a:buAutoNum type="arabicPeriod"/>
            </a:pPr>
            <a:r>
              <a:rPr lang="en-US" dirty="0" smtClean="0"/>
              <a:t>Bureaucratic Government Departments</a:t>
            </a:r>
          </a:p>
          <a:p>
            <a:pPr marL="514350" indent="-514350">
              <a:buFont typeface="+mj-lt"/>
              <a:buAutoNum type="arabicPeriod"/>
            </a:pPr>
            <a:r>
              <a:rPr lang="en-US" dirty="0" smtClean="0"/>
              <a:t>Enterprise where less activities are to be performed</a:t>
            </a:r>
          </a:p>
          <a:p>
            <a:pPr marL="514350"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lstStyle/>
          <a:p>
            <a:r>
              <a:rPr lang="en-US" b="1" u="sng" dirty="0" smtClean="0">
                <a:cs typeface="Arial" pitchFamily="34" charset="0"/>
              </a:rPr>
              <a:t>2.Line </a:t>
            </a:r>
            <a:r>
              <a:rPr lang="en-US" b="1" u="sng" dirty="0" smtClean="0">
                <a:cs typeface="Arial" pitchFamily="34" charset="0"/>
              </a:rPr>
              <a:t>and Staff Organization</a:t>
            </a:r>
            <a:endParaRPr lang="en-IN" b="1" u="sng" dirty="0"/>
          </a:p>
        </p:txBody>
      </p:sp>
      <p:sp>
        <p:nvSpPr>
          <p:cNvPr id="3" name="Content Placeholder 2"/>
          <p:cNvSpPr>
            <a:spLocks noGrp="1"/>
          </p:cNvSpPr>
          <p:nvPr>
            <p:ph sz="quarter" idx="1"/>
          </p:nvPr>
        </p:nvSpPr>
        <p:spPr/>
        <p:txBody>
          <a:bodyPr/>
          <a:lstStyle/>
          <a:p>
            <a:pPr>
              <a:buNone/>
            </a:pPr>
            <a:r>
              <a:rPr lang="en-IN" dirty="0" smtClean="0"/>
              <a:t>    Most </a:t>
            </a:r>
            <a:r>
              <a:rPr lang="en-IN" dirty="0" smtClean="0"/>
              <a:t>large organisations belong to this type of organisational structure. These organisations have direct, vertical relationships between different levels and also specialists responsible for advising and assisting line managers. Such organisations have both line and staff departments. Staff departments provide line people with advice and assistance in specialized areas (for example, quality control advising production department).</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sz="quarter" idx="1"/>
          </p:nvPr>
        </p:nvPicPr>
        <p:blipFill>
          <a:blip r:embed="rId2" cstate="print"/>
          <a:srcRect/>
          <a:stretch>
            <a:fillRect/>
          </a:stretch>
        </p:blipFill>
        <p:spPr bwMode="auto">
          <a:xfrm>
            <a:off x="609600" y="228600"/>
            <a:ext cx="78486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207</TotalTime>
  <Words>856</Words>
  <Application>Microsoft Office PowerPoint</Application>
  <PresentationFormat>On-screen Show (4:3)</PresentationFormat>
  <Paragraphs>93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Forms of Organization</vt:lpstr>
      <vt:lpstr>Type of organization</vt:lpstr>
      <vt:lpstr>1.Line Organization</vt:lpstr>
      <vt:lpstr>Features: Has only direct vertical relationships between different levels in the firm.</vt:lpstr>
      <vt:lpstr>Advantages </vt:lpstr>
      <vt:lpstr>Disadvantages</vt:lpstr>
      <vt:lpstr>Application</vt:lpstr>
      <vt:lpstr>2.Line and Staff Organization</vt:lpstr>
      <vt:lpstr>Slide 9</vt:lpstr>
      <vt:lpstr>Advantages</vt:lpstr>
      <vt:lpstr>Disadvantages</vt:lpstr>
      <vt:lpstr>3.Functional Organization</vt:lpstr>
      <vt:lpstr>Advantages</vt:lpstr>
      <vt:lpstr>Disadvantages</vt:lpstr>
      <vt:lpstr>Application</vt:lpstr>
      <vt:lpstr>4. Committee Organization</vt:lpstr>
      <vt:lpstr>Advantages</vt:lpstr>
      <vt:lpstr>Disadvantages</vt:lpstr>
      <vt:lpstr>5.Matrix Organization</vt:lpstr>
      <vt:lpstr>Advantages</vt:lpstr>
      <vt:lpstr>6.Hybrid Organization</vt:lpstr>
      <vt:lpstr>Limitations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of Organization</dc:title>
  <dc:creator>Mihir</dc:creator>
  <cp:lastModifiedBy>Mihir</cp:lastModifiedBy>
  <cp:revision>20</cp:revision>
  <dcterms:created xsi:type="dcterms:W3CDTF">2017-10-08T08:02:12Z</dcterms:created>
  <dcterms:modified xsi:type="dcterms:W3CDTF">2017-10-08T11:30:06Z</dcterms:modified>
</cp:coreProperties>
</file>