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8" r:id="rId3"/>
    <p:sldId id="257" r:id="rId4"/>
    <p:sldId id="273" r:id="rId5"/>
    <p:sldId id="274" r:id="rId6"/>
    <p:sldId id="275" r:id="rId7"/>
    <p:sldId id="276" r:id="rId8"/>
    <p:sldId id="277"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32640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5474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38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1653383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0826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1484278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3709307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187541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96677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31540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37958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7230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29494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90899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2526E-0B6D-47D6-9EA0-A7C7BB5A8A2C}" type="datetimeFigureOut">
              <a:rPr lang="en-US" smtClean="0"/>
              <a:t>01-Oct-17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F34F25-EFB7-40AA-AF68-066331C4B49D}" type="slidenum">
              <a:rPr lang="en-US" smtClean="0"/>
              <a:t>‹#›</a:t>
            </a:fld>
            <a:endParaRPr lang="en-US" dirty="0"/>
          </a:p>
        </p:txBody>
      </p:sp>
    </p:spTree>
    <p:extLst>
      <p:ext uri="{BB962C8B-B14F-4D97-AF65-F5344CB8AC3E}">
        <p14:creationId xmlns:p14="http://schemas.microsoft.com/office/powerpoint/2010/main" val="21064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F34F25-EFB7-40AA-AF68-066331C4B49D}" type="slidenum">
              <a:rPr lang="en-US" smtClean="0"/>
              <a:t>‹#›</a:t>
            </a:fld>
            <a:endParaRPr lang="en-US" dirty="0"/>
          </a:p>
        </p:txBody>
      </p:sp>
      <p:sp>
        <p:nvSpPr>
          <p:cNvPr id="5" name="Date Placeholder 4"/>
          <p:cNvSpPr>
            <a:spLocks noGrp="1"/>
          </p:cNvSpPr>
          <p:nvPr>
            <p:ph type="dt" sz="half" idx="10"/>
          </p:nvPr>
        </p:nvSpPr>
        <p:spPr/>
        <p:txBody>
          <a:bodyPr/>
          <a:lstStyle/>
          <a:p>
            <a:fld id="{62B2526E-0B6D-47D6-9EA0-A7C7BB5A8A2C}" type="datetimeFigureOut">
              <a:rPr lang="en-US" smtClean="0"/>
              <a:t>01-Oct-17</a:t>
            </a:fld>
            <a:endParaRPr lang="en-US" dirty="0"/>
          </a:p>
        </p:txBody>
      </p:sp>
    </p:spTree>
    <p:extLst>
      <p:ext uri="{BB962C8B-B14F-4D97-AF65-F5344CB8AC3E}">
        <p14:creationId xmlns:p14="http://schemas.microsoft.com/office/powerpoint/2010/main" val="407465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B2526E-0B6D-47D6-9EA0-A7C7BB5A8A2C}" type="datetimeFigureOut">
              <a:rPr lang="en-US" smtClean="0"/>
              <a:t>01-Oct-17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F34F25-EFB7-40AA-AF68-066331C4B49D}" type="slidenum">
              <a:rPr lang="en-US" smtClean="0"/>
              <a:t>‹#›</a:t>
            </a:fld>
            <a:endParaRPr lang="en-US" dirty="0"/>
          </a:p>
        </p:txBody>
      </p:sp>
    </p:spTree>
    <p:extLst>
      <p:ext uri="{BB962C8B-B14F-4D97-AF65-F5344CB8AC3E}">
        <p14:creationId xmlns:p14="http://schemas.microsoft.com/office/powerpoint/2010/main" val="22041480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11" y="1017431"/>
            <a:ext cx="7766936" cy="1584101"/>
          </a:xfrm>
        </p:spPr>
        <p:txBody>
          <a:bodyPr/>
          <a:lstStyle/>
          <a:p>
            <a:pPr algn="ctr"/>
            <a:r>
              <a:rPr lang="en-US" sz="4000" b="1" u="sng" dirty="0" smtClean="0">
                <a:solidFill>
                  <a:schemeClr val="tx1"/>
                </a:solidFill>
                <a:latin typeface="Times New Roman" panose="02020603050405020304" pitchFamily="18" charset="0"/>
                <a:cs typeface="Times New Roman" panose="02020603050405020304" pitchFamily="18" charset="0"/>
              </a:rPr>
              <a:t>Theory Of Demand And      </a:t>
            </a:r>
            <a:br>
              <a:rPr lang="en-US" sz="4000" b="1" u="sng" dirty="0" smtClean="0">
                <a:solidFill>
                  <a:schemeClr val="tx1"/>
                </a:solidFill>
                <a:latin typeface="Times New Roman" panose="02020603050405020304" pitchFamily="18" charset="0"/>
                <a:cs typeface="Times New Roman" panose="02020603050405020304" pitchFamily="18" charset="0"/>
              </a:rPr>
            </a:br>
            <a:r>
              <a:rPr lang="en-US" sz="4000" b="1" u="sng" dirty="0" smtClean="0">
                <a:solidFill>
                  <a:schemeClr val="tx1"/>
                </a:solidFill>
                <a:latin typeface="Times New Roman" panose="02020603050405020304" pitchFamily="18" charset="0"/>
                <a:cs typeface="Times New Roman" panose="02020603050405020304" pitchFamily="18" charset="0"/>
              </a:rPr>
              <a:t>Supply</a:t>
            </a:r>
            <a:endParaRPr lang="en-US" sz="40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0799" y="4128106"/>
            <a:ext cx="4611852" cy="1096899"/>
          </a:xfrm>
        </p:spPr>
        <p:txBody>
          <a:bodyPr>
            <a:noAutofit/>
          </a:bodyPr>
          <a:lstStyle/>
          <a:p>
            <a:pPr algn="l"/>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Name:- Mori Grishma V.</a:t>
            </a:r>
          </a:p>
          <a:p>
            <a:pPr algn="l"/>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Enroll No:-160410116063</a:t>
            </a:r>
          </a:p>
          <a:p>
            <a:pPr algn="l"/>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Subject:-Economics</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32" y="4128106"/>
            <a:ext cx="2105025" cy="2171700"/>
          </a:xfrm>
          <a:prstGeom prst="rect">
            <a:avLst/>
          </a:prstGeom>
        </p:spPr>
      </p:pic>
    </p:spTree>
    <p:extLst>
      <p:ext uri="{BB962C8B-B14F-4D97-AF65-F5344CB8AC3E}">
        <p14:creationId xmlns:p14="http://schemas.microsoft.com/office/powerpoint/2010/main" val="1606482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98" y="247431"/>
            <a:ext cx="8596668" cy="914400"/>
          </a:xfrm>
        </p:spPr>
        <p:txBody>
          <a:bodyPr>
            <a:noAutofit/>
          </a:bodyPr>
          <a:lstStyle/>
          <a:p>
            <a:pPr algn="ctr"/>
            <a:r>
              <a:rPr lang="en-US" b="1" i="1" u="sng" dirty="0" smtClean="0">
                <a:solidFill>
                  <a:schemeClr val="tx1"/>
                </a:solidFill>
                <a:latin typeface="Times New Roman" panose="02020603050405020304" pitchFamily="18" charset="0"/>
                <a:cs typeface="Times New Roman" panose="02020603050405020304" pitchFamily="18" charset="0"/>
              </a:rPr>
              <a:t>Law of Demand and Supply</a:t>
            </a:r>
            <a:br>
              <a:rPr lang="en-US" b="1" i="1" u="sng" dirty="0" smtClean="0">
                <a:solidFill>
                  <a:schemeClr val="tx1"/>
                </a:solidFill>
                <a:latin typeface="Times New Roman" panose="02020603050405020304" pitchFamily="18" charset="0"/>
                <a:cs typeface="Times New Roman" panose="02020603050405020304" pitchFamily="18" charset="0"/>
              </a:rPr>
            </a:br>
            <a:endParaRPr lang="en-US" b="1" i="1" u="sng"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 r="9398" b="6704"/>
          <a:stretch/>
        </p:blipFill>
        <p:spPr>
          <a:xfrm>
            <a:off x="2405650" y="1281546"/>
            <a:ext cx="4918363" cy="2867891"/>
          </a:xfrm>
          <a:prstGeom prst="rect">
            <a:avLst/>
          </a:prstGeom>
        </p:spPr>
      </p:pic>
      <p:sp>
        <p:nvSpPr>
          <p:cNvPr id="4" name="TextBox 3"/>
          <p:cNvSpPr txBox="1"/>
          <p:nvPr/>
        </p:nvSpPr>
        <p:spPr>
          <a:xfrm>
            <a:off x="682408" y="4754744"/>
            <a:ext cx="7967901"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If curves of both demand and supply are plotted on the same graph,then both graphs will intersect at one point and this point is termed as </a:t>
            </a:r>
            <a:r>
              <a:rPr lang="en-US" sz="2400" b="1" u="sng" dirty="0" smtClean="0">
                <a:latin typeface="Times New Roman" panose="02020603050405020304" pitchFamily="18" charset="0"/>
                <a:cs typeface="Times New Roman" panose="02020603050405020304" pitchFamily="18" charset="0"/>
              </a:rPr>
              <a:t>equilibrium</a:t>
            </a:r>
            <a:r>
              <a:rPr lang="en-US" sz="2400" dirty="0" smtClean="0">
                <a:latin typeface="Times New Roman" panose="02020603050405020304" pitchFamily="18" charset="0"/>
                <a:cs typeface="Times New Roman" panose="02020603050405020304" pitchFamily="18" charset="0"/>
              </a:rPr>
              <a:t> as shown in the diagram.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4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5" y="0"/>
            <a:ext cx="6181859" cy="4018208"/>
          </a:xfrm>
          <a:prstGeom prst="rect">
            <a:avLst/>
          </a:prstGeom>
        </p:spPr>
      </p:pic>
      <p:sp>
        <p:nvSpPr>
          <p:cNvPr id="5" name="TextBox 4"/>
          <p:cNvSpPr txBox="1"/>
          <p:nvPr/>
        </p:nvSpPr>
        <p:spPr>
          <a:xfrm>
            <a:off x="598866" y="4546243"/>
            <a:ext cx="8281115" cy="1569660"/>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Now,suppose there is market price of goods is above equilibrium price. So the sellers will be motivated to supply more quantity of goods than the quantity demanded. This excess of goods is termed as </a:t>
            </a:r>
            <a:r>
              <a:rPr lang="en-US" sz="2400" b="1" u="sng" dirty="0" smtClean="0">
                <a:latin typeface="Times New Roman" panose="02020603050405020304" pitchFamily="18" charset="0"/>
                <a:cs typeface="Times New Roman" panose="02020603050405020304" pitchFamily="18" charset="0"/>
              </a:rPr>
              <a:t>surplus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128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1" y="0"/>
            <a:ext cx="6156101" cy="3400023"/>
          </a:xfrm>
          <a:prstGeom prst="rect">
            <a:avLst/>
          </a:prstGeom>
        </p:spPr>
      </p:pic>
      <p:sp>
        <p:nvSpPr>
          <p:cNvPr id="3" name="TextBox 2"/>
          <p:cNvSpPr txBox="1"/>
          <p:nvPr/>
        </p:nvSpPr>
        <p:spPr>
          <a:xfrm>
            <a:off x="605307" y="4031086"/>
            <a:ext cx="7662930" cy="1938992"/>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Now,suppose there is market price of goods is below equilibrium price. So, buyer will be motivated to buy more quantity of goods than the quantity demanded. So, the quantity demanded is more than the quantity supplied. This deficiency of goods is termed as </a:t>
            </a:r>
            <a:r>
              <a:rPr lang="en-US" sz="2400" b="1" u="sng" dirty="0" smtClean="0">
                <a:latin typeface="Times New Roman" panose="02020603050405020304" pitchFamily="18" charset="0"/>
                <a:cs typeface="Times New Roman" panose="02020603050405020304" pitchFamily="18" charset="0"/>
              </a:rPr>
              <a:t>shortage</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881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4704" y="1519707"/>
            <a:ext cx="7984903" cy="2677656"/>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From both cases, it can be concluded that supply and demand both brings the price in control and attains equilibrium. A law of supply and demand was derived as follows:</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Price of goods adjusts to bring the quantity supplied and The quantity demanded for that good into balance.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75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8"/>
            <a:ext cx="8596668" cy="1320800"/>
          </a:xfrm>
        </p:spPr>
        <p:txBody>
          <a:bodyPr>
            <a:normAutofit/>
          </a:bodyPr>
          <a:lstStyle/>
          <a:p>
            <a:r>
              <a:rPr lang="en-US" sz="4400" b="1" dirty="0" smtClean="0">
                <a:solidFill>
                  <a:schemeClr val="tx1"/>
                </a:solidFill>
              </a:rPr>
              <a:t>                </a:t>
            </a:r>
            <a:r>
              <a:rPr lang="en-US" b="1" i="1" u="sng" dirty="0" smtClean="0">
                <a:solidFill>
                  <a:schemeClr val="tx1"/>
                </a:solidFill>
                <a:latin typeface="Times New Roman" panose="02020603050405020304" pitchFamily="18" charset="0"/>
                <a:cs typeface="Times New Roman" panose="02020603050405020304" pitchFamily="18" charset="0"/>
              </a:rPr>
              <a:t>Case Study</a:t>
            </a:r>
            <a:endParaRPr lang="en-US" b="1" i="1" u="sng"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77334" y="1582671"/>
            <a:ext cx="8113690" cy="2123658"/>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TAX INCIDENCE</a:t>
            </a:r>
            <a:r>
              <a:rPr lang="en-US" sz="2400" b="1" u="sng"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As one example of demand and supply analysis, let us</a:t>
            </a:r>
          </a:p>
          <a:p>
            <a:r>
              <a:rPr lang="en-US" sz="2400" dirty="0">
                <a:latin typeface="Times New Roman" panose="02020603050405020304" pitchFamily="18" charset="0"/>
                <a:cs typeface="Times New Roman" panose="02020603050405020304" pitchFamily="18" charset="0"/>
              </a:rPr>
              <a:t>assume we have a product with the situation shown in</a:t>
            </a:r>
          </a:p>
          <a:p>
            <a:r>
              <a:rPr lang="en-US" sz="2400" dirty="0">
                <a:latin typeface="Times New Roman" panose="02020603050405020304" pitchFamily="18" charset="0"/>
                <a:cs typeface="Times New Roman" panose="02020603050405020304" pitchFamily="18" charset="0"/>
              </a:rPr>
              <a:t>the graph below. The price is $1.00 per unit.</a:t>
            </a:r>
          </a:p>
          <a:p>
            <a:endParaRPr lang="en-US" dirty="0"/>
          </a:p>
          <a:p>
            <a:endParaRPr lang="en-US" dirty="0" smtClean="0"/>
          </a:p>
        </p:txBody>
      </p:sp>
      <p:pic>
        <p:nvPicPr>
          <p:cNvPr id="4" name="Picture 3"/>
          <p:cNvPicPr>
            <a:picLocks noChangeAspect="1"/>
          </p:cNvPicPr>
          <p:nvPr/>
        </p:nvPicPr>
        <p:blipFill>
          <a:blip r:embed="rId2"/>
          <a:stretch>
            <a:fillRect/>
          </a:stretch>
        </p:blipFill>
        <p:spPr>
          <a:xfrm>
            <a:off x="1184856" y="3528811"/>
            <a:ext cx="5868642" cy="3329189"/>
          </a:xfrm>
          <a:prstGeom prst="rect">
            <a:avLst/>
          </a:prstGeom>
        </p:spPr>
      </p:pic>
    </p:spTree>
    <p:extLst>
      <p:ext uri="{BB962C8B-B14F-4D97-AF65-F5344CB8AC3E}">
        <p14:creationId xmlns:p14="http://schemas.microsoft.com/office/powerpoint/2010/main" val="978690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733" y="1197735"/>
            <a:ext cx="8538693" cy="421653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  </a:t>
            </a:r>
            <a:r>
              <a:rPr lang="en-US" sz="2400" dirty="0" smtClean="0">
                <a:latin typeface="Times New Roman" panose="02020603050405020304" pitchFamily="18" charset="0"/>
                <a:cs typeface="Times New Roman" panose="02020603050405020304" pitchFamily="18" charset="0"/>
              </a:rPr>
              <a:t>Now </a:t>
            </a:r>
            <a:r>
              <a:rPr lang="en-US" sz="2400" dirty="0">
                <a:latin typeface="Times New Roman" panose="02020603050405020304" pitchFamily="18" charset="0"/>
                <a:cs typeface="Times New Roman" panose="02020603050405020304" pitchFamily="18" charset="0"/>
              </a:rPr>
              <a:t>a sales tax is imposed. The tax is charged to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seller. </a:t>
            </a:r>
            <a:r>
              <a:rPr lang="en-US" sz="2400" dirty="0" smtClean="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every </a:t>
            </a:r>
            <a:r>
              <a:rPr lang="en-US" sz="2400" dirty="0">
                <a:latin typeface="Times New Roman" panose="02020603050405020304" pitchFamily="18" charset="0"/>
                <a:cs typeface="Times New Roman" panose="02020603050405020304" pitchFamily="18" charset="0"/>
              </a:rPr>
              <a:t>$1.00 of sales, assume that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seller must pay $0.07 to </a:t>
            </a:r>
            <a:r>
              <a:rPr lang="en-US" sz="2400" dirty="0" smtClean="0">
                <a:latin typeface="Times New Roman" panose="02020603050405020304" pitchFamily="18" charset="0"/>
                <a:cs typeface="Times New Roman" panose="02020603050405020304" pitchFamily="18" charset="0"/>
              </a:rPr>
              <a:t>the government.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From the point of view of the seller, this is an additional cost </a:t>
            </a:r>
            <a:r>
              <a:rPr lang="en-US" sz="2400" dirty="0" smtClean="0">
                <a:latin typeface="Times New Roman" panose="02020603050405020304" pitchFamily="18" charset="0"/>
                <a:cs typeface="Times New Roman" panose="02020603050405020304" pitchFamily="18" charset="0"/>
              </a:rPr>
              <a:t>of production</a:t>
            </a:r>
            <a:r>
              <a:rPr lang="en-US" sz="2400" dirty="0">
                <a:latin typeface="Times New Roman" panose="02020603050405020304" pitchFamily="18" charset="0"/>
                <a:cs typeface="Times New Roman" panose="02020603050405020304" pitchFamily="18" charset="0"/>
              </a:rPr>
              <a:t>. In addition to all other costs, the seller must also </a:t>
            </a:r>
            <a:r>
              <a:rPr lang="en-US" sz="2400" dirty="0" smtClean="0">
                <a:latin typeface="Times New Roman" panose="02020603050405020304" pitchFamily="18" charset="0"/>
                <a:cs typeface="Times New Roman" panose="02020603050405020304" pitchFamily="18" charset="0"/>
              </a:rPr>
              <a:t>pay the </a:t>
            </a:r>
            <a:r>
              <a:rPr lang="en-US" sz="2400" dirty="0">
                <a:latin typeface="Times New Roman" panose="02020603050405020304" pitchFamily="18" charset="0"/>
                <a:cs typeface="Times New Roman" panose="02020603050405020304" pitchFamily="18" charset="0"/>
              </a:rPr>
              <a:t>sales tax</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say that the seller would like to</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raise </a:t>
            </a:r>
            <a:r>
              <a:rPr lang="en-US" sz="2400" dirty="0">
                <a:latin typeface="Times New Roman" panose="02020603050405020304" pitchFamily="18" charset="0"/>
                <a:cs typeface="Times New Roman" panose="02020603050405020304" pitchFamily="18" charset="0"/>
              </a:rPr>
              <a:t>the price to $1.07. Then, the </a:t>
            </a:r>
            <a:r>
              <a:rPr lang="en-US" sz="2400" dirty="0" smtClean="0">
                <a:latin typeface="Times New Roman" panose="02020603050405020304" pitchFamily="18" charset="0"/>
                <a:cs typeface="Times New Roman" panose="02020603050405020304" pitchFamily="18" charset="0"/>
              </a:rPr>
              <a:t>seller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could   </a:t>
            </a:r>
          </a:p>
          <a:p>
            <a:r>
              <a:rPr lang="en-US" sz="2400" dirty="0" smtClean="0">
                <a:latin typeface="Times New Roman" panose="02020603050405020304" pitchFamily="18" charset="0"/>
                <a:cs typeface="Times New Roman" panose="02020603050405020304" pitchFamily="18" charset="0"/>
              </a:rPr>
              <a:t>      pay </a:t>
            </a:r>
            <a:r>
              <a:rPr lang="en-US" sz="2400" dirty="0">
                <a:latin typeface="Times New Roman" panose="02020603050405020304" pitchFamily="18" charset="0"/>
                <a:cs typeface="Times New Roman" panose="02020603050405020304" pitchFamily="18" charset="0"/>
              </a:rPr>
              <a:t>the $0.07 in tax and still have the same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1.00 </a:t>
            </a:r>
            <a:r>
              <a:rPr lang="en-US" sz="2400" dirty="0" smtClean="0">
                <a:latin typeface="Times New Roman" panose="02020603050405020304" pitchFamily="18" charset="0"/>
                <a:cs typeface="Times New Roman" panose="02020603050405020304" pitchFamily="18" charset="0"/>
              </a:rPr>
              <a:t>that was earned </a:t>
            </a:r>
            <a:r>
              <a:rPr lang="en-US" sz="2400" dirty="0">
                <a:latin typeface="Times New Roman" panose="02020603050405020304" pitchFamily="18" charset="0"/>
                <a:cs typeface="Times New Roman" panose="02020603050405020304" pitchFamily="18" charset="0"/>
              </a:rPr>
              <a:t>before the sales tax was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imposed.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25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3" y="1649697"/>
            <a:ext cx="8229600" cy="4216539"/>
          </a:xfrm>
          <a:prstGeom prst="rect">
            <a:avLst/>
          </a:prstGeom>
        </p:spPr>
        <p:txBody>
          <a:bodyPr wrap="square">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due to the law of demand, the seller cannot raise the </a:t>
            </a:r>
            <a:r>
              <a:rPr lang="en-US" sz="2400" dirty="0" smtClean="0">
                <a:latin typeface="Times New Roman" panose="02020603050405020304" pitchFamily="18" charset="0"/>
                <a:cs typeface="Times New Roman" panose="02020603050405020304" pitchFamily="18" charset="0"/>
              </a:rPr>
              <a:t>price to </a:t>
            </a:r>
            <a:r>
              <a:rPr lang="en-US" sz="2400" dirty="0">
                <a:latin typeface="Times New Roman" panose="02020603050405020304" pitchFamily="18" charset="0"/>
                <a:cs typeface="Times New Roman" panose="02020603050405020304" pitchFamily="18" charset="0"/>
              </a:rPr>
              <a:t>$1.07. If the seller raises the price, the quantity demanded </a:t>
            </a:r>
            <a:r>
              <a:rPr lang="en-US" sz="2400" dirty="0" smtClean="0">
                <a:latin typeface="Times New Roman" panose="02020603050405020304" pitchFamily="18" charset="0"/>
                <a:cs typeface="Times New Roman" panose="02020603050405020304" pitchFamily="18" charset="0"/>
              </a:rPr>
              <a:t>will fall</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this case, equilibrium occurs with the new price at $1.04. At </a:t>
            </a:r>
            <a:r>
              <a:rPr lang="en-US" sz="2400" dirty="0" smtClean="0">
                <a:latin typeface="Times New Roman" panose="02020603050405020304" pitchFamily="18" charset="0"/>
                <a:cs typeface="Times New Roman" panose="02020603050405020304" pitchFamily="18" charset="0"/>
              </a:rPr>
              <a:t>any higher </a:t>
            </a:r>
            <a:r>
              <a:rPr lang="en-US" sz="2400" dirty="0">
                <a:latin typeface="Times New Roman" panose="02020603050405020304" pitchFamily="18" charset="0"/>
                <a:cs typeface="Times New Roman" panose="02020603050405020304" pitchFamily="18" charset="0"/>
              </a:rPr>
              <a:t>price, there would be a surplus. We say that $0.04 is </a:t>
            </a:r>
            <a:r>
              <a:rPr lang="en-US" sz="2400" dirty="0" smtClean="0">
                <a:latin typeface="Times New Roman" panose="02020603050405020304" pitchFamily="18" charset="0"/>
                <a:cs typeface="Times New Roman" panose="02020603050405020304" pitchFamily="18" charset="0"/>
              </a:rPr>
              <a:t>the </a:t>
            </a:r>
            <a:r>
              <a:rPr lang="en-US" sz="2400" b="1" u="sng" dirty="0" smtClean="0">
                <a:latin typeface="Times New Roman" panose="02020603050405020304" pitchFamily="18" charset="0"/>
                <a:cs typeface="Times New Roman" panose="02020603050405020304" pitchFamily="18" charset="0"/>
              </a:rPr>
              <a:t>incidence </a:t>
            </a:r>
            <a:r>
              <a:rPr lang="en-US" sz="2400" b="1" u="sng" dirty="0">
                <a:latin typeface="Times New Roman" panose="02020603050405020304" pitchFamily="18" charset="0"/>
                <a:cs typeface="Times New Roman" panose="02020603050405020304" pitchFamily="18" charset="0"/>
              </a:rPr>
              <a:t>of the tax on the buyer</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because the buyer must pay </a:t>
            </a:r>
            <a:r>
              <a:rPr lang="en-US" sz="2400" dirty="0" smtClean="0">
                <a:latin typeface="Times New Roman" panose="02020603050405020304" pitchFamily="18" charset="0"/>
                <a:cs typeface="Times New Roman" panose="02020603050405020304" pitchFamily="18" charset="0"/>
              </a:rPr>
              <a:t>a $0.04 </a:t>
            </a:r>
            <a:r>
              <a:rPr lang="en-US" sz="2400" dirty="0">
                <a:latin typeface="Times New Roman" panose="02020603050405020304" pitchFamily="18" charset="0"/>
                <a:cs typeface="Times New Roman" panose="02020603050405020304" pitchFamily="18" charset="0"/>
              </a:rPr>
              <a:t>higher price.</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say that the other $0.03 is the </a:t>
            </a:r>
            <a:r>
              <a:rPr lang="en-US" sz="2400" b="1" u="sng" dirty="0">
                <a:latin typeface="Times New Roman" panose="02020603050405020304" pitchFamily="18" charset="0"/>
                <a:cs typeface="Times New Roman" panose="02020603050405020304" pitchFamily="18" charset="0"/>
              </a:rPr>
              <a:t>incidence of the tax on </a:t>
            </a:r>
            <a:r>
              <a:rPr lang="en-US" sz="2400" b="1" u="sng" dirty="0" smtClean="0">
                <a:latin typeface="Times New Roman" panose="02020603050405020304" pitchFamily="18" charset="0"/>
                <a:cs typeface="Times New Roman" panose="02020603050405020304" pitchFamily="18" charset="0"/>
              </a:rPr>
              <a:t>the seller</a:t>
            </a:r>
            <a:r>
              <a:rPr lang="en-US" sz="2400" b="1"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because the seller earns $0.03 less that was earned </a:t>
            </a:r>
            <a:r>
              <a:rPr lang="en-US" sz="2400" dirty="0" smtClean="0">
                <a:latin typeface="Times New Roman" panose="02020603050405020304" pitchFamily="18" charset="0"/>
                <a:cs typeface="Times New Roman" panose="02020603050405020304" pitchFamily="18" charset="0"/>
              </a:rPr>
              <a:t>before the </a:t>
            </a:r>
            <a:r>
              <a:rPr lang="en-US" sz="2400" dirty="0">
                <a:latin typeface="Times New Roman" panose="02020603050405020304" pitchFamily="18" charset="0"/>
                <a:cs typeface="Times New Roman" panose="02020603050405020304" pitchFamily="18" charset="0"/>
              </a:rPr>
              <a:t>sales tax was imposed ($1.04 - $0.07 = $0.97).</a:t>
            </a:r>
          </a:p>
          <a:p>
            <a:endParaRPr lang="en-US" sz="2800" dirty="0"/>
          </a:p>
        </p:txBody>
      </p:sp>
    </p:spTree>
    <p:extLst>
      <p:ext uri="{BB962C8B-B14F-4D97-AF65-F5344CB8AC3E}">
        <p14:creationId xmlns:p14="http://schemas.microsoft.com/office/powerpoint/2010/main" val="384550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2" y="2266682"/>
            <a:ext cx="8474299"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b="1" u="sng" dirty="0" smtClean="0">
                <a:latin typeface="Times New Roman" panose="02020603050405020304" pitchFamily="18" charset="0"/>
                <a:cs typeface="Times New Roman" panose="02020603050405020304" pitchFamily="18" charset="0"/>
              </a:rPr>
              <a:t>heat of oil</a:t>
            </a:r>
            <a:r>
              <a:rPr lang="en-US" sz="2400" b="1" u="sng"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strongly felt as the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oil prices </a:t>
            </a:r>
            <a:r>
              <a:rPr lang="en-US" sz="2400" dirty="0">
                <a:latin typeface="Times New Roman" panose="02020603050405020304" pitchFamily="18" charset="0"/>
                <a:cs typeface="Times New Roman" panose="02020603050405020304" pitchFamily="18" charset="0"/>
              </a:rPr>
              <a:t>reached $50 per barrel in early 2005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from</a:t>
            </a:r>
            <a:r>
              <a:rPr lang="it-IT" sz="2400" dirty="0" smtClean="0">
                <a:latin typeface="Times New Roman" panose="02020603050405020304" pitchFamily="18" charset="0"/>
                <a:cs typeface="Times New Roman" panose="02020603050405020304" pitchFamily="18" charset="0"/>
              </a:rPr>
              <a:t>$10 </a:t>
            </a:r>
            <a:r>
              <a:rPr lang="it-IT" sz="2400" dirty="0">
                <a:latin typeface="Times New Roman" panose="02020603050405020304" pitchFamily="18" charset="0"/>
                <a:cs typeface="Times New Roman" panose="02020603050405020304" pitchFamily="18" charset="0"/>
              </a:rPr>
              <a:t>per barrel in 1998.</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prices were driven by the surge in demand</a:t>
            </a:r>
          </a:p>
          <a:p>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countries that included US, India and China</a:t>
            </a:r>
          </a:p>
          <a:p>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also the supply factors that had failed to</a:t>
            </a:r>
          </a:p>
          <a:p>
            <a:r>
              <a:rPr lang="en-US" sz="2400" dirty="0" smtClean="0">
                <a:latin typeface="Times New Roman" panose="02020603050405020304" pitchFamily="18" charset="0"/>
                <a:cs typeface="Times New Roman" panose="02020603050405020304" pitchFamily="18" charset="0"/>
              </a:rPr>
              <a:t>    meet </a:t>
            </a:r>
            <a:r>
              <a:rPr lang="en-US" sz="2400" dirty="0">
                <a:latin typeface="Times New Roman" panose="02020603050405020304" pitchFamily="18" charset="0"/>
                <a:cs typeface="Times New Roman" panose="02020603050405020304" pitchFamily="18" charset="0"/>
              </a:rPr>
              <a:t>the rise in demand.</a:t>
            </a:r>
          </a:p>
        </p:txBody>
      </p:sp>
      <p:sp>
        <p:nvSpPr>
          <p:cNvPr id="3" name="TextBox 2"/>
          <p:cNvSpPr txBox="1"/>
          <p:nvPr/>
        </p:nvSpPr>
        <p:spPr>
          <a:xfrm>
            <a:off x="656822" y="1300766"/>
            <a:ext cx="7688687" cy="461665"/>
          </a:xfrm>
          <a:prstGeom prst="rect">
            <a:avLst/>
          </a:prstGeom>
          <a:noFill/>
        </p:spPr>
        <p:txBody>
          <a:bodyPr wrap="square" rtlCol="0">
            <a:spAutoFit/>
          </a:bodyPr>
          <a:lstStyle/>
          <a:p>
            <a:r>
              <a:rPr lang="en-US" sz="2400" b="1" u="sng" dirty="0" smtClean="0"/>
              <a:t>EXAMPLE:</a:t>
            </a:r>
            <a:endParaRPr lang="en-US" sz="2400" b="1" u="sng" dirty="0"/>
          </a:p>
        </p:txBody>
      </p:sp>
    </p:spTree>
    <p:extLst>
      <p:ext uri="{BB962C8B-B14F-4D97-AF65-F5344CB8AC3E}">
        <p14:creationId xmlns:p14="http://schemas.microsoft.com/office/powerpoint/2010/main" val="4118476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4101" y="2678805"/>
            <a:ext cx="6375043" cy="923330"/>
          </a:xfrm>
          <a:prstGeom prst="rect">
            <a:avLst/>
          </a:prstGeom>
          <a:noFill/>
        </p:spPr>
        <p:txBody>
          <a:bodyPr wrap="square" rtlCol="0">
            <a:spAutoFit/>
          </a:bodyPr>
          <a:lstStyle/>
          <a:p>
            <a:pPr algn="ctr"/>
            <a:r>
              <a:rPr lang="en-US" sz="5400" dirty="0" smtClean="0">
                <a:solidFill>
                  <a:schemeClr val="accent1">
                    <a:lumMod val="75000"/>
                  </a:schemeClr>
                </a:solidFill>
              </a:rPr>
              <a:t>THANK YOU</a:t>
            </a:r>
            <a:endParaRPr lang="en-US" sz="5400" dirty="0">
              <a:solidFill>
                <a:schemeClr val="accent1">
                  <a:lumMod val="75000"/>
                </a:schemeClr>
              </a:solidFill>
            </a:endParaRPr>
          </a:p>
        </p:txBody>
      </p:sp>
    </p:spTree>
    <p:extLst>
      <p:ext uri="{BB962C8B-B14F-4D97-AF65-F5344CB8AC3E}">
        <p14:creationId xmlns:p14="http://schemas.microsoft.com/office/powerpoint/2010/main" val="2548723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u="sng" dirty="0" smtClean="0">
                <a:solidFill>
                  <a:schemeClr val="tx1"/>
                </a:solidFill>
                <a:latin typeface="Times New Roman" panose="02020603050405020304" pitchFamily="18" charset="0"/>
                <a:cs typeface="Times New Roman" panose="02020603050405020304" pitchFamily="18" charset="0"/>
              </a:rPr>
              <a:t>Topic Covered</a:t>
            </a:r>
            <a:endParaRPr lang="en-US"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Meaning of demand and supply</a:t>
            </a:r>
          </a:p>
          <a:p>
            <a:pPr marL="0" indent="0">
              <a:buNone/>
            </a:pPr>
            <a:r>
              <a:rPr lang="en-US" sz="2400" dirty="0" smtClean="0">
                <a:latin typeface="Times New Roman" panose="02020603050405020304" pitchFamily="18" charset="0"/>
                <a:cs typeface="Times New Roman" panose="02020603050405020304" pitchFamily="18" charset="0"/>
              </a:rPr>
              <a:t>Meaning of demand, Graphical representation of demand, Meaning of supply, Graphical representation of supply</a:t>
            </a:r>
          </a:p>
          <a:p>
            <a:r>
              <a:rPr lang="en-US" sz="2400" dirty="0" smtClean="0">
                <a:latin typeface="Times New Roman" panose="02020603050405020304" pitchFamily="18" charset="0"/>
                <a:cs typeface="Times New Roman" panose="02020603050405020304" pitchFamily="18" charset="0"/>
              </a:rPr>
              <a:t>Determinants of demand and supply</a:t>
            </a:r>
          </a:p>
          <a:p>
            <a:r>
              <a:rPr lang="en-US" sz="2400" dirty="0" smtClean="0">
                <a:latin typeface="Times New Roman" panose="02020603050405020304" pitchFamily="18" charset="0"/>
                <a:cs typeface="Times New Roman" panose="02020603050405020304" pitchFamily="18" charset="0"/>
              </a:rPr>
              <a:t>Law of demand and supply:-Equilibrium, Surplus, Shortage</a:t>
            </a:r>
          </a:p>
          <a:p>
            <a:r>
              <a:rPr lang="en-US" sz="2400" dirty="0" smtClean="0">
                <a:latin typeface="Times New Roman" panose="02020603050405020304" pitchFamily="18" charset="0"/>
                <a:cs typeface="Times New Roman" panose="02020603050405020304" pitchFamily="18" charset="0"/>
              </a:rPr>
              <a:t>Case study:-Tax Incidence and Heat of oil</a:t>
            </a:r>
          </a:p>
          <a:p>
            <a:pPr marL="0" indent="0">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940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bg1"/>
            </a:solidFill>
          </a:ln>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 Market :- Buyers,Sellers</a:t>
            </a:r>
          </a:p>
          <a:p>
            <a:r>
              <a:rPr lang="en-US" sz="2400" dirty="0" smtClean="0">
                <a:solidFill>
                  <a:schemeClr val="tx1"/>
                </a:solidFill>
                <a:latin typeface="Times New Roman" panose="02020603050405020304" pitchFamily="18" charset="0"/>
                <a:cs typeface="Times New Roman" panose="02020603050405020304" pitchFamily="18" charset="0"/>
              </a:rPr>
              <a:t>Market are two types:</a:t>
            </a:r>
          </a:p>
          <a:p>
            <a:pPr marL="457200" indent="-457200">
              <a:buFont typeface="+mj-lt"/>
              <a:buAutoNum type="arabicParenR"/>
            </a:pPr>
            <a:r>
              <a:rPr lang="en-US" sz="2400" dirty="0" smtClean="0">
                <a:solidFill>
                  <a:schemeClr val="tx1"/>
                </a:solidFill>
                <a:latin typeface="Times New Roman" panose="02020603050405020304" pitchFamily="18" charset="0"/>
                <a:cs typeface="Times New Roman" panose="02020603050405020304" pitchFamily="18" charset="0"/>
              </a:rPr>
              <a:t>Organized </a:t>
            </a: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US" sz="2400" dirty="0" smtClean="0">
                <a:solidFill>
                  <a:schemeClr val="tx1"/>
                </a:solidFill>
                <a:latin typeface="Times New Roman" panose="02020603050405020304" pitchFamily="18" charset="0"/>
                <a:cs typeface="Times New Roman" panose="02020603050405020304" pitchFamily="18" charset="0"/>
              </a:rPr>
              <a:t>Non-</a:t>
            </a:r>
            <a:r>
              <a:rPr lang="en-US" sz="2400" dirty="0" err="1" smtClean="0">
                <a:solidFill>
                  <a:schemeClr val="tx1"/>
                </a:solidFill>
                <a:latin typeface="Times New Roman" panose="02020603050405020304" pitchFamily="18" charset="0"/>
                <a:cs typeface="Times New Roman" panose="02020603050405020304" pitchFamily="18" charset="0"/>
              </a:rPr>
              <a:t>Oraganized</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Meaning of organized and Non-Organized market</a:t>
            </a:r>
          </a:p>
        </p:txBody>
      </p:sp>
      <p:sp>
        <p:nvSpPr>
          <p:cNvPr id="4" name="Title 3"/>
          <p:cNvSpPr>
            <a:spLocks noGrp="1"/>
          </p:cNvSpPr>
          <p:nvPr>
            <p:ph type="title"/>
          </p:nvPr>
        </p:nvSpPr>
        <p:spPr>
          <a:xfrm>
            <a:off x="677334" y="519448"/>
            <a:ext cx="8596668" cy="1320800"/>
          </a:xfrm>
        </p:spPr>
        <p:txBody>
          <a:bodyPr>
            <a:normAutofit/>
          </a:bodyPr>
          <a:lstStyle/>
          <a:p>
            <a:pPr algn="ctr"/>
            <a:r>
              <a:rPr lang="en-US" b="1" i="1" u="sng" dirty="0" smtClean="0">
                <a:solidFill>
                  <a:schemeClr val="tx1"/>
                </a:solidFill>
                <a:latin typeface="Times New Roman" panose="02020603050405020304" pitchFamily="18" charset="0"/>
                <a:cs typeface="Times New Roman" panose="02020603050405020304" pitchFamily="18" charset="0"/>
              </a:rPr>
              <a:t>Meaning Of </a:t>
            </a:r>
            <a:r>
              <a:rPr lang="en-US" b="1" i="1" u="sng" dirty="0">
                <a:solidFill>
                  <a:schemeClr val="tx1"/>
                </a:solidFill>
                <a:latin typeface="Times New Roman" panose="02020603050405020304" pitchFamily="18" charset="0"/>
                <a:cs typeface="Times New Roman" panose="02020603050405020304" pitchFamily="18" charset="0"/>
              </a:rPr>
              <a:t>D</a:t>
            </a:r>
            <a:r>
              <a:rPr lang="en-US" b="1" i="1" u="sng" dirty="0" smtClean="0">
                <a:solidFill>
                  <a:schemeClr val="tx1"/>
                </a:solidFill>
                <a:latin typeface="Times New Roman" panose="02020603050405020304" pitchFamily="18" charset="0"/>
                <a:cs typeface="Times New Roman" panose="02020603050405020304" pitchFamily="18" charset="0"/>
              </a:rPr>
              <a:t>emand </a:t>
            </a:r>
            <a:r>
              <a:rPr lang="en-US" b="1" i="1" u="sng" dirty="0">
                <a:solidFill>
                  <a:schemeClr val="tx1"/>
                </a:solidFill>
                <a:latin typeface="Times New Roman" panose="02020603050405020304" pitchFamily="18" charset="0"/>
                <a:cs typeface="Times New Roman" panose="02020603050405020304" pitchFamily="18" charset="0"/>
              </a:rPr>
              <a:t>A</a:t>
            </a:r>
            <a:r>
              <a:rPr lang="en-US" b="1" i="1" u="sng" dirty="0" smtClean="0">
                <a:solidFill>
                  <a:schemeClr val="tx1"/>
                </a:solidFill>
                <a:latin typeface="Times New Roman" panose="02020603050405020304" pitchFamily="18" charset="0"/>
                <a:cs typeface="Times New Roman" panose="02020603050405020304" pitchFamily="18" charset="0"/>
              </a:rPr>
              <a:t>nd supply</a:t>
            </a:r>
            <a:endParaRPr lang="en-US" b="1" i="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4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solidFill>
                  <a:schemeClr val="tx1"/>
                </a:solidFill>
                <a:latin typeface="Times New Roman" panose="02020603050405020304" pitchFamily="18" charset="0"/>
                <a:cs typeface="Times New Roman" panose="02020603050405020304" pitchFamily="18" charset="0"/>
              </a:rPr>
              <a:t/>
            </a:r>
            <a:br>
              <a:rPr lang="en-US" sz="2400" b="1" u="sng" dirty="0" smtClean="0">
                <a:solidFill>
                  <a:schemeClr val="tx1"/>
                </a:solidFill>
                <a:latin typeface="Times New Roman" panose="02020603050405020304" pitchFamily="18" charset="0"/>
                <a:cs typeface="Times New Roman" panose="02020603050405020304" pitchFamily="18" charset="0"/>
              </a:rPr>
            </a:br>
            <a:r>
              <a:rPr lang="en-US" b="1" u="sng" dirty="0" smtClean="0">
                <a:solidFill>
                  <a:schemeClr val="tx1"/>
                </a:solidFill>
                <a:latin typeface="Times New Roman" panose="02020603050405020304" pitchFamily="18" charset="0"/>
                <a:cs typeface="Times New Roman" panose="02020603050405020304" pitchFamily="18" charset="0"/>
              </a:rPr>
              <a:t>Meaning of demand</a:t>
            </a:r>
            <a:endParaRPr lang="en-US"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7"/>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Demand quantity is the amount of the goods that buyers are willing and able to purchase. There are many determinants which decides the quantity of demand, but one of the most important factor is </a:t>
            </a:r>
            <a:r>
              <a:rPr lang="en-US" sz="2400" dirty="0" smtClean="0">
                <a:latin typeface="Times New Roman" panose="02020603050405020304" pitchFamily="18" charset="0"/>
                <a:cs typeface="Times New Roman" panose="02020603050405020304" pitchFamily="18" charset="0"/>
              </a:rPr>
              <a:t>price.</a:t>
            </a:r>
          </a:p>
          <a:p>
            <a:r>
              <a:rPr lang="en-US" sz="2400" dirty="0" smtClean="0">
                <a:latin typeface="Times New Roman" panose="02020603050405020304" pitchFamily="18" charset="0"/>
                <a:cs typeface="Times New Roman" panose="02020603050405020304" pitchFamily="18" charset="0"/>
              </a:rPr>
              <a:t>Price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Demanded </a:t>
            </a:r>
            <a:r>
              <a:rPr lang="en-US" sz="2400" dirty="0" smtClean="0">
                <a:latin typeface="Times New Roman" panose="02020603050405020304" pitchFamily="18" charset="0"/>
                <a:cs typeface="Times New Roman" panose="02020603050405020304" pitchFamily="18" charset="0"/>
              </a:rPr>
              <a:t>quantities   </a:t>
            </a:r>
          </a:p>
          <a:p>
            <a:r>
              <a:rPr lang="en-US" sz="2400" dirty="0" smtClean="0">
                <a:latin typeface="Times New Roman" panose="02020603050405020304" pitchFamily="18" charset="0"/>
                <a:cs typeface="Times New Roman" panose="02020603050405020304" pitchFamily="18" charset="0"/>
              </a:rPr>
              <a:t> Law </a:t>
            </a:r>
            <a:r>
              <a:rPr lang="en-US" sz="2400" dirty="0">
                <a:latin typeface="Times New Roman" panose="02020603050405020304" pitchFamily="18" charset="0"/>
                <a:cs typeface="Times New Roman" panose="02020603050405020304" pitchFamily="18" charset="0"/>
              </a:rPr>
              <a:t>of demand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quantity demanded of goods falls when the price of the goods increases.</a:t>
            </a:r>
          </a:p>
          <a:p>
            <a:endParaRPr lang="en-US" dirty="0">
              <a:latin typeface="Times New Roman" panose="02020603050405020304" pitchFamily="18" charset="0"/>
              <a:cs typeface="Times New Roman" panose="02020603050405020304" pitchFamily="18" charset="0"/>
            </a:endParaRPr>
          </a:p>
        </p:txBody>
      </p:sp>
      <p:sp>
        <p:nvSpPr>
          <p:cNvPr id="4" name="Up Arrow 3"/>
          <p:cNvSpPr/>
          <p:nvPr/>
        </p:nvSpPr>
        <p:spPr>
          <a:xfrm>
            <a:off x="1828060" y="3735213"/>
            <a:ext cx="484632" cy="365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769150" y="4261688"/>
            <a:ext cx="506437" cy="4255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81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chemeClr val="tx1"/>
                </a:solidFill>
                <a:latin typeface="Times New Roman" panose="02020603050405020304" pitchFamily="18" charset="0"/>
                <a:cs typeface="Times New Roman" panose="02020603050405020304" pitchFamily="18" charset="0"/>
              </a:rPr>
              <a:t>Graphical representation of demand</a:t>
            </a: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66074" y="1930400"/>
            <a:ext cx="5133513" cy="3881437"/>
          </a:xfrm>
          <a:prstGeom prst="rect">
            <a:avLst/>
          </a:prstGeom>
        </p:spPr>
      </p:pic>
    </p:spTree>
    <p:extLst>
      <p:ext uri="{BB962C8B-B14F-4D97-AF65-F5344CB8AC3E}">
        <p14:creationId xmlns:p14="http://schemas.microsoft.com/office/powerpoint/2010/main" val="343003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solidFill>
                  <a:schemeClr val="tx1"/>
                </a:solidFill>
                <a:latin typeface="Times New Roman" panose="02020603050405020304" pitchFamily="18" charset="0"/>
                <a:cs typeface="Times New Roman" panose="02020603050405020304" pitchFamily="18" charset="0"/>
              </a:rPr>
              <a:t/>
            </a:r>
            <a:br>
              <a:rPr lang="en-US" sz="2400" b="1" u="sng" dirty="0" smtClean="0">
                <a:solidFill>
                  <a:schemeClr val="tx1"/>
                </a:solidFill>
                <a:latin typeface="Times New Roman" panose="02020603050405020304" pitchFamily="18" charset="0"/>
                <a:cs typeface="Times New Roman" panose="02020603050405020304" pitchFamily="18" charset="0"/>
              </a:rPr>
            </a:br>
            <a:r>
              <a:rPr lang="en-US" b="1" u="sng" dirty="0" smtClean="0">
                <a:solidFill>
                  <a:schemeClr val="tx1"/>
                </a:solidFill>
                <a:latin typeface="Times New Roman" panose="02020603050405020304" pitchFamily="18" charset="0"/>
                <a:cs typeface="Times New Roman" panose="02020603050405020304" pitchFamily="18" charset="0"/>
              </a:rPr>
              <a:t>Meaning of supply</a:t>
            </a:r>
            <a:endParaRPr lang="en-US"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supply quantity is the amount of the goods that sellers are willing and able to sell. </a:t>
            </a: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many determinants which decides the quantity of supply, but one of the most important factor is price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Price </a:t>
            </a:r>
          </a:p>
          <a:p>
            <a:r>
              <a:rPr lang="en-US" sz="2400" dirty="0" smtClean="0">
                <a:latin typeface="Times New Roman" panose="02020603050405020304" pitchFamily="18" charset="0"/>
                <a:cs typeface="Times New Roman" panose="02020603050405020304" pitchFamily="18" charset="0"/>
              </a:rPr>
              <a:t>Supply  </a:t>
            </a:r>
          </a:p>
          <a:p>
            <a:r>
              <a:rPr lang="en-US" sz="2400" dirty="0" smtClean="0">
                <a:latin typeface="Times New Roman" panose="02020603050405020304" pitchFamily="18" charset="0"/>
                <a:cs typeface="Times New Roman" panose="02020603050405020304" pitchFamily="18" charset="0"/>
              </a:rPr>
              <a:t>Law </a:t>
            </a:r>
            <a:r>
              <a:rPr lang="en-US" sz="2400" dirty="0">
                <a:latin typeface="Times New Roman" panose="02020603050405020304" pitchFamily="18" charset="0"/>
                <a:cs typeface="Times New Roman" panose="02020603050405020304" pitchFamily="18" charset="0"/>
              </a:rPr>
              <a:t>of supply</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quantity supplied of goods rises when the price of the goods increases.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Up Arrow 3"/>
          <p:cNvSpPr/>
          <p:nvPr/>
        </p:nvSpPr>
        <p:spPr>
          <a:xfrm>
            <a:off x="1825640" y="3371751"/>
            <a:ext cx="484632" cy="3943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2047152" y="3996314"/>
            <a:ext cx="484632" cy="3655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582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chemeClr val="tx1"/>
                </a:solidFill>
                <a:latin typeface="Times New Roman" panose="02020603050405020304" pitchFamily="18" charset="0"/>
                <a:cs typeface="Times New Roman" panose="02020603050405020304" pitchFamily="18" charset="0"/>
              </a:rPr>
              <a:t>Graphical representation of supply</a:t>
            </a: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95780" y="2057557"/>
            <a:ext cx="5584702" cy="3881437"/>
          </a:xfrm>
          <a:prstGeom prst="rect">
            <a:avLst/>
          </a:prstGeom>
        </p:spPr>
      </p:pic>
    </p:spTree>
    <p:extLst>
      <p:ext uri="{BB962C8B-B14F-4D97-AF65-F5344CB8AC3E}">
        <p14:creationId xmlns:p14="http://schemas.microsoft.com/office/powerpoint/2010/main" val="157069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solidFill>
                  <a:schemeClr val="tx1"/>
                </a:solidFill>
                <a:latin typeface="Times New Roman" panose="02020603050405020304" pitchFamily="18" charset="0"/>
                <a:cs typeface="Times New Roman" panose="02020603050405020304" pitchFamily="18" charset="0"/>
              </a:rPr>
              <a:t>Determinants of Demand And </a:t>
            </a:r>
            <a:r>
              <a:rPr lang="en-US" b="1" i="1" u="sng" dirty="0" smtClean="0">
                <a:solidFill>
                  <a:schemeClr val="tx1"/>
                </a:solidFill>
                <a:latin typeface="Times New Roman" panose="02020603050405020304" pitchFamily="18" charset="0"/>
                <a:cs typeface="Times New Roman" panose="02020603050405020304" pitchFamily="18" charset="0"/>
              </a:rPr>
              <a:t>Supply</a:t>
            </a:r>
            <a:r>
              <a:rPr lang="en-US" b="1" i="1" u="sng" dirty="0">
                <a:solidFill>
                  <a:schemeClr val="tx1"/>
                </a:solidFill>
                <a:latin typeface="Times New Roman" panose="02020603050405020304" pitchFamily="18" charset="0"/>
                <a:cs typeface="Times New Roman" panose="02020603050405020304" pitchFamily="18" charset="0"/>
              </a:rPr>
              <a:t/>
            </a:r>
            <a:br>
              <a:rPr lang="en-US" b="1" i="1" u="sng" dirty="0">
                <a:solidFill>
                  <a:schemeClr val="tx1"/>
                </a:solidFill>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A) Determinants of demand </a:t>
            </a:r>
            <a:r>
              <a:rPr lang="en-US" sz="2400" b="1" u="sng"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price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Number of buyers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Income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4. Future expectations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5. price of relative goods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rPr>
              <a:t/>
            </a:r>
            <a:br>
              <a:rPr lang="en-US" b="1" dirty="0">
                <a:solidFill>
                  <a:schemeClr val="tx1"/>
                </a:solidFill>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142528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normAutofit fontScale="90000"/>
          </a:bodyPr>
          <a:lstStyle/>
          <a:p>
            <a:r>
              <a:rPr lang="en-US" sz="2700" b="1" u="sng" dirty="0" smtClean="0">
                <a:solidFill>
                  <a:schemeClr val="tx1"/>
                </a:solidFill>
                <a:latin typeface="Times New Roman" panose="02020603050405020304" pitchFamily="18" charset="0"/>
                <a:cs typeface="Times New Roman" panose="02020603050405020304" pitchFamily="18" charset="0"/>
              </a:rPr>
              <a:t> B</a:t>
            </a:r>
            <a:r>
              <a:rPr lang="en-US" sz="2700" b="1" u="sng" dirty="0">
                <a:solidFill>
                  <a:schemeClr val="tx1"/>
                </a:solidFill>
                <a:latin typeface="Times New Roman" panose="02020603050405020304" pitchFamily="18" charset="0"/>
                <a:cs typeface="Times New Roman" panose="02020603050405020304" pitchFamily="18" charset="0"/>
              </a:rPr>
              <a:t>) Determinants </a:t>
            </a:r>
            <a:r>
              <a:rPr lang="en-US" sz="2700" b="1" u="sng" dirty="0" smtClean="0">
                <a:solidFill>
                  <a:schemeClr val="tx1"/>
                </a:solidFill>
                <a:latin typeface="Times New Roman" panose="02020603050405020304" pitchFamily="18" charset="0"/>
                <a:cs typeface="Times New Roman" panose="02020603050405020304" pitchFamily="18" charset="0"/>
              </a:rPr>
              <a:t>of supply :</a:t>
            </a:r>
            <a:br>
              <a:rPr lang="en-US" sz="2700" b="1" u="sng" dirty="0" smtClean="0">
                <a:solidFill>
                  <a:schemeClr val="tx1"/>
                </a:solidFill>
                <a:latin typeface="Times New Roman" panose="02020603050405020304" pitchFamily="18" charset="0"/>
                <a:cs typeface="Times New Roman" panose="02020603050405020304" pitchFamily="18" charset="0"/>
              </a:rPr>
            </a:br>
            <a:r>
              <a:rPr lang="en-US" sz="2700" b="1" u="sng" dirty="0" smtClean="0">
                <a:solidFill>
                  <a:schemeClr val="tx1"/>
                </a:solidFill>
                <a:latin typeface="Times New Roman" panose="02020603050405020304" pitchFamily="18" charset="0"/>
                <a:cs typeface="Times New Roman" panose="02020603050405020304" pitchFamily="18" charset="0"/>
              </a:rPr>
              <a:t/>
            </a:r>
            <a:br>
              <a:rPr lang="en-US" sz="2700" b="1" u="sng"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1. Selling price</a:t>
            </a:r>
            <a:br>
              <a:rPr lang="en-US" sz="2700"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2. Number of Sellers</a:t>
            </a:r>
            <a:br>
              <a:rPr lang="en-US" sz="2700"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3. Price of raw material</a:t>
            </a:r>
            <a:br>
              <a:rPr lang="en-US" sz="2700"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4. Future Expectations</a:t>
            </a:r>
            <a:r>
              <a:rPr lang="en-US" sz="2700" b="1" dirty="0" smtClean="0">
                <a:solidFill>
                  <a:schemeClr val="tx1"/>
                </a:solidFill>
                <a:latin typeface="Times New Roman" panose="02020603050405020304" pitchFamily="18" charset="0"/>
                <a:cs typeface="Times New Roman" panose="02020603050405020304" pitchFamily="18" charset="0"/>
              </a:rPr>
              <a:t/>
            </a:r>
            <a:br>
              <a:rPr lang="en-US" sz="2700" b="1" dirty="0" smtClean="0">
                <a:solidFill>
                  <a:schemeClr val="tx1"/>
                </a:solidFill>
                <a:latin typeface="Times New Roman" panose="02020603050405020304" pitchFamily="18" charset="0"/>
                <a:cs typeface="Times New Roman" panose="02020603050405020304" pitchFamily="18" charset="0"/>
              </a:rPr>
            </a:br>
            <a:r>
              <a:rPr lang="en-US" sz="2700" dirty="0" smtClean="0">
                <a:solidFill>
                  <a:schemeClr val="tx1"/>
                </a:solidFill>
                <a:latin typeface="Times New Roman" panose="02020603050405020304" pitchFamily="18" charset="0"/>
                <a:cs typeface="Times New Roman" panose="02020603050405020304" pitchFamily="18" charset="0"/>
              </a:rPr>
              <a:t>5. Technology</a:t>
            </a:r>
            <a:endParaRPr lang="en-US" sz="2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510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370</TotalTime>
  <Words>766</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Theory Of Demand And       Supply</vt:lpstr>
      <vt:lpstr>Topic Covered</vt:lpstr>
      <vt:lpstr>Meaning Of Demand And supply</vt:lpstr>
      <vt:lpstr> Meaning of demand</vt:lpstr>
      <vt:lpstr>Graphical representation of demand</vt:lpstr>
      <vt:lpstr> Meaning of supply</vt:lpstr>
      <vt:lpstr>Graphical representation of supply</vt:lpstr>
      <vt:lpstr>Determinants of Demand And Supply </vt:lpstr>
      <vt:lpstr> B) Determinants of supply :  1. Selling price 2. Number of Sellers 3. Price of raw material 4. Future Expectations 5. Technology</vt:lpstr>
      <vt:lpstr>Law of Demand and Supply </vt:lpstr>
      <vt:lpstr>PowerPoint Presentation</vt:lpstr>
      <vt:lpstr>PowerPoint Presentation</vt:lpstr>
      <vt:lpstr>PowerPoint Presentation</vt:lpstr>
      <vt:lpstr>                Case Study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Demand And       Supply</dc:title>
  <dc:creator>admin1</dc:creator>
  <cp:lastModifiedBy>admin1</cp:lastModifiedBy>
  <cp:revision>35</cp:revision>
  <dcterms:created xsi:type="dcterms:W3CDTF">2017-09-30T08:18:32Z</dcterms:created>
  <dcterms:modified xsi:type="dcterms:W3CDTF">2017-10-01T07:55:46Z</dcterms:modified>
</cp:coreProperties>
</file>