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7D1E8-412C-49F2-BEC6-4810003549A2}" type="doc">
      <dgm:prSet loTypeId="urn:microsoft.com/office/officeart/2005/8/layout/hList9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5C4240-35C2-4A56-BA62-9AEBD0A794D5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Laws of variable proportion</a:t>
          </a:r>
        </a:p>
      </dgm:t>
    </dgm:pt>
    <dgm:pt modelId="{DAA1AFCC-BDD7-4D5C-9475-279B21DD6EF0}" type="parTrans" cxnId="{2FDA7E0B-139B-453F-8218-31DD99AD9811}">
      <dgm:prSet/>
      <dgm:spPr/>
      <dgm:t>
        <a:bodyPr/>
        <a:lstStyle/>
        <a:p>
          <a:endParaRPr lang="en-US"/>
        </a:p>
      </dgm:t>
    </dgm:pt>
    <dgm:pt modelId="{823E487D-F5AE-401B-ABB1-AE5EE3D4E6B4}" type="sibTrans" cxnId="{2FDA7E0B-139B-453F-8218-31DD99AD9811}">
      <dgm:prSet/>
      <dgm:spPr/>
      <dgm:t>
        <a:bodyPr/>
        <a:lstStyle/>
        <a:p>
          <a:endParaRPr lang="en-US"/>
        </a:p>
      </dgm:t>
    </dgm:pt>
    <dgm:pt modelId="{2FCF9DAE-FED9-40F1-A748-D2887EAFEAA9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Relates to the study of input output relationship in the short run with one variable input while other variable are remain constant.</a:t>
          </a:r>
        </a:p>
      </dgm:t>
    </dgm:pt>
    <dgm:pt modelId="{91451A00-23FC-4196-A9AA-AC5480EFAE66}" type="parTrans" cxnId="{CB08CBCD-7531-444F-9779-183E88997AEF}">
      <dgm:prSet/>
      <dgm:spPr/>
      <dgm:t>
        <a:bodyPr/>
        <a:lstStyle/>
        <a:p>
          <a:endParaRPr lang="en-US"/>
        </a:p>
      </dgm:t>
    </dgm:pt>
    <dgm:pt modelId="{71B2D126-D810-4E21-8875-335B56A80636}" type="sibTrans" cxnId="{CB08CBCD-7531-444F-9779-183E88997AEF}">
      <dgm:prSet/>
      <dgm:spPr/>
      <dgm:t>
        <a:bodyPr/>
        <a:lstStyle/>
        <a:p>
          <a:endParaRPr lang="en-US"/>
        </a:p>
      </dgm:t>
    </dgm:pt>
    <dgm:pt modelId="{CB237681-BD4B-4468-9E39-E92B64588F9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Laws of return </a:t>
          </a:r>
          <a:r>
            <a:rPr lang="en-US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to scale</a:t>
          </a:r>
        </a:p>
      </dgm:t>
    </dgm:pt>
    <dgm:pt modelId="{B3B644A2-5ABE-4219-AB67-3454A5949916}" type="parTrans" cxnId="{1358997C-EA16-46FD-B1A6-D2DC88E29547}">
      <dgm:prSet/>
      <dgm:spPr/>
      <dgm:t>
        <a:bodyPr/>
        <a:lstStyle/>
        <a:p>
          <a:endParaRPr lang="en-US"/>
        </a:p>
      </dgm:t>
    </dgm:pt>
    <dgm:pt modelId="{18E00B68-4C11-4AA7-8E39-0C4A67F5C33D}" type="sibTrans" cxnId="{1358997C-EA16-46FD-B1A6-D2DC88E29547}">
      <dgm:prSet/>
      <dgm:spPr/>
      <dgm:t>
        <a:bodyPr/>
        <a:lstStyle/>
        <a:p>
          <a:endParaRPr lang="en-US"/>
        </a:p>
      </dgm:t>
    </dgm:pt>
    <dgm:pt modelId="{9B6981E4-3EE4-4812-8F57-7E07A99F28EE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Relates to the study of input output relationship in the long run assuming all inputs to be variable.</a:t>
          </a:r>
        </a:p>
      </dgm:t>
    </dgm:pt>
    <dgm:pt modelId="{B7EB5E42-253E-424E-B052-F489C8EFEA0E}" type="parTrans" cxnId="{F02DFEC6-0CEB-4271-90B1-E2C6A71D5E41}">
      <dgm:prSet/>
      <dgm:spPr/>
      <dgm:t>
        <a:bodyPr/>
        <a:lstStyle/>
        <a:p>
          <a:endParaRPr lang="en-US"/>
        </a:p>
      </dgm:t>
    </dgm:pt>
    <dgm:pt modelId="{57F3F4B5-576F-46E9-88AF-7B5B092E544E}" type="sibTrans" cxnId="{F02DFEC6-0CEB-4271-90B1-E2C6A71D5E41}">
      <dgm:prSet/>
      <dgm:spPr/>
      <dgm:t>
        <a:bodyPr/>
        <a:lstStyle/>
        <a:p>
          <a:endParaRPr lang="en-US"/>
        </a:p>
      </dgm:t>
    </dgm:pt>
    <dgm:pt modelId="{832F80A3-C0AD-4619-9C13-BDE03110F460}" type="pres">
      <dgm:prSet presAssocID="{8227D1E8-412C-49F2-BEC6-4810003549A2}" presName="list" presStyleCnt="0">
        <dgm:presLayoutVars>
          <dgm:dir/>
          <dgm:animLvl val="lvl"/>
        </dgm:presLayoutVars>
      </dgm:prSet>
      <dgm:spPr/>
    </dgm:pt>
    <dgm:pt modelId="{479FE220-8652-4867-A7D8-3A1B7AE35C74}" type="pres">
      <dgm:prSet presAssocID="{C05C4240-35C2-4A56-BA62-9AEBD0A794D5}" presName="posSpace" presStyleCnt="0"/>
      <dgm:spPr/>
    </dgm:pt>
    <dgm:pt modelId="{BCF4848E-60DC-4FF5-9346-E14388164E95}" type="pres">
      <dgm:prSet presAssocID="{C05C4240-35C2-4A56-BA62-9AEBD0A794D5}" presName="vertFlow" presStyleCnt="0"/>
      <dgm:spPr/>
    </dgm:pt>
    <dgm:pt modelId="{9DF5E471-919C-48C2-B979-A7F3483E2457}" type="pres">
      <dgm:prSet presAssocID="{C05C4240-35C2-4A56-BA62-9AEBD0A794D5}" presName="topSpace" presStyleCnt="0"/>
      <dgm:spPr/>
    </dgm:pt>
    <dgm:pt modelId="{A612A684-17BE-4DD7-8429-AB270089BE5E}" type="pres">
      <dgm:prSet presAssocID="{C05C4240-35C2-4A56-BA62-9AEBD0A794D5}" presName="firstComp" presStyleCnt="0"/>
      <dgm:spPr/>
    </dgm:pt>
    <dgm:pt modelId="{DB9DCE87-A32D-45D1-A11B-10CB5F1F5421}" type="pres">
      <dgm:prSet presAssocID="{C05C4240-35C2-4A56-BA62-9AEBD0A794D5}" presName="firstChild" presStyleLbl="bgAccFollowNode1" presStyleIdx="0" presStyleCnt="2" custScaleX="113142" custScaleY="198806" custLinFactNeighborX="23050" custLinFactNeighborY="4882"/>
      <dgm:spPr/>
    </dgm:pt>
    <dgm:pt modelId="{62152379-4B0F-4545-9808-9C4CFDB91C0B}" type="pres">
      <dgm:prSet presAssocID="{C05C4240-35C2-4A56-BA62-9AEBD0A794D5}" presName="firstChildTx" presStyleLbl="bgAccFollowNode1" presStyleIdx="0" presStyleCnt="2">
        <dgm:presLayoutVars>
          <dgm:bulletEnabled val="1"/>
        </dgm:presLayoutVars>
      </dgm:prSet>
      <dgm:spPr/>
    </dgm:pt>
    <dgm:pt modelId="{7479DFE8-160C-4B0C-AAE6-44C51F128789}" type="pres">
      <dgm:prSet presAssocID="{C05C4240-35C2-4A56-BA62-9AEBD0A794D5}" presName="negSpace" presStyleCnt="0"/>
      <dgm:spPr/>
    </dgm:pt>
    <dgm:pt modelId="{3E1D2EB8-5F3B-45B4-82AB-607E6F57932F}" type="pres">
      <dgm:prSet presAssocID="{C05C4240-35C2-4A56-BA62-9AEBD0A794D5}" presName="circle" presStyleLbl="node1" presStyleIdx="0" presStyleCnt="2" custScaleX="107861" custScaleY="99819"/>
      <dgm:spPr/>
    </dgm:pt>
    <dgm:pt modelId="{066B52C6-187B-4AFB-B866-A64745E7B7D2}" type="pres">
      <dgm:prSet presAssocID="{823E487D-F5AE-401B-ABB1-AE5EE3D4E6B4}" presName="transSpace" presStyleCnt="0"/>
      <dgm:spPr/>
    </dgm:pt>
    <dgm:pt modelId="{48174AF9-EC38-4F3C-A2F5-9898861E5051}" type="pres">
      <dgm:prSet presAssocID="{CB237681-BD4B-4468-9E39-E92B64588F9B}" presName="posSpace" presStyleCnt="0"/>
      <dgm:spPr/>
    </dgm:pt>
    <dgm:pt modelId="{A4BB802D-11C4-4F8C-90CB-9C3B5227F861}" type="pres">
      <dgm:prSet presAssocID="{CB237681-BD4B-4468-9E39-E92B64588F9B}" presName="vertFlow" presStyleCnt="0"/>
      <dgm:spPr/>
    </dgm:pt>
    <dgm:pt modelId="{74E1CE44-D22D-498C-AAA6-1F8AEF0C7A6A}" type="pres">
      <dgm:prSet presAssocID="{CB237681-BD4B-4468-9E39-E92B64588F9B}" presName="topSpace" presStyleCnt="0"/>
      <dgm:spPr/>
    </dgm:pt>
    <dgm:pt modelId="{459D6CD3-83F2-405E-A95F-59A3E94C59F4}" type="pres">
      <dgm:prSet presAssocID="{CB237681-BD4B-4468-9E39-E92B64588F9B}" presName="firstComp" presStyleCnt="0"/>
      <dgm:spPr/>
    </dgm:pt>
    <dgm:pt modelId="{7E6D59A3-7822-4E57-A532-EBF37A64C501}" type="pres">
      <dgm:prSet presAssocID="{CB237681-BD4B-4468-9E39-E92B64588F9B}" presName="firstChild" presStyleLbl="bgAccFollowNode1" presStyleIdx="1" presStyleCnt="2" custScaleX="111959" custScaleY="172846" custLinFactNeighborX="-7781" custLinFactNeighborY="11397"/>
      <dgm:spPr/>
    </dgm:pt>
    <dgm:pt modelId="{786969B7-2934-4DFD-9FA5-E0C4AE269B31}" type="pres">
      <dgm:prSet presAssocID="{CB237681-BD4B-4468-9E39-E92B64588F9B}" presName="firstChildTx" presStyleLbl="bgAccFollowNode1" presStyleIdx="1" presStyleCnt="2">
        <dgm:presLayoutVars>
          <dgm:bulletEnabled val="1"/>
        </dgm:presLayoutVars>
      </dgm:prSet>
      <dgm:spPr/>
    </dgm:pt>
    <dgm:pt modelId="{D0CEFB16-23E6-4A96-B05C-AB0D0F4CBA2E}" type="pres">
      <dgm:prSet presAssocID="{CB237681-BD4B-4468-9E39-E92B64588F9B}" presName="negSpace" presStyleCnt="0"/>
      <dgm:spPr/>
    </dgm:pt>
    <dgm:pt modelId="{3230F839-EE30-4EAE-B0E7-369C71F462D8}" type="pres">
      <dgm:prSet presAssocID="{CB237681-BD4B-4468-9E39-E92B64588F9B}" presName="circle" presStyleLbl="node1" presStyleIdx="1" presStyleCnt="2" custScaleX="105545" custScaleY="101239" custLinFactNeighborX="-14414" custLinFactNeighborY="-114"/>
      <dgm:spPr/>
    </dgm:pt>
  </dgm:ptLst>
  <dgm:cxnLst>
    <dgm:cxn modelId="{2FDA7E0B-139B-453F-8218-31DD99AD9811}" srcId="{8227D1E8-412C-49F2-BEC6-4810003549A2}" destId="{C05C4240-35C2-4A56-BA62-9AEBD0A794D5}" srcOrd="0" destOrd="0" parTransId="{DAA1AFCC-BDD7-4D5C-9475-279B21DD6EF0}" sibTransId="{823E487D-F5AE-401B-ABB1-AE5EE3D4E6B4}"/>
    <dgm:cxn modelId="{B55D0C13-5D33-4F08-A2D7-2E6453CCCB58}" type="presOf" srcId="{9B6981E4-3EE4-4812-8F57-7E07A99F28EE}" destId="{786969B7-2934-4DFD-9FA5-E0C4AE269B31}" srcOrd="1" destOrd="0" presId="urn:microsoft.com/office/officeart/2005/8/layout/hList9"/>
    <dgm:cxn modelId="{94C1C258-6D67-425C-B99F-7D530C3829CC}" type="presOf" srcId="{CB237681-BD4B-4468-9E39-E92B64588F9B}" destId="{3230F839-EE30-4EAE-B0E7-369C71F462D8}" srcOrd="0" destOrd="0" presId="urn:microsoft.com/office/officeart/2005/8/layout/hList9"/>
    <dgm:cxn modelId="{1358997C-EA16-46FD-B1A6-D2DC88E29547}" srcId="{8227D1E8-412C-49F2-BEC6-4810003549A2}" destId="{CB237681-BD4B-4468-9E39-E92B64588F9B}" srcOrd="1" destOrd="0" parTransId="{B3B644A2-5ABE-4219-AB67-3454A5949916}" sibTransId="{18E00B68-4C11-4AA7-8E39-0C4A67F5C33D}"/>
    <dgm:cxn modelId="{F713197F-0C47-4085-9441-FB4F7E3383AF}" type="presOf" srcId="{8227D1E8-412C-49F2-BEC6-4810003549A2}" destId="{832F80A3-C0AD-4619-9C13-BDE03110F460}" srcOrd="0" destOrd="0" presId="urn:microsoft.com/office/officeart/2005/8/layout/hList9"/>
    <dgm:cxn modelId="{8D172A95-12E1-46E7-831A-6287909F6719}" type="presOf" srcId="{9B6981E4-3EE4-4812-8F57-7E07A99F28EE}" destId="{7E6D59A3-7822-4E57-A532-EBF37A64C501}" srcOrd="0" destOrd="0" presId="urn:microsoft.com/office/officeart/2005/8/layout/hList9"/>
    <dgm:cxn modelId="{C9F51E96-B351-400B-A6EE-28994995F6EC}" type="presOf" srcId="{2FCF9DAE-FED9-40F1-A748-D2887EAFEAA9}" destId="{62152379-4B0F-4545-9808-9C4CFDB91C0B}" srcOrd="1" destOrd="0" presId="urn:microsoft.com/office/officeart/2005/8/layout/hList9"/>
    <dgm:cxn modelId="{1138B3B3-7038-4D13-B0FB-92120A2E0DB8}" type="presOf" srcId="{C05C4240-35C2-4A56-BA62-9AEBD0A794D5}" destId="{3E1D2EB8-5F3B-45B4-82AB-607E6F57932F}" srcOrd="0" destOrd="0" presId="urn:microsoft.com/office/officeart/2005/8/layout/hList9"/>
    <dgm:cxn modelId="{F02DFEC6-0CEB-4271-90B1-E2C6A71D5E41}" srcId="{CB237681-BD4B-4468-9E39-E92B64588F9B}" destId="{9B6981E4-3EE4-4812-8F57-7E07A99F28EE}" srcOrd="0" destOrd="0" parTransId="{B7EB5E42-253E-424E-B052-F489C8EFEA0E}" sibTransId="{57F3F4B5-576F-46E9-88AF-7B5B092E544E}"/>
    <dgm:cxn modelId="{CB08CBCD-7531-444F-9779-183E88997AEF}" srcId="{C05C4240-35C2-4A56-BA62-9AEBD0A794D5}" destId="{2FCF9DAE-FED9-40F1-A748-D2887EAFEAA9}" srcOrd="0" destOrd="0" parTransId="{91451A00-23FC-4196-A9AA-AC5480EFAE66}" sibTransId="{71B2D126-D810-4E21-8875-335B56A80636}"/>
    <dgm:cxn modelId="{14349CD1-5785-47F9-81F6-6D0A29357735}" type="presOf" srcId="{2FCF9DAE-FED9-40F1-A748-D2887EAFEAA9}" destId="{DB9DCE87-A32D-45D1-A11B-10CB5F1F5421}" srcOrd="0" destOrd="0" presId="urn:microsoft.com/office/officeart/2005/8/layout/hList9"/>
    <dgm:cxn modelId="{F5588F4D-D309-4070-8D5B-60AEC34C7C08}" type="presParOf" srcId="{832F80A3-C0AD-4619-9C13-BDE03110F460}" destId="{479FE220-8652-4867-A7D8-3A1B7AE35C74}" srcOrd="0" destOrd="0" presId="urn:microsoft.com/office/officeart/2005/8/layout/hList9"/>
    <dgm:cxn modelId="{2DFBAEC6-A915-4FD0-923E-34630D95705A}" type="presParOf" srcId="{832F80A3-C0AD-4619-9C13-BDE03110F460}" destId="{BCF4848E-60DC-4FF5-9346-E14388164E95}" srcOrd="1" destOrd="0" presId="urn:microsoft.com/office/officeart/2005/8/layout/hList9"/>
    <dgm:cxn modelId="{BE963E26-8724-4F40-B026-6E1BC1B0B348}" type="presParOf" srcId="{BCF4848E-60DC-4FF5-9346-E14388164E95}" destId="{9DF5E471-919C-48C2-B979-A7F3483E2457}" srcOrd="0" destOrd="0" presId="urn:microsoft.com/office/officeart/2005/8/layout/hList9"/>
    <dgm:cxn modelId="{8BE9D052-AC9C-479E-ADBE-40EBC11C5728}" type="presParOf" srcId="{BCF4848E-60DC-4FF5-9346-E14388164E95}" destId="{A612A684-17BE-4DD7-8429-AB270089BE5E}" srcOrd="1" destOrd="0" presId="urn:microsoft.com/office/officeart/2005/8/layout/hList9"/>
    <dgm:cxn modelId="{EB89892D-3CD9-422B-816F-147EAC44F296}" type="presParOf" srcId="{A612A684-17BE-4DD7-8429-AB270089BE5E}" destId="{DB9DCE87-A32D-45D1-A11B-10CB5F1F5421}" srcOrd="0" destOrd="0" presId="urn:microsoft.com/office/officeart/2005/8/layout/hList9"/>
    <dgm:cxn modelId="{D5255FA6-C4F8-4A92-9F0E-D7FFAC19B1F0}" type="presParOf" srcId="{A612A684-17BE-4DD7-8429-AB270089BE5E}" destId="{62152379-4B0F-4545-9808-9C4CFDB91C0B}" srcOrd="1" destOrd="0" presId="urn:microsoft.com/office/officeart/2005/8/layout/hList9"/>
    <dgm:cxn modelId="{FAFEA9DF-C816-42D2-892D-E450FF18E5E9}" type="presParOf" srcId="{832F80A3-C0AD-4619-9C13-BDE03110F460}" destId="{7479DFE8-160C-4B0C-AAE6-44C51F128789}" srcOrd="2" destOrd="0" presId="urn:microsoft.com/office/officeart/2005/8/layout/hList9"/>
    <dgm:cxn modelId="{47F4B1A0-99AD-4FF3-851F-3BE871D1559C}" type="presParOf" srcId="{832F80A3-C0AD-4619-9C13-BDE03110F460}" destId="{3E1D2EB8-5F3B-45B4-82AB-607E6F57932F}" srcOrd="3" destOrd="0" presId="urn:microsoft.com/office/officeart/2005/8/layout/hList9"/>
    <dgm:cxn modelId="{4282EC22-FB5B-476D-8E42-B137BBF1D2E3}" type="presParOf" srcId="{832F80A3-C0AD-4619-9C13-BDE03110F460}" destId="{066B52C6-187B-4AFB-B866-A64745E7B7D2}" srcOrd="4" destOrd="0" presId="urn:microsoft.com/office/officeart/2005/8/layout/hList9"/>
    <dgm:cxn modelId="{627B3F2E-74AE-455E-BDC5-E93DE5515341}" type="presParOf" srcId="{832F80A3-C0AD-4619-9C13-BDE03110F460}" destId="{48174AF9-EC38-4F3C-A2F5-9898861E5051}" srcOrd="5" destOrd="0" presId="urn:microsoft.com/office/officeart/2005/8/layout/hList9"/>
    <dgm:cxn modelId="{77173232-54E2-49E0-AD5F-6574CE63354D}" type="presParOf" srcId="{832F80A3-C0AD-4619-9C13-BDE03110F460}" destId="{A4BB802D-11C4-4F8C-90CB-9C3B5227F861}" srcOrd="6" destOrd="0" presId="urn:microsoft.com/office/officeart/2005/8/layout/hList9"/>
    <dgm:cxn modelId="{C02094A6-A290-48F5-813A-182692CE9C0D}" type="presParOf" srcId="{A4BB802D-11C4-4F8C-90CB-9C3B5227F861}" destId="{74E1CE44-D22D-498C-AAA6-1F8AEF0C7A6A}" srcOrd="0" destOrd="0" presId="urn:microsoft.com/office/officeart/2005/8/layout/hList9"/>
    <dgm:cxn modelId="{EF56B670-31FA-43B7-912F-D3AE979447A9}" type="presParOf" srcId="{A4BB802D-11C4-4F8C-90CB-9C3B5227F861}" destId="{459D6CD3-83F2-405E-A95F-59A3E94C59F4}" srcOrd="1" destOrd="0" presId="urn:microsoft.com/office/officeart/2005/8/layout/hList9"/>
    <dgm:cxn modelId="{E198928F-EED8-4117-B6BE-7120A4E72424}" type="presParOf" srcId="{459D6CD3-83F2-405E-A95F-59A3E94C59F4}" destId="{7E6D59A3-7822-4E57-A532-EBF37A64C501}" srcOrd="0" destOrd="0" presId="urn:microsoft.com/office/officeart/2005/8/layout/hList9"/>
    <dgm:cxn modelId="{DC1F3522-035E-41C7-A2BC-089CAE9471FD}" type="presParOf" srcId="{459D6CD3-83F2-405E-A95F-59A3E94C59F4}" destId="{786969B7-2934-4DFD-9FA5-E0C4AE269B31}" srcOrd="1" destOrd="0" presId="urn:microsoft.com/office/officeart/2005/8/layout/hList9"/>
    <dgm:cxn modelId="{06FEACB5-127F-4DD9-AE43-78A9CF809895}" type="presParOf" srcId="{832F80A3-C0AD-4619-9C13-BDE03110F460}" destId="{D0CEFB16-23E6-4A96-B05C-AB0D0F4CBA2E}" srcOrd="7" destOrd="0" presId="urn:microsoft.com/office/officeart/2005/8/layout/hList9"/>
    <dgm:cxn modelId="{A1FE3C08-3529-40E5-8E79-D9069C7A85DC}" type="presParOf" srcId="{832F80A3-C0AD-4619-9C13-BDE03110F460}" destId="{3230F839-EE30-4EAE-B0E7-369C71F462D8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DCE87-A32D-45D1-A11B-10CB5F1F5421}">
      <dsp:nvSpPr>
        <dsp:cNvPr id="0" name=""/>
        <dsp:cNvSpPr/>
      </dsp:nvSpPr>
      <dsp:spPr>
        <a:xfrm>
          <a:off x="2062985" y="743965"/>
          <a:ext cx="3551053" cy="3678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Relates to the study of input output relationship in the short run with one variable input while other variable are remain constant.</a:t>
          </a:r>
        </a:p>
      </dsp:txBody>
      <dsp:txXfrm>
        <a:off x="2631154" y="743965"/>
        <a:ext cx="2982885" cy="3678449"/>
      </dsp:txXfrm>
    </dsp:sp>
    <dsp:sp modelId="{3E1D2EB8-5F3B-45B4-82AB-607E6F57932F}">
      <dsp:nvSpPr>
        <dsp:cNvPr id="0" name=""/>
        <dsp:cNvSpPr/>
      </dsp:nvSpPr>
      <dsp:spPr>
        <a:xfrm>
          <a:off x="637099" y="2113"/>
          <a:ext cx="1994723" cy="1845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Laws of variable proportion</a:t>
          </a:r>
        </a:p>
      </dsp:txBody>
      <dsp:txXfrm>
        <a:off x="929219" y="272453"/>
        <a:ext cx="1410483" cy="1305319"/>
      </dsp:txXfrm>
    </dsp:sp>
    <dsp:sp modelId="{7E6D59A3-7822-4E57-A532-EBF37A64C501}">
      <dsp:nvSpPr>
        <dsp:cNvPr id="0" name=""/>
        <dsp:cNvSpPr/>
      </dsp:nvSpPr>
      <dsp:spPr>
        <a:xfrm>
          <a:off x="6643660" y="952727"/>
          <a:ext cx="3477183" cy="31981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Relates to the study of input output relationship in the long run assuming all inputs to be variable.</a:t>
          </a:r>
        </a:p>
      </dsp:txBody>
      <dsp:txXfrm>
        <a:off x="7200009" y="952727"/>
        <a:ext cx="2920833" cy="3198119"/>
      </dsp:txXfrm>
    </dsp:sp>
    <dsp:sp modelId="{3230F839-EE30-4EAE-B0E7-369C71F462D8}">
      <dsp:nvSpPr>
        <dsp:cNvPr id="0" name=""/>
        <dsp:cNvSpPr/>
      </dsp:nvSpPr>
      <dsp:spPr>
        <a:xfrm>
          <a:off x="5495906" y="5"/>
          <a:ext cx="1951892" cy="1872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Laws of return </a:t>
          </a:r>
          <a:r>
            <a:rPr lang="en-US" sz="330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scale</a:t>
          </a:r>
        </a:p>
      </dsp:txBody>
      <dsp:txXfrm>
        <a:off x="5781754" y="274191"/>
        <a:ext cx="1380196" cy="1323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C7F5-51B9-47D5-BB26-555E6A87D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27902"/>
            <a:ext cx="8915399" cy="424948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Theory of production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4F1B1-2669-4BAF-AEC4-4D03BB2A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753" y="4324895"/>
            <a:ext cx="8915399" cy="180300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Parjita Munshi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S.Y. IT-1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160410116064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ECONOMICS AND MANAGMENT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5DBAE-3630-4B1E-8EAB-7617D9A2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595" y="527901"/>
            <a:ext cx="2319553" cy="17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C1E1-9643-436E-A75B-AB6489BC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031" y="624110"/>
            <a:ext cx="9383581" cy="1280890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return to scale (long run time period)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0A39-39F1-4FA1-862A-D590372E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031" y="2733773"/>
            <a:ext cx="9383581" cy="3657599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law indicates the rate of change in output due to this increasing in all factors of production by at a given percentage in the same direction. This law is applicable during the long-run when the firm can change all the factors of production by any given percentage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762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BAC1-67AA-431C-888A-3D24D37A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return to scale.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55F1-A4D8-479E-B06E-D2324C9C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return to scale: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output changes in the same proportion to those of inputs, we say that we have constant return to scale.</a:t>
            </a: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returns to scale: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the inputs are changed in certain proportion, and the change in a similar proportion, we have decreasing returns to scale.</a:t>
            </a: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returns to scale: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all inputs ae changed in a certain proportion ,and changed in a output is in a lager proportion, we have increasing returns to scale. </a:t>
            </a:r>
          </a:p>
        </p:txBody>
      </p:sp>
    </p:spTree>
    <p:extLst>
      <p:ext uri="{BB962C8B-B14F-4D97-AF65-F5344CB8AC3E}">
        <p14:creationId xmlns:p14="http://schemas.microsoft.com/office/powerpoint/2010/main" val="188377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FA1E-A1F8-459C-82A2-6DB736C9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71F8-5D69-4700-81BC-46CEA4FB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507" y="1715679"/>
            <a:ext cx="9638105" cy="483595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economics, a production function relates physical output of a production process to physical inputs or factors of production.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empirical production function is generally so complex to include a wide range of inputs: land, labour, capital, raw materials, time, and technology.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These variables form  the independent variables in a firm’s actual production function.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A firm’s long-run production function is of the form: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Q = f(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K, M, T, t)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land and building; L = labour; K = capital; M = materials; T = technology; and, t = time.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0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EDB4-1748-4EB8-BB77-3D99CF3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5D99-BBFA-4806-936F-050964B5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691" y="1536569"/>
            <a:ext cx="9854921" cy="493021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: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Vandana Textile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employee:400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years in business:30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Buisness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textile(spinning and weaving of white linen)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: to expand in domestic and expert market.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company was started , they had 500 workers , the company used old technology to produce clothes . Labour as mainly used while machine was minimally used.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plan was modernised and mechanized over the years production(15000m to 60,000m everyday(maximum technical efficiency)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the company be doing in order to increas3 sales and increase their impact in the international market.</a:t>
            </a:r>
          </a:p>
        </p:txBody>
      </p:sp>
    </p:spTree>
    <p:extLst>
      <p:ext uri="{BB962C8B-B14F-4D97-AF65-F5344CB8AC3E}">
        <p14:creationId xmlns:p14="http://schemas.microsoft.com/office/powerpoint/2010/main" val="24439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6A94-380B-4996-B0C4-C0711DE6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50DE-8198-4148-9C43-00E25C2C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bed sheet , pillow covers etc.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Mechanizing the plant further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Hire specialized labour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market information.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retrench labour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machines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9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DBC8-E882-48FF-9B69-1D884F30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249" y="2611225"/>
            <a:ext cx="8915400" cy="1894787"/>
          </a:xfrm>
        </p:spPr>
        <p:txBody>
          <a:bodyPr>
            <a:normAutofit/>
          </a:bodyPr>
          <a:lstStyle/>
          <a:p>
            <a:r>
              <a:rPr lang="en-IN" sz="7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32383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1BA6-40E8-48BD-9A26-08D1B503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WHAT IS PRODUCTION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95C6-D636-4917-A26B-E22D1619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265" y="1649691"/>
            <a:ext cx="9864348" cy="4883084"/>
          </a:xfrm>
        </p:spPr>
        <p:txBody>
          <a:bodyPr>
            <a:normAutofit lnSpcReduction="1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is a basically an activity of transformation.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economics , the term ‘production’ means a process by which resource are transformed into a different and more useful commodities or service .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07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86C6-CB64-4ADD-AFE0-C60F39FA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78" y="1178350"/>
            <a:ext cx="9261033" cy="539213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production means transforming inputs into outputs…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transformation is the following  kinds: 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• Change in the Form(Raw material transformed to finished goods ) 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•Change in Place( Supply chain, Factory to Retailer)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607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00C3-F7E8-4642-B8EB-26D3C493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7" y="624110"/>
            <a:ext cx="10168466" cy="1280890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BASED ON THE PROCESS OF PRODUCTION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E8FF3-EA69-4DD7-8519-14822C082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44" y="1962903"/>
            <a:ext cx="9385288" cy="4720702"/>
          </a:xfrm>
        </p:spPr>
      </p:pic>
    </p:spTree>
    <p:extLst>
      <p:ext uri="{BB962C8B-B14F-4D97-AF65-F5344CB8AC3E}">
        <p14:creationId xmlns:p14="http://schemas.microsoft.com/office/powerpoint/2010/main" val="15380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786F9-0C46-4969-9070-F91B0B410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82489" cy="6858000"/>
          </a:xfrm>
        </p:spPr>
      </p:pic>
    </p:spTree>
    <p:extLst>
      <p:ext uri="{BB962C8B-B14F-4D97-AF65-F5344CB8AC3E}">
        <p14:creationId xmlns:p14="http://schemas.microsoft.com/office/powerpoint/2010/main" val="39515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7566-BC34-4DB0-878C-F1347B59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OF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B6EB-527D-430D-961A-8485BCAF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47" y="1517715"/>
            <a:ext cx="9166765" cy="5062194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of production is an economic term that describes the inputs that are used in the production of goods or services in order to make an economic profit.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main 4 factors of production are..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Land (including all natural resources),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Labor (including all human resources),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Capital (including all man-made resources), and.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Enterprise (which brings all the previous resources together for               production).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39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A5EB-74BA-46B0-A0CB-B6B22E8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 of production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676AC9-43F4-4FC2-8724-60B899E31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337596"/>
              </p:ext>
            </p:extLst>
          </p:nvPr>
        </p:nvGraphicFramePr>
        <p:xfrm>
          <a:off x="1282045" y="1489435"/>
          <a:ext cx="10222568" cy="4422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09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AB85-4F8B-4DFC-8E48-96909625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 of returns to a variable factor(short run time period).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84CF-9528-4D9F-A882-F15568F8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616" y="3553904"/>
            <a:ext cx="9458996" cy="2894029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law shows the Nature of rate of change in output due to the change in only one variable factors of production.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59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F0BE-7792-41C5-B36A-9D71D830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stage of  law of variable proportion.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6296F-DAFD-45C2-9B90-D3EA18B0B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307" y="1548306"/>
            <a:ext cx="8943665" cy="5022177"/>
          </a:xfrm>
        </p:spPr>
      </p:pic>
    </p:spTree>
    <p:extLst>
      <p:ext uri="{BB962C8B-B14F-4D97-AF65-F5344CB8AC3E}">
        <p14:creationId xmlns:p14="http://schemas.microsoft.com/office/powerpoint/2010/main" val="31392598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989</TotalTime>
  <Words>718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  Theory of production </vt:lpstr>
      <vt:lpstr>  WHAT IS PRODUCTION ?</vt:lpstr>
      <vt:lpstr>PowerPoint Presentation</vt:lpstr>
      <vt:lpstr>CLASSIFICATION BASED ON THE PROCESS OF PRODUCTION.</vt:lpstr>
      <vt:lpstr>PowerPoint Presentation</vt:lpstr>
      <vt:lpstr>FACTOR OF PRODUCTION</vt:lpstr>
      <vt:lpstr>Laws of production</vt:lpstr>
      <vt:lpstr>Laws of returns to a variable factor(short run time period).</vt:lpstr>
      <vt:lpstr>Three stage of  law of variable proportion.   </vt:lpstr>
      <vt:lpstr>Law of return to scale (long run time period)</vt:lpstr>
      <vt:lpstr>Three types of return to scale.</vt:lpstr>
      <vt:lpstr>PRODUCTION FUNCTION</vt:lpstr>
      <vt:lpstr>CASE STUDY</vt:lpstr>
      <vt:lpstr>Solution: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production </dc:title>
  <dc:creator>Parjita Munshi Munshi</dc:creator>
  <cp:lastModifiedBy>Parjita Munshi Munshi</cp:lastModifiedBy>
  <cp:revision>50</cp:revision>
  <dcterms:created xsi:type="dcterms:W3CDTF">2017-10-01T05:06:03Z</dcterms:created>
  <dcterms:modified xsi:type="dcterms:W3CDTF">2017-10-05T14:27:59Z</dcterms:modified>
</cp:coreProperties>
</file>