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89" r:id="rId2"/>
    <p:sldId id="258" r:id="rId3"/>
    <p:sldId id="259" r:id="rId4"/>
    <p:sldId id="276" r:id="rId5"/>
    <p:sldId id="275" r:id="rId6"/>
    <p:sldId id="292" r:id="rId7"/>
    <p:sldId id="277" r:id="rId8"/>
    <p:sldId id="274" r:id="rId9"/>
    <p:sldId id="293" r:id="rId10"/>
    <p:sldId id="278" r:id="rId11"/>
    <p:sldId id="295" r:id="rId12"/>
    <p:sldId id="279" r:id="rId13"/>
    <p:sldId id="280" r:id="rId14"/>
    <p:sldId id="281" r:id="rId15"/>
    <p:sldId id="285" r:id="rId16"/>
    <p:sldId id="284" r:id="rId17"/>
    <p:sldId id="283" r:id="rId18"/>
    <p:sldId id="287" r:id="rId19"/>
    <p:sldId id="294" r:id="rId20"/>
    <p:sldId id="290" r:id="rId21"/>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880"/>
      </p:guideLst>
    </p:cSldViewPr>
  </p:slideViewPr>
  <p:notesTextViewPr>
    <p:cViewPr>
      <p:scale>
        <a:sx n="100" d="100"/>
        <a:sy n="100" d="100"/>
      </p:scale>
      <p:origin x="0" y="0"/>
    </p:cViewPr>
  </p:notesTextViewPr>
  <p:sorterViewPr>
    <p:cViewPr>
      <p:scale>
        <a:sx n="100" d="100"/>
        <a:sy n="100" d="100"/>
      </p:scale>
      <p:origin x="0" y="-2201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AFE5291-CDDF-40BE-A0C9-0D213FA4B1AA}" type="slidenum">
              <a:rPr lang="en-US" altLang="en-US" smtClean="0"/>
              <a:pPr>
                <a:defRPr/>
              </a:pPr>
              <a:t>‹#›</a:t>
            </a:fld>
            <a:endParaRPr lang="en-US" altLang="en-US"/>
          </a:p>
        </p:txBody>
      </p:sp>
    </p:spTree>
    <p:extLst>
      <p:ext uri="{BB962C8B-B14F-4D97-AF65-F5344CB8AC3E}">
        <p14:creationId xmlns="" xmlns:p14="http://schemas.microsoft.com/office/powerpoint/2010/main" val="366182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10/9/2017</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 xmlns:a16="http://schemas.microsoft.com/office/drawing/2014/main" id="{D65EA100-F9AC-4774-99EB-07BF13E5C425}"/>
              </a:ext>
            </a:extLst>
          </p:cNvPr>
          <p:cNvSpPr txBox="1">
            <a:spLocks/>
          </p:cNvSpPr>
          <p:nvPr/>
        </p:nvSpPr>
        <p:spPr>
          <a:xfrm>
            <a:off x="1238216" y="285728"/>
            <a:ext cx="11353799" cy="867930"/>
          </a:xfrm>
          <a:prstGeom prst="rect">
            <a:avLst/>
          </a:prstGeom>
        </p:spPr>
        <p:txBody>
          <a:bodyPr wrap="square">
            <a:sp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5600" cap="none" dirty="0">
                <a:ln w="0"/>
                <a:solidFill>
                  <a:schemeClr val="accent1"/>
                </a:solidFill>
                <a:effectLst>
                  <a:outerShdw blurRad="38100" dist="25400" dir="5400000" algn="ctr" rotWithShape="0">
                    <a:srgbClr val="6E747A">
                      <a:alpha val="43000"/>
                    </a:srgbClr>
                  </a:outerShdw>
                </a:effectLst>
              </a:rPr>
              <a:t>Cost   and   cost   concepts.</a:t>
            </a:r>
          </a:p>
        </p:txBody>
      </p:sp>
      <p:sp>
        <p:nvSpPr>
          <p:cNvPr id="6" name="TextBox 5">
            <a:extLst>
              <a:ext uri="{FF2B5EF4-FFF2-40B4-BE49-F238E27FC236}">
                <a16:creationId xmlns="" xmlns:a16="http://schemas.microsoft.com/office/drawing/2014/main" id="{1FAF15C9-97B5-4944-A8BD-CA0C0100D427}"/>
              </a:ext>
            </a:extLst>
          </p:cNvPr>
          <p:cNvSpPr txBox="1"/>
          <p:nvPr/>
        </p:nvSpPr>
        <p:spPr>
          <a:xfrm>
            <a:off x="1532361" y="4267201"/>
            <a:ext cx="8686800" cy="2308324"/>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pPr algn="ctr"/>
            <a:r>
              <a:rPr lang="en-US" sz="2400" dirty="0" err="1" smtClean="0">
                <a:ln w="0"/>
                <a:effectLst>
                  <a:outerShdw blurRad="38100" dist="25400" dir="5400000" algn="ctr" rotWithShape="0">
                    <a:srgbClr val="6E747A">
                      <a:alpha val="43000"/>
                    </a:srgbClr>
                  </a:outerShdw>
                </a:effectLst>
              </a:rPr>
              <a:t>Nathani</a:t>
            </a:r>
            <a:r>
              <a:rPr lang="en-US" sz="2400" dirty="0" smtClean="0">
                <a:ln w="0"/>
                <a:effectLst>
                  <a:outerShdw blurRad="38100" dist="25400" dir="5400000" algn="ctr" rotWithShape="0">
                    <a:srgbClr val="6E747A">
                      <a:alpha val="43000"/>
                    </a:srgbClr>
                  </a:outerShdw>
                </a:effectLst>
              </a:rPr>
              <a:t>. </a:t>
            </a:r>
            <a:r>
              <a:rPr lang="en-US" sz="2400" dirty="0" err="1" smtClean="0">
                <a:ln w="0"/>
                <a:effectLst>
                  <a:outerShdw blurRad="38100" dist="25400" dir="5400000" algn="ctr" rotWithShape="0">
                    <a:srgbClr val="6E747A">
                      <a:alpha val="43000"/>
                    </a:srgbClr>
                  </a:outerShdw>
                </a:effectLst>
              </a:rPr>
              <a:t>Smit</a:t>
            </a:r>
            <a:r>
              <a:rPr lang="en-US" sz="2400" dirty="0" smtClean="0">
                <a:ln w="0"/>
                <a:effectLst>
                  <a:outerShdw blurRad="38100" dist="25400" dir="5400000" algn="ctr" rotWithShape="0">
                    <a:srgbClr val="6E747A">
                      <a:alpha val="43000"/>
                    </a:srgbClr>
                  </a:outerShdw>
                </a:effectLst>
              </a:rPr>
              <a:t>. R.                                                 </a:t>
            </a:r>
            <a:endParaRPr lang="en-US" sz="2400" dirty="0">
              <a:ln w="0"/>
              <a:effectLst>
                <a:outerShdw blurRad="38100" dist="25400" dir="5400000" algn="ctr" rotWithShape="0">
                  <a:srgbClr val="6E747A">
                    <a:alpha val="43000"/>
                  </a:srgbClr>
                </a:outerShdw>
              </a:effectLst>
            </a:endParaRPr>
          </a:p>
          <a:p>
            <a:endParaRPr lang="en-US" sz="2400" dirty="0">
              <a:ln w="0"/>
              <a:effectLst>
                <a:outerShdw blurRad="38100" dist="25400" dir="5400000" algn="ctr" rotWithShape="0">
                  <a:srgbClr val="6E747A">
                    <a:alpha val="43000"/>
                  </a:srgbClr>
                </a:outerShdw>
              </a:effectLst>
            </a:endParaRPr>
          </a:p>
          <a:p>
            <a:r>
              <a:rPr lang="en-US" sz="2400" dirty="0">
                <a:ln w="0"/>
                <a:effectLst>
                  <a:outerShdw blurRad="38100" dist="25400" dir="5400000" algn="ctr" rotWithShape="0">
                    <a:srgbClr val="6E747A">
                      <a:alpha val="43000"/>
                    </a:srgbClr>
                  </a:outerShdw>
                </a:effectLst>
              </a:rPr>
              <a:t>                   Engineering Economics and Management</a:t>
            </a:r>
          </a:p>
          <a:p>
            <a:endParaRPr lang="en-US" sz="2400" dirty="0">
              <a:ln w="0"/>
              <a:effectLst>
                <a:outerShdw blurRad="38100" dist="25400" dir="5400000" algn="ctr" rotWithShape="0">
                  <a:srgbClr val="6E747A">
                    <a:alpha val="43000"/>
                  </a:srgbClr>
                </a:outerShdw>
              </a:effectLst>
            </a:endParaRPr>
          </a:p>
          <a:p>
            <a:r>
              <a:rPr lang="en-US" sz="2400" dirty="0" smtClean="0">
                <a:ln w="0"/>
                <a:effectLst>
                  <a:outerShdw blurRad="38100" dist="25400" dir="5400000" algn="ctr" rotWithShape="0">
                    <a:srgbClr val="6E747A">
                      <a:alpha val="43000"/>
                    </a:srgbClr>
                  </a:outerShdw>
                </a:effectLst>
              </a:rPr>
              <a:t>IT-1-C</a:t>
            </a:r>
            <a:endParaRPr lang="en-US" sz="2400" dirty="0">
              <a:ln w="0"/>
              <a:effectLst>
                <a:outerShdw blurRad="38100" dist="25400" dir="5400000" algn="ctr" rotWithShape="0">
                  <a:srgbClr val="6E747A">
                    <a:alpha val="43000"/>
                  </a:srgbClr>
                </a:outerShdw>
              </a:effectLst>
            </a:endParaRPr>
          </a:p>
          <a:p>
            <a:r>
              <a:rPr lang="en-US" sz="2400" dirty="0">
                <a:ln w="0"/>
                <a:effectLst>
                  <a:outerShdw blurRad="38100" dist="25400" dir="5400000" algn="ctr" rotWithShape="0">
                    <a:srgbClr val="6E747A">
                      <a:alpha val="43000"/>
                    </a:srgbClr>
                  </a:outerShdw>
                </a:effectLst>
              </a:rPr>
              <a:t>ID NO. </a:t>
            </a:r>
            <a:r>
              <a:rPr lang="en-US" sz="2400" dirty="0" smtClean="0">
                <a:ln w="0"/>
                <a:effectLst>
                  <a:outerShdw blurRad="38100" dist="25400" dir="5400000" algn="ctr" rotWithShape="0">
                    <a:srgbClr val="6E747A">
                      <a:alpha val="43000"/>
                    </a:srgbClr>
                  </a:outerShdw>
                </a:effectLst>
              </a:rPr>
              <a:t>16BEITG072</a:t>
            </a:r>
            <a:r>
              <a:rPr lang="en-US" sz="2400" dirty="0">
                <a:ln w="0"/>
                <a:effectLst>
                  <a:outerShdw blurRad="38100" dist="25400" dir="5400000" algn="ctr" rotWithShape="0">
                    <a:srgbClr val="6E747A">
                      <a:alpha val="43000"/>
                    </a:srgbClr>
                  </a:outerShdw>
                </a:effectLst>
              </a:rPr>
              <a:t>				ENROLL NO. </a:t>
            </a:r>
            <a:r>
              <a:rPr lang="en-US" sz="2400" dirty="0" smtClean="0">
                <a:ln w="0"/>
                <a:effectLst>
                  <a:outerShdw blurRad="38100" dist="25400" dir="5400000" algn="ctr" rotWithShape="0">
                    <a:srgbClr val="6E747A">
                      <a:alpha val="43000"/>
                    </a:srgbClr>
                  </a:outerShdw>
                </a:effectLst>
              </a:rPr>
              <a:t>160410116065</a:t>
            </a:r>
            <a:endParaRPr lang="en-US" sz="2400" dirty="0">
              <a:ln w="0"/>
              <a:effectLst>
                <a:outerShdw blurRad="38100" dist="25400" dir="5400000" algn="ctr" rotWithShape="0">
                  <a:srgbClr val="6E747A">
                    <a:alpha val="43000"/>
                  </a:srgbClr>
                </a:outerShdw>
              </a:effectLst>
            </a:endParaRPr>
          </a:p>
        </p:txBody>
      </p:sp>
    </p:spTree>
    <p:extLst>
      <p:ext uri="{BB962C8B-B14F-4D97-AF65-F5344CB8AC3E}">
        <p14:creationId xmlns="" xmlns:p14="http://schemas.microsoft.com/office/powerpoint/2010/main" val="3375221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 xmlns:a16="http://schemas.microsoft.com/office/drawing/2014/main" id="{74FF8B4D-A3E8-4F72-A2E2-739E1341445C}"/>
              </a:ext>
            </a:extLst>
          </p:cNvPr>
          <p:cNvSpPr txBox="1">
            <a:spLocks noGrp="1"/>
          </p:cNvSpPr>
          <p:nvPr>
            <p:ph type="title"/>
          </p:nvPr>
        </p:nvSpPr>
        <p:spPr>
          <a:xfrm>
            <a:off x="1915160" y="979263"/>
            <a:ext cx="8143240" cy="505908"/>
          </a:xfrm>
          <a:prstGeom prst="rect">
            <a:avLst/>
          </a:prstGeom>
        </p:spPr>
        <p:txBody>
          <a:bodyPr vert="horz" wrap="square" lIns="0" tIns="13335" rIns="0" bIns="0" rtlCol="0" anchor="ctr">
            <a:spAutoFit/>
          </a:bodyPr>
          <a:lstStyle/>
          <a:p>
            <a:pPr marL="12700">
              <a:spcBef>
                <a:spcPts val="105"/>
              </a:spcBef>
            </a:pPr>
            <a:r>
              <a:rPr b="1" spc="-20" dirty="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rPr>
              <a:t>Historical </a:t>
            </a:r>
            <a:r>
              <a:rPr b="1" spc="-5" dirty="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rPr>
              <a:t>and </a:t>
            </a:r>
            <a:r>
              <a:rPr b="1" spc="-15" dirty="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rPr>
              <a:t>replacement </a:t>
            </a:r>
            <a:r>
              <a:rPr b="1" spc="-30" dirty="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rPr>
              <a:t>cost</a:t>
            </a:r>
          </a:p>
        </p:txBody>
      </p:sp>
      <p:sp>
        <p:nvSpPr>
          <p:cNvPr id="5" name="object 9">
            <a:extLst>
              <a:ext uri="{FF2B5EF4-FFF2-40B4-BE49-F238E27FC236}">
                <a16:creationId xmlns="" xmlns:a16="http://schemas.microsoft.com/office/drawing/2014/main" id="{82D70400-CA79-493D-8684-2B7FB7EEE38D}"/>
              </a:ext>
            </a:extLst>
          </p:cNvPr>
          <p:cNvSpPr txBox="1"/>
          <p:nvPr/>
        </p:nvSpPr>
        <p:spPr>
          <a:xfrm>
            <a:off x="2059940" y="2133601"/>
            <a:ext cx="7853680" cy="3658053"/>
          </a:xfrm>
          <a:prstGeom prst="rect">
            <a:avLst/>
          </a:prstGeom>
        </p:spPr>
        <p:txBody>
          <a:bodyPr vert="horz" wrap="square" lIns="0" tIns="13335" rIns="0" bIns="0" rtlCol="0">
            <a:spAutoFit/>
          </a:bodyPr>
          <a:lstStyle/>
          <a:p>
            <a:pPr marL="286385" marR="793750" indent="-274320">
              <a:spcBef>
                <a:spcPts val="105"/>
              </a:spcBef>
            </a:pPr>
            <a:r>
              <a:rPr sz="2800" b="1" u="sng" spc="-5" dirty="0">
                <a:latin typeface="Constantia"/>
                <a:cs typeface="Constantia"/>
              </a:rPr>
              <a:t>Historical </a:t>
            </a:r>
            <a:r>
              <a:rPr sz="2800" b="1" u="sng" spc="-15" dirty="0">
                <a:latin typeface="Constantia"/>
                <a:cs typeface="Constantia"/>
              </a:rPr>
              <a:t>cost</a:t>
            </a:r>
            <a:r>
              <a:rPr sz="2800" b="1" spc="-15" dirty="0">
                <a:latin typeface="Constantia"/>
                <a:cs typeface="Constantia"/>
              </a:rPr>
              <a:t> </a:t>
            </a:r>
            <a:r>
              <a:rPr lang="en-US" sz="2800" b="1" spc="-15" dirty="0">
                <a:latin typeface="Constantia"/>
                <a:cs typeface="Constantia"/>
              </a:rPr>
              <a:t>  </a:t>
            </a:r>
            <a:r>
              <a:rPr sz="2800" spc="-15" dirty="0">
                <a:latin typeface="Constantia"/>
                <a:cs typeface="Constantia"/>
              </a:rPr>
              <a:t>refers </a:t>
            </a:r>
            <a:r>
              <a:rPr sz="2800" spc="-20" dirty="0">
                <a:latin typeface="Constantia"/>
                <a:cs typeface="Constantia"/>
              </a:rPr>
              <a:t>to </a:t>
            </a:r>
            <a:r>
              <a:rPr sz="2800" spc="-5" dirty="0">
                <a:latin typeface="Constantia"/>
                <a:cs typeface="Constantia"/>
              </a:rPr>
              <a:t>the original </a:t>
            </a:r>
            <a:r>
              <a:rPr sz="2800" dirty="0">
                <a:latin typeface="Constantia"/>
                <a:cs typeface="Constantia"/>
              </a:rPr>
              <a:t>(actual)</a:t>
            </a:r>
            <a:r>
              <a:rPr sz="2800" spc="-470" dirty="0">
                <a:latin typeface="Constantia"/>
                <a:cs typeface="Constantia"/>
              </a:rPr>
              <a:t> </a:t>
            </a:r>
            <a:r>
              <a:rPr sz="2800" spc="-15" dirty="0">
                <a:latin typeface="Constantia"/>
                <a:cs typeface="Constantia"/>
              </a:rPr>
              <a:t>cost  </a:t>
            </a:r>
            <a:r>
              <a:rPr sz="2800" spc="-10" dirty="0">
                <a:latin typeface="Constantia"/>
                <a:cs typeface="Constantia"/>
              </a:rPr>
              <a:t>incurred</a:t>
            </a:r>
            <a:r>
              <a:rPr sz="2800" spc="-65" dirty="0">
                <a:latin typeface="Constantia"/>
                <a:cs typeface="Constantia"/>
              </a:rPr>
              <a:t> </a:t>
            </a:r>
            <a:r>
              <a:rPr sz="2800" dirty="0">
                <a:latin typeface="Constantia"/>
                <a:cs typeface="Constantia"/>
              </a:rPr>
              <a:t>at</a:t>
            </a:r>
            <a:r>
              <a:rPr sz="2800" spc="-100" dirty="0">
                <a:latin typeface="Constantia"/>
                <a:cs typeface="Constantia"/>
              </a:rPr>
              <a:t> </a:t>
            </a:r>
            <a:r>
              <a:rPr sz="2800" spc="-5" dirty="0">
                <a:latin typeface="Constantia"/>
                <a:cs typeface="Constantia"/>
              </a:rPr>
              <a:t>the</a:t>
            </a:r>
            <a:r>
              <a:rPr sz="2800" spc="-95" dirty="0">
                <a:latin typeface="Constantia"/>
                <a:cs typeface="Constantia"/>
              </a:rPr>
              <a:t> </a:t>
            </a:r>
            <a:r>
              <a:rPr sz="2800" spc="-5" dirty="0">
                <a:latin typeface="Constantia"/>
                <a:cs typeface="Constantia"/>
              </a:rPr>
              <a:t>time</a:t>
            </a:r>
            <a:r>
              <a:rPr sz="2800" spc="-100" dirty="0">
                <a:latin typeface="Constantia"/>
                <a:cs typeface="Constantia"/>
              </a:rPr>
              <a:t> </a:t>
            </a:r>
            <a:r>
              <a:rPr sz="2800" spc="-5" dirty="0">
                <a:latin typeface="Constantia"/>
                <a:cs typeface="Constantia"/>
              </a:rPr>
              <a:t>the</a:t>
            </a:r>
            <a:r>
              <a:rPr sz="2800" spc="-130" dirty="0">
                <a:latin typeface="Constantia"/>
                <a:cs typeface="Constantia"/>
              </a:rPr>
              <a:t> </a:t>
            </a:r>
            <a:r>
              <a:rPr sz="2800" dirty="0">
                <a:latin typeface="Constantia"/>
                <a:cs typeface="Constantia"/>
              </a:rPr>
              <a:t>asset</a:t>
            </a:r>
            <a:r>
              <a:rPr sz="2800" spc="-145" dirty="0">
                <a:latin typeface="Constantia"/>
                <a:cs typeface="Constantia"/>
              </a:rPr>
              <a:t> </a:t>
            </a:r>
            <a:r>
              <a:rPr sz="2800" spc="-10" dirty="0">
                <a:latin typeface="Constantia"/>
                <a:cs typeface="Constantia"/>
              </a:rPr>
              <a:t>was</a:t>
            </a:r>
            <a:r>
              <a:rPr sz="2800" spc="-140" dirty="0">
                <a:latin typeface="Constantia"/>
                <a:cs typeface="Constantia"/>
              </a:rPr>
              <a:t> </a:t>
            </a:r>
            <a:r>
              <a:rPr sz="2800" spc="-15" dirty="0">
                <a:latin typeface="Constantia"/>
                <a:cs typeface="Constantia"/>
              </a:rPr>
              <a:t>acquired</a:t>
            </a:r>
            <a:r>
              <a:rPr lang="en-US" sz="2800" spc="-15" dirty="0">
                <a:latin typeface="Constantia"/>
                <a:cs typeface="Constantia"/>
              </a:rPr>
              <a:t>(Bought)</a:t>
            </a:r>
            <a:endParaRPr sz="2800" dirty="0">
              <a:latin typeface="Constantia"/>
              <a:cs typeface="Constantia"/>
            </a:endParaRPr>
          </a:p>
          <a:p>
            <a:pPr>
              <a:spcBef>
                <a:spcPts val="50"/>
              </a:spcBef>
            </a:pPr>
            <a:endParaRPr sz="4000" dirty="0">
              <a:latin typeface="Times New Roman"/>
              <a:cs typeface="Times New Roman"/>
            </a:endParaRPr>
          </a:p>
          <a:p>
            <a:pPr marL="286385" marR="5080" indent="-274320">
              <a:spcBef>
                <a:spcPts val="5"/>
              </a:spcBef>
            </a:pPr>
            <a:r>
              <a:rPr sz="2800" u="sng" dirty="0">
                <a:latin typeface="Constantia"/>
                <a:cs typeface="Constantia"/>
              </a:rPr>
              <a:t>The</a:t>
            </a:r>
            <a:r>
              <a:rPr sz="2800" u="sng" spc="-60" dirty="0">
                <a:latin typeface="Constantia"/>
                <a:cs typeface="Constantia"/>
              </a:rPr>
              <a:t> </a:t>
            </a:r>
            <a:r>
              <a:rPr sz="2800" b="1" u="sng" spc="-10" dirty="0">
                <a:latin typeface="Constantia"/>
                <a:cs typeface="Constantia"/>
              </a:rPr>
              <a:t>replacement</a:t>
            </a:r>
            <a:r>
              <a:rPr sz="2800" b="1" u="sng" spc="-155" dirty="0">
                <a:latin typeface="Constantia"/>
                <a:cs typeface="Constantia"/>
              </a:rPr>
              <a:t> </a:t>
            </a:r>
            <a:r>
              <a:rPr sz="2800" b="1" u="sng" spc="-15" dirty="0">
                <a:latin typeface="Constantia"/>
                <a:cs typeface="Constantia"/>
              </a:rPr>
              <a:t>cost</a:t>
            </a:r>
            <a:r>
              <a:rPr sz="2800" b="1" spc="-60" dirty="0">
                <a:latin typeface="Constantia"/>
                <a:cs typeface="Constantia"/>
              </a:rPr>
              <a:t> </a:t>
            </a:r>
            <a:r>
              <a:rPr lang="en-US" sz="2800" b="1" spc="-60" dirty="0">
                <a:latin typeface="Constantia"/>
                <a:cs typeface="Constantia"/>
              </a:rPr>
              <a:t>   </a:t>
            </a:r>
            <a:r>
              <a:rPr sz="2800" spc="-5" dirty="0">
                <a:latin typeface="Constantia"/>
                <a:cs typeface="Constantia"/>
              </a:rPr>
              <a:t>is</a:t>
            </a:r>
            <a:r>
              <a:rPr sz="2800" spc="-90" dirty="0">
                <a:latin typeface="Constantia"/>
                <a:cs typeface="Constantia"/>
              </a:rPr>
              <a:t> </a:t>
            </a:r>
            <a:r>
              <a:rPr sz="2800" spc="-5" dirty="0">
                <a:latin typeface="Constantia"/>
                <a:cs typeface="Constantia"/>
              </a:rPr>
              <a:t>the</a:t>
            </a:r>
            <a:r>
              <a:rPr sz="2800" spc="-110" dirty="0">
                <a:latin typeface="Constantia"/>
                <a:cs typeface="Constantia"/>
              </a:rPr>
              <a:t> </a:t>
            </a:r>
            <a:r>
              <a:rPr sz="2800" spc="-15" dirty="0">
                <a:latin typeface="Constantia"/>
                <a:cs typeface="Constantia"/>
              </a:rPr>
              <a:t>price</a:t>
            </a:r>
            <a:r>
              <a:rPr sz="2800" spc="-75" dirty="0">
                <a:latin typeface="Constantia"/>
                <a:cs typeface="Constantia"/>
              </a:rPr>
              <a:t> </a:t>
            </a:r>
            <a:r>
              <a:rPr sz="2800" spc="-5" dirty="0">
                <a:latin typeface="Constantia"/>
                <a:cs typeface="Constantia"/>
              </a:rPr>
              <a:t>that</a:t>
            </a:r>
            <a:r>
              <a:rPr sz="2800" spc="-140" dirty="0">
                <a:latin typeface="Constantia"/>
                <a:cs typeface="Constantia"/>
              </a:rPr>
              <a:t> </a:t>
            </a:r>
            <a:r>
              <a:rPr sz="2800" dirty="0">
                <a:latin typeface="Constantia"/>
                <a:cs typeface="Constantia"/>
              </a:rPr>
              <a:t>an</a:t>
            </a:r>
            <a:r>
              <a:rPr sz="2800" spc="-120" dirty="0">
                <a:latin typeface="Constantia"/>
                <a:cs typeface="Constantia"/>
              </a:rPr>
              <a:t> </a:t>
            </a:r>
            <a:r>
              <a:rPr sz="2800" spc="-5" dirty="0">
                <a:latin typeface="Constantia"/>
                <a:cs typeface="Constantia"/>
              </a:rPr>
              <a:t>entity</a:t>
            </a:r>
            <a:r>
              <a:rPr sz="2800" spc="-140" dirty="0">
                <a:latin typeface="Constantia"/>
                <a:cs typeface="Constantia"/>
              </a:rPr>
              <a:t> </a:t>
            </a:r>
            <a:r>
              <a:rPr sz="2800" spc="-10" dirty="0">
                <a:latin typeface="Constantia"/>
                <a:cs typeface="Constantia"/>
              </a:rPr>
              <a:t>would  </a:t>
            </a:r>
            <a:r>
              <a:rPr sz="2800" spc="-20" dirty="0">
                <a:latin typeface="Constantia"/>
                <a:cs typeface="Constantia"/>
              </a:rPr>
              <a:t>pay to </a:t>
            </a:r>
            <a:r>
              <a:rPr sz="2800" spc="-15" dirty="0">
                <a:latin typeface="Constantia"/>
                <a:cs typeface="Constantia"/>
              </a:rPr>
              <a:t>replace </a:t>
            </a:r>
            <a:r>
              <a:rPr sz="2800" dirty="0">
                <a:latin typeface="Constantia"/>
                <a:cs typeface="Constantia"/>
              </a:rPr>
              <a:t>an </a:t>
            </a:r>
            <a:r>
              <a:rPr sz="2800" spc="-5" dirty="0">
                <a:latin typeface="Constantia"/>
                <a:cs typeface="Constantia"/>
              </a:rPr>
              <a:t>existing </a:t>
            </a:r>
            <a:r>
              <a:rPr sz="2800" dirty="0">
                <a:latin typeface="Constantia"/>
                <a:cs typeface="Constantia"/>
              </a:rPr>
              <a:t>assets at </a:t>
            </a:r>
            <a:r>
              <a:rPr sz="2800" spc="-10" dirty="0">
                <a:latin typeface="Constantia"/>
                <a:cs typeface="Constantia"/>
              </a:rPr>
              <a:t>current </a:t>
            </a:r>
            <a:r>
              <a:rPr sz="2800" spc="-20" dirty="0">
                <a:latin typeface="Constantia"/>
                <a:cs typeface="Constantia"/>
              </a:rPr>
              <a:t>market  </a:t>
            </a:r>
            <a:r>
              <a:rPr sz="2800" spc="-15" dirty="0">
                <a:latin typeface="Constantia"/>
                <a:cs typeface="Constantia"/>
              </a:rPr>
              <a:t>price</a:t>
            </a:r>
            <a:r>
              <a:rPr sz="2800" spc="-95" dirty="0">
                <a:latin typeface="Constantia"/>
                <a:cs typeface="Constantia"/>
              </a:rPr>
              <a:t> </a:t>
            </a:r>
            <a:r>
              <a:rPr sz="2800" spc="-5" dirty="0">
                <a:latin typeface="Constantia"/>
                <a:cs typeface="Constantia"/>
              </a:rPr>
              <a:t>that</a:t>
            </a:r>
            <a:r>
              <a:rPr sz="2800" spc="-85" dirty="0">
                <a:latin typeface="Constantia"/>
                <a:cs typeface="Constantia"/>
              </a:rPr>
              <a:t> </a:t>
            </a:r>
            <a:r>
              <a:rPr sz="2800" spc="-20" dirty="0">
                <a:latin typeface="Constantia"/>
                <a:cs typeface="Constantia"/>
              </a:rPr>
              <a:t>may</a:t>
            </a:r>
            <a:r>
              <a:rPr sz="2800" spc="-75" dirty="0">
                <a:latin typeface="Constantia"/>
                <a:cs typeface="Constantia"/>
              </a:rPr>
              <a:t> </a:t>
            </a:r>
            <a:r>
              <a:rPr sz="2800" spc="-5" dirty="0">
                <a:latin typeface="Constantia"/>
                <a:cs typeface="Constantia"/>
              </a:rPr>
              <a:t>not</a:t>
            </a:r>
            <a:r>
              <a:rPr sz="2800" spc="-85" dirty="0">
                <a:latin typeface="Constantia"/>
                <a:cs typeface="Constantia"/>
              </a:rPr>
              <a:t> </a:t>
            </a:r>
            <a:r>
              <a:rPr sz="2800" spc="-5" dirty="0">
                <a:latin typeface="Constantia"/>
                <a:cs typeface="Constantia"/>
              </a:rPr>
              <a:t>be</a:t>
            </a:r>
            <a:r>
              <a:rPr sz="2800" spc="-80" dirty="0">
                <a:latin typeface="Constantia"/>
                <a:cs typeface="Constantia"/>
              </a:rPr>
              <a:t> </a:t>
            </a:r>
            <a:r>
              <a:rPr sz="2800" spc="-15" dirty="0">
                <a:latin typeface="Constantia"/>
                <a:cs typeface="Constantia"/>
              </a:rPr>
              <a:t>market</a:t>
            </a:r>
            <a:r>
              <a:rPr sz="2800" spc="-150" dirty="0">
                <a:latin typeface="Constantia"/>
                <a:cs typeface="Constantia"/>
              </a:rPr>
              <a:t> </a:t>
            </a:r>
            <a:r>
              <a:rPr sz="2800" spc="-5" dirty="0">
                <a:latin typeface="Constantia"/>
                <a:cs typeface="Constantia"/>
              </a:rPr>
              <a:t>value</a:t>
            </a:r>
            <a:r>
              <a:rPr sz="2800" spc="-165" dirty="0">
                <a:latin typeface="Constantia"/>
                <a:cs typeface="Constantia"/>
              </a:rPr>
              <a:t> </a:t>
            </a:r>
            <a:r>
              <a:rPr sz="2800" dirty="0">
                <a:latin typeface="Constantia"/>
                <a:cs typeface="Constantia"/>
              </a:rPr>
              <a:t>of</a:t>
            </a:r>
            <a:r>
              <a:rPr sz="2800" spc="10" dirty="0">
                <a:latin typeface="Constantia"/>
                <a:cs typeface="Constantia"/>
              </a:rPr>
              <a:t> </a:t>
            </a:r>
            <a:r>
              <a:rPr sz="2800" spc="-5" dirty="0">
                <a:latin typeface="Constantia"/>
                <a:cs typeface="Constantia"/>
              </a:rPr>
              <a:t>that</a:t>
            </a:r>
            <a:r>
              <a:rPr sz="2800" spc="-145" dirty="0">
                <a:latin typeface="Constantia"/>
                <a:cs typeface="Constantia"/>
              </a:rPr>
              <a:t> </a:t>
            </a:r>
            <a:r>
              <a:rPr sz="2800" dirty="0">
                <a:latin typeface="Constantia"/>
                <a:cs typeface="Constantia"/>
              </a:rPr>
              <a:t>asset.</a:t>
            </a:r>
          </a:p>
        </p:txBody>
      </p:sp>
    </p:spTree>
    <p:extLst>
      <p:ext uri="{BB962C8B-B14F-4D97-AF65-F5344CB8AC3E}">
        <p14:creationId xmlns="" xmlns:p14="http://schemas.microsoft.com/office/powerpoint/2010/main" val="406651820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F28BEC3-3500-4C59-B18F-7EC58ADEE9DA}"/>
              </a:ext>
            </a:extLst>
          </p:cNvPr>
          <p:cNvSpPr>
            <a:spLocks noGrp="1"/>
          </p:cNvSpPr>
          <p:nvPr>
            <p:ph idx="1"/>
          </p:nvPr>
        </p:nvSpPr>
        <p:spPr>
          <a:xfrm>
            <a:off x="533400" y="1196340"/>
            <a:ext cx="9525000" cy="5638800"/>
          </a:xfrm>
        </p:spPr>
        <p:txBody>
          <a:bodyPr>
            <a:normAutofit/>
          </a:bodyPr>
          <a:lstStyle/>
          <a:p>
            <a:r>
              <a:rPr lang="en-US" sz="2400" b="1" u="sng" dirty="0" smtClean="0">
                <a:solidFill>
                  <a:schemeClr val="tx1"/>
                </a:solidFill>
              </a:rPr>
              <a:t>Short Run Cost</a:t>
            </a:r>
            <a:r>
              <a:rPr lang="en-US" sz="2400" dirty="0" smtClean="0">
                <a:solidFill>
                  <a:schemeClr val="tx1"/>
                </a:solidFill>
              </a:rPr>
              <a:t>:- The </a:t>
            </a:r>
            <a:r>
              <a:rPr lang="en-US" sz="2400" dirty="0">
                <a:solidFill>
                  <a:schemeClr val="tx1"/>
                </a:solidFill>
              </a:rPr>
              <a:t>short run is defined as a period in which the supply of at least one element of the inputs cannot be changed. To illustrate, certain inputs like machinery, buildings, etc., cannot be changed by the firm whenever it so desires. It takes time to replace, add or dismantle them.</a:t>
            </a:r>
          </a:p>
          <a:p>
            <a:r>
              <a:rPr lang="en-US" sz="2400" b="1" u="sng" dirty="0" smtClean="0">
                <a:solidFill>
                  <a:schemeClr val="tx1"/>
                </a:solidFill>
              </a:rPr>
              <a:t>Long Run Cost</a:t>
            </a:r>
            <a:r>
              <a:rPr lang="en-US" sz="2400" dirty="0" smtClean="0">
                <a:solidFill>
                  <a:schemeClr val="tx1"/>
                </a:solidFill>
              </a:rPr>
              <a:t>:- </a:t>
            </a:r>
            <a:r>
              <a:rPr lang="en-US" sz="2400" dirty="0">
                <a:solidFill>
                  <a:schemeClr val="tx1"/>
                </a:solidFill>
              </a:rPr>
              <a:t>Long run, on the other hand, is defined as a period in which all inputs are changed with changes in output. In other words, it is that time-span in which all adjustments and</a:t>
            </a:r>
            <a:br>
              <a:rPr lang="en-US" sz="2400" dirty="0">
                <a:solidFill>
                  <a:schemeClr val="tx1"/>
                </a:solidFill>
              </a:rPr>
            </a:br>
            <a:r>
              <a:rPr lang="en-US" sz="2400" dirty="0">
                <a:solidFill>
                  <a:schemeClr val="tx1"/>
                </a:solidFill>
              </a:rPr>
              <a:t>changes are possible to realize. </a:t>
            </a:r>
          </a:p>
        </p:txBody>
      </p:sp>
      <p:sp>
        <p:nvSpPr>
          <p:cNvPr id="4" name="TextBox 3">
            <a:extLst>
              <a:ext uri="{FF2B5EF4-FFF2-40B4-BE49-F238E27FC236}">
                <a16:creationId xmlns="" xmlns:a16="http://schemas.microsoft.com/office/drawing/2014/main" id="{D8E8830A-3D2E-4EA5-8CB4-C390B4872A2A}"/>
              </a:ext>
            </a:extLst>
          </p:cNvPr>
          <p:cNvSpPr txBox="1"/>
          <p:nvPr/>
        </p:nvSpPr>
        <p:spPr>
          <a:xfrm>
            <a:off x="2209800" y="611565"/>
            <a:ext cx="7925568" cy="646331"/>
          </a:xfrm>
          <a:prstGeom prst="rect">
            <a:avLst/>
          </a:prstGeom>
          <a:noFill/>
        </p:spPr>
        <p:txBody>
          <a:bodyPr wrap="none" rtlCol="0">
            <a:spAutoFit/>
          </a:bodyPr>
          <a:lstStyle/>
          <a:p>
            <a:r>
              <a:rPr lang="en-US" sz="3600" b="1">
                <a:effectLst>
                  <a:outerShdw blurRad="38100" dist="38100" dir="2700000" algn="tl">
                    <a:srgbClr val="000000">
                      <a:alpha val="43137"/>
                    </a:srgbClr>
                  </a:outerShdw>
                </a:effectLst>
              </a:rPr>
              <a:t>SHORT-RUN AND LONG-RUN COSTS</a:t>
            </a:r>
            <a:endParaRPr lang="en-US" sz="360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56459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 xmlns:a16="http://schemas.microsoft.com/office/drawing/2014/main" id="{02C99A8C-047C-4BD6-9E25-C9F9FE0CA146}"/>
              </a:ext>
            </a:extLst>
          </p:cNvPr>
          <p:cNvSpPr txBox="1">
            <a:spLocks noGrp="1"/>
          </p:cNvSpPr>
          <p:nvPr>
            <p:ph type="title"/>
          </p:nvPr>
        </p:nvSpPr>
        <p:spPr>
          <a:xfrm>
            <a:off x="381000" y="304800"/>
            <a:ext cx="5871845" cy="567463"/>
          </a:xfrm>
          <a:prstGeom prst="rect">
            <a:avLst/>
          </a:prstGeom>
        </p:spPr>
        <p:txBody>
          <a:bodyPr vert="horz" wrap="square" lIns="0" tIns="13335" rIns="0" bIns="0" rtlCol="0" anchor="ctr">
            <a:spAutoFit/>
          </a:bodyPr>
          <a:lstStyle/>
          <a:p>
            <a:pPr marL="12700">
              <a:spcBef>
                <a:spcPts val="105"/>
              </a:spcBef>
            </a:pPr>
            <a:r>
              <a:rPr sz="3600" spc="-30" dirty="0"/>
              <a:t>Fixed </a:t>
            </a:r>
            <a:r>
              <a:rPr sz="3600" spc="-5" dirty="0"/>
              <a:t>and </a:t>
            </a:r>
            <a:r>
              <a:rPr sz="3600" spc="-15" dirty="0"/>
              <a:t>variable</a:t>
            </a:r>
            <a:r>
              <a:rPr sz="3600" spc="-45" dirty="0"/>
              <a:t> </a:t>
            </a:r>
            <a:r>
              <a:rPr sz="3600" spc="-30" dirty="0"/>
              <a:t>cost</a:t>
            </a:r>
          </a:p>
        </p:txBody>
      </p:sp>
      <p:sp>
        <p:nvSpPr>
          <p:cNvPr id="5" name="object 8">
            <a:extLst>
              <a:ext uri="{FF2B5EF4-FFF2-40B4-BE49-F238E27FC236}">
                <a16:creationId xmlns="" xmlns:a16="http://schemas.microsoft.com/office/drawing/2014/main" id="{C7E66BFD-1947-4A9D-A84C-268BFF05DD72}"/>
              </a:ext>
            </a:extLst>
          </p:cNvPr>
          <p:cNvSpPr txBox="1"/>
          <p:nvPr/>
        </p:nvSpPr>
        <p:spPr>
          <a:xfrm>
            <a:off x="381001" y="1295400"/>
            <a:ext cx="6324600" cy="4519827"/>
          </a:xfrm>
          <a:prstGeom prst="rect">
            <a:avLst/>
          </a:prstGeom>
        </p:spPr>
        <p:txBody>
          <a:bodyPr vert="horz" wrap="square" lIns="0" tIns="13335" rIns="0" bIns="0" rtlCol="0">
            <a:spAutoFit/>
          </a:bodyPr>
          <a:lstStyle/>
          <a:p>
            <a:pPr marL="286385" marR="5080" indent="-274320">
              <a:spcBef>
                <a:spcPts val="105"/>
              </a:spcBef>
            </a:pPr>
            <a:r>
              <a:rPr sz="2800" b="1" spc="-20" dirty="0">
                <a:latin typeface="Constantia"/>
                <a:cs typeface="Constantia"/>
              </a:rPr>
              <a:t>Fixed </a:t>
            </a:r>
            <a:r>
              <a:rPr sz="2800" b="1" spc="-15" dirty="0">
                <a:latin typeface="Constantia"/>
                <a:cs typeface="Constantia"/>
              </a:rPr>
              <a:t>cost </a:t>
            </a:r>
            <a:r>
              <a:rPr sz="2800" spc="-5" dirty="0">
                <a:latin typeface="Constantia"/>
                <a:cs typeface="Constantia"/>
              </a:rPr>
              <a:t>is the </a:t>
            </a:r>
            <a:r>
              <a:rPr sz="2800" spc="-15" dirty="0">
                <a:latin typeface="Constantia"/>
                <a:cs typeface="Constantia"/>
              </a:rPr>
              <a:t>cost </a:t>
            </a:r>
            <a:r>
              <a:rPr sz="2800" spc="-5" dirty="0">
                <a:latin typeface="Constantia"/>
                <a:cs typeface="Constantia"/>
              </a:rPr>
              <a:t>that </a:t>
            </a:r>
            <a:r>
              <a:rPr sz="2800" spc="-10" dirty="0">
                <a:latin typeface="Constantia"/>
                <a:cs typeface="Constantia"/>
              </a:rPr>
              <a:t>remains </a:t>
            </a:r>
            <a:r>
              <a:rPr sz="2800" spc="-15" dirty="0">
                <a:latin typeface="Constantia"/>
                <a:cs typeface="Constantia"/>
              </a:rPr>
              <a:t>unchanged  irrespective</a:t>
            </a:r>
            <a:r>
              <a:rPr sz="2800" spc="-140" dirty="0">
                <a:latin typeface="Constantia"/>
                <a:cs typeface="Constantia"/>
              </a:rPr>
              <a:t> </a:t>
            </a:r>
            <a:r>
              <a:rPr sz="2800" dirty="0">
                <a:latin typeface="Constantia"/>
                <a:cs typeface="Constantia"/>
              </a:rPr>
              <a:t>of</a:t>
            </a:r>
            <a:r>
              <a:rPr sz="2800" spc="5" dirty="0">
                <a:latin typeface="Constantia"/>
                <a:cs typeface="Constantia"/>
              </a:rPr>
              <a:t> </a:t>
            </a:r>
            <a:r>
              <a:rPr sz="2800" spc="-5" dirty="0">
                <a:latin typeface="Constantia"/>
                <a:cs typeface="Constantia"/>
              </a:rPr>
              <a:t>the</a:t>
            </a:r>
            <a:r>
              <a:rPr sz="2800" spc="-130" dirty="0">
                <a:latin typeface="Constantia"/>
                <a:cs typeface="Constantia"/>
              </a:rPr>
              <a:t> </a:t>
            </a:r>
            <a:r>
              <a:rPr sz="2800" dirty="0">
                <a:latin typeface="Constantia"/>
                <a:cs typeface="Constantia"/>
              </a:rPr>
              <a:t>output</a:t>
            </a:r>
            <a:r>
              <a:rPr sz="2800" spc="-114" dirty="0">
                <a:latin typeface="Constantia"/>
                <a:cs typeface="Constantia"/>
              </a:rPr>
              <a:t> </a:t>
            </a:r>
            <a:r>
              <a:rPr sz="2800" spc="-15" dirty="0">
                <a:latin typeface="Constantia"/>
                <a:cs typeface="Constantia"/>
              </a:rPr>
              <a:t>level</a:t>
            </a:r>
            <a:r>
              <a:rPr sz="2800" spc="-90" dirty="0">
                <a:latin typeface="Constantia"/>
                <a:cs typeface="Constantia"/>
              </a:rPr>
              <a:t> </a:t>
            </a:r>
            <a:r>
              <a:rPr sz="2800" dirty="0">
                <a:latin typeface="Constantia"/>
                <a:cs typeface="Constantia"/>
              </a:rPr>
              <a:t>or</a:t>
            </a:r>
            <a:r>
              <a:rPr sz="2800" spc="-145" dirty="0">
                <a:latin typeface="Constantia"/>
                <a:cs typeface="Constantia"/>
              </a:rPr>
              <a:t> </a:t>
            </a:r>
            <a:r>
              <a:rPr sz="2800" dirty="0">
                <a:latin typeface="Constantia"/>
                <a:cs typeface="Constantia"/>
              </a:rPr>
              <a:t>sales</a:t>
            </a:r>
            <a:r>
              <a:rPr sz="2800" spc="-114" dirty="0">
                <a:latin typeface="Constantia"/>
                <a:cs typeface="Constantia"/>
              </a:rPr>
              <a:t> </a:t>
            </a:r>
            <a:r>
              <a:rPr sz="2800" spc="-20" dirty="0">
                <a:latin typeface="Constantia"/>
                <a:cs typeface="Constantia"/>
              </a:rPr>
              <a:t>revenue</a:t>
            </a:r>
            <a:r>
              <a:rPr sz="2800" spc="-135" dirty="0">
                <a:latin typeface="Constantia"/>
                <a:cs typeface="Constantia"/>
              </a:rPr>
              <a:t> </a:t>
            </a:r>
            <a:r>
              <a:rPr sz="2800" dirty="0">
                <a:latin typeface="Constantia"/>
                <a:cs typeface="Constantia"/>
              </a:rPr>
              <a:t>such</a:t>
            </a:r>
            <a:r>
              <a:rPr sz="2800" spc="-105" dirty="0">
                <a:latin typeface="Constantia"/>
                <a:cs typeface="Constantia"/>
              </a:rPr>
              <a:t> </a:t>
            </a:r>
            <a:r>
              <a:rPr sz="2800" dirty="0">
                <a:latin typeface="Constantia"/>
                <a:cs typeface="Constantia"/>
              </a:rPr>
              <a:t>as  </a:t>
            </a:r>
            <a:r>
              <a:rPr sz="2800" spc="-10" dirty="0">
                <a:latin typeface="Constantia"/>
                <a:cs typeface="Constantia"/>
              </a:rPr>
              <a:t>intrest,rent,salaries</a:t>
            </a:r>
            <a:r>
              <a:rPr sz="2800" spc="-140" dirty="0">
                <a:latin typeface="Constantia"/>
                <a:cs typeface="Constantia"/>
              </a:rPr>
              <a:t> </a:t>
            </a:r>
            <a:r>
              <a:rPr sz="2800" spc="-15" dirty="0">
                <a:latin typeface="Constantia"/>
                <a:cs typeface="Constantia"/>
              </a:rPr>
              <a:t>etc</a:t>
            </a:r>
            <a:endParaRPr sz="2800" dirty="0">
              <a:latin typeface="Constantia"/>
              <a:cs typeface="Constantia"/>
            </a:endParaRPr>
          </a:p>
          <a:p>
            <a:pPr>
              <a:spcBef>
                <a:spcPts val="55"/>
              </a:spcBef>
            </a:pPr>
            <a:endParaRPr sz="4000" dirty="0">
              <a:latin typeface="Times New Roman"/>
              <a:cs typeface="Times New Roman"/>
            </a:endParaRPr>
          </a:p>
          <a:p>
            <a:pPr marL="286385" marR="62230" indent="-274320">
              <a:tabLst>
                <a:tab pos="2147570" algn="l"/>
              </a:tabLst>
            </a:pPr>
            <a:r>
              <a:rPr sz="2800" b="1" spc="-25" dirty="0">
                <a:latin typeface="Constantia"/>
                <a:cs typeface="Constantia"/>
              </a:rPr>
              <a:t>Variable</a:t>
            </a:r>
            <a:r>
              <a:rPr sz="2800" b="1" spc="-140" dirty="0">
                <a:latin typeface="Constantia"/>
                <a:cs typeface="Constantia"/>
              </a:rPr>
              <a:t> </a:t>
            </a:r>
            <a:r>
              <a:rPr sz="2800" b="1" spc="-15" dirty="0">
                <a:latin typeface="Constantia"/>
                <a:cs typeface="Constantia"/>
              </a:rPr>
              <a:t>cost	</a:t>
            </a:r>
            <a:r>
              <a:rPr sz="2800" spc="-15" dirty="0">
                <a:latin typeface="Constantia"/>
                <a:cs typeface="Constantia"/>
              </a:rPr>
              <a:t>are</a:t>
            </a:r>
            <a:r>
              <a:rPr sz="2800" spc="-95" dirty="0">
                <a:latin typeface="Constantia"/>
                <a:cs typeface="Constantia"/>
              </a:rPr>
              <a:t> </a:t>
            </a:r>
            <a:r>
              <a:rPr sz="2800" spc="-5" dirty="0">
                <a:latin typeface="Constantia"/>
                <a:cs typeface="Constantia"/>
              </a:rPr>
              <a:t>thoese</a:t>
            </a:r>
            <a:r>
              <a:rPr sz="2800" spc="-150" dirty="0">
                <a:latin typeface="Constantia"/>
                <a:cs typeface="Constantia"/>
              </a:rPr>
              <a:t> </a:t>
            </a:r>
            <a:r>
              <a:rPr sz="2800" spc="-10" dirty="0">
                <a:latin typeface="Constantia"/>
                <a:cs typeface="Constantia"/>
              </a:rPr>
              <a:t>costs</a:t>
            </a:r>
            <a:r>
              <a:rPr sz="2800" spc="-105" dirty="0">
                <a:latin typeface="Constantia"/>
                <a:cs typeface="Constantia"/>
              </a:rPr>
              <a:t> </a:t>
            </a:r>
            <a:r>
              <a:rPr sz="2800" spc="-5" dirty="0">
                <a:latin typeface="Constantia"/>
                <a:cs typeface="Constantia"/>
              </a:rPr>
              <a:t>that</a:t>
            </a:r>
            <a:r>
              <a:rPr sz="2800" spc="-170" dirty="0">
                <a:latin typeface="Constantia"/>
                <a:cs typeface="Constantia"/>
              </a:rPr>
              <a:t> </a:t>
            </a:r>
            <a:r>
              <a:rPr sz="2800" dirty="0">
                <a:latin typeface="Constantia"/>
                <a:cs typeface="Constantia"/>
              </a:rPr>
              <a:t>vary</a:t>
            </a:r>
            <a:r>
              <a:rPr sz="2800" spc="-140" dirty="0">
                <a:latin typeface="Constantia"/>
                <a:cs typeface="Constantia"/>
              </a:rPr>
              <a:t> </a:t>
            </a:r>
            <a:r>
              <a:rPr sz="2800" spc="-5" dirty="0">
                <a:latin typeface="Constantia"/>
                <a:cs typeface="Constantia"/>
              </a:rPr>
              <a:t>depending</a:t>
            </a:r>
            <a:r>
              <a:rPr sz="2800" spc="-65" dirty="0">
                <a:latin typeface="Constantia"/>
                <a:cs typeface="Constantia"/>
              </a:rPr>
              <a:t> </a:t>
            </a:r>
            <a:r>
              <a:rPr sz="2800" dirty="0">
                <a:latin typeface="Constantia"/>
                <a:cs typeface="Constantia"/>
              </a:rPr>
              <a:t>on</a:t>
            </a:r>
            <a:r>
              <a:rPr sz="2800" spc="-130" dirty="0">
                <a:latin typeface="Constantia"/>
                <a:cs typeface="Constantia"/>
              </a:rPr>
              <a:t> </a:t>
            </a:r>
            <a:r>
              <a:rPr sz="2800" dirty="0">
                <a:latin typeface="Constantia"/>
                <a:cs typeface="Constantia"/>
              </a:rPr>
              <a:t>a  </a:t>
            </a:r>
            <a:r>
              <a:rPr sz="2800" spc="-20" dirty="0">
                <a:latin typeface="Constantia"/>
                <a:cs typeface="Constantia"/>
              </a:rPr>
              <a:t>company’s </a:t>
            </a:r>
            <a:r>
              <a:rPr sz="2800" spc="-5" dirty="0">
                <a:latin typeface="Constantia"/>
                <a:cs typeface="Constantia"/>
              </a:rPr>
              <a:t>production </a:t>
            </a:r>
            <a:r>
              <a:rPr sz="2800" spc="-10" dirty="0">
                <a:latin typeface="Constantia"/>
                <a:cs typeface="Constantia"/>
              </a:rPr>
              <a:t>volume; </a:t>
            </a:r>
            <a:r>
              <a:rPr sz="2800" spc="-5" dirty="0">
                <a:latin typeface="Constantia"/>
                <a:cs typeface="Constantia"/>
              </a:rPr>
              <a:t>they </a:t>
            </a:r>
            <a:r>
              <a:rPr sz="2800" spc="-10" dirty="0">
                <a:latin typeface="Constantia"/>
                <a:cs typeface="Constantia"/>
              </a:rPr>
              <a:t>raise </a:t>
            </a:r>
            <a:r>
              <a:rPr sz="2800" dirty="0">
                <a:latin typeface="Constantia"/>
                <a:cs typeface="Constantia"/>
              </a:rPr>
              <a:t>as  </a:t>
            </a:r>
            <a:r>
              <a:rPr sz="2800" spc="-5" dirty="0">
                <a:latin typeface="Constantia"/>
                <a:cs typeface="Constantia"/>
              </a:rPr>
              <a:t>production</a:t>
            </a:r>
            <a:r>
              <a:rPr sz="2800" spc="-75" dirty="0">
                <a:latin typeface="Constantia"/>
                <a:cs typeface="Constantia"/>
              </a:rPr>
              <a:t> </a:t>
            </a:r>
            <a:r>
              <a:rPr sz="2800" spc="-10" dirty="0">
                <a:latin typeface="Constantia"/>
                <a:cs typeface="Constantia"/>
              </a:rPr>
              <a:t>increases</a:t>
            </a:r>
            <a:r>
              <a:rPr sz="2800" spc="-114" dirty="0">
                <a:latin typeface="Constantia"/>
                <a:cs typeface="Constantia"/>
              </a:rPr>
              <a:t> </a:t>
            </a:r>
            <a:r>
              <a:rPr sz="2800" dirty="0">
                <a:latin typeface="Constantia"/>
                <a:cs typeface="Constantia"/>
              </a:rPr>
              <a:t>and</a:t>
            </a:r>
            <a:r>
              <a:rPr sz="2800" spc="-25" dirty="0">
                <a:latin typeface="Constantia"/>
                <a:cs typeface="Constantia"/>
              </a:rPr>
              <a:t> </a:t>
            </a:r>
            <a:r>
              <a:rPr sz="2800" dirty="0">
                <a:latin typeface="Constantia"/>
                <a:cs typeface="Constantia"/>
              </a:rPr>
              <a:t>fall</a:t>
            </a:r>
            <a:r>
              <a:rPr sz="2800" spc="-95" dirty="0">
                <a:latin typeface="Constantia"/>
                <a:cs typeface="Constantia"/>
              </a:rPr>
              <a:t> </a:t>
            </a:r>
            <a:r>
              <a:rPr sz="2800" dirty="0">
                <a:latin typeface="Constantia"/>
                <a:cs typeface="Constantia"/>
              </a:rPr>
              <a:t>as</a:t>
            </a:r>
            <a:r>
              <a:rPr sz="2800" spc="-95" dirty="0">
                <a:latin typeface="Constantia"/>
                <a:cs typeface="Constantia"/>
              </a:rPr>
              <a:t> </a:t>
            </a:r>
            <a:r>
              <a:rPr sz="2800" spc="-5" dirty="0">
                <a:latin typeface="Constantia"/>
                <a:cs typeface="Constantia"/>
              </a:rPr>
              <a:t>production</a:t>
            </a:r>
            <a:r>
              <a:rPr sz="2800" spc="-145" dirty="0">
                <a:latin typeface="Constantia"/>
                <a:cs typeface="Constantia"/>
              </a:rPr>
              <a:t> </a:t>
            </a:r>
            <a:r>
              <a:rPr sz="2800" spc="-10" dirty="0">
                <a:latin typeface="Constantia"/>
                <a:cs typeface="Constantia"/>
              </a:rPr>
              <a:t>decreases</a:t>
            </a:r>
            <a:endParaRPr sz="2800" dirty="0">
              <a:latin typeface="Constantia"/>
              <a:cs typeface="Constantia"/>
            </a:endParaRPr>
          </a:p>
        </p:txBody>
      </p:sp>
      <p:pic>
        <p:nvPicPr>
          <p:cNvPr id="6" name="Picture 5">
            <a:extLst>
              <a:ext uri="{FF2B5EF4-FFF2-40B4-BE49-F238E27FC236}">
                <a16:creationId xmlns="" xmlns:a16="http://schemas.microsoft.com/office/drawing/2014/main" id="{0DEB5186-1B1B-4D78-99A3-F3189146A12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706772" y="1785926"/>
            <a:ext cx="5256627" cy="3809348"/>
          </a:xfrm>
          <a:prstGeom prst="rect">
            <a:avLst/>
          </a:prstGeom>
          <a:ln w="38100" cap="sq">
            <a:solidFill>
              <a:schemeClr val="tx2">
                <a:lumMod val="40000"/>
                <a:lumOff val="6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396061220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 xmlns:a16="http://schemas.microsoft.com/office/drawing/2014/main" id="{C9A13013-615E-4D73-A5EE-4E7EC2D4EFDD}"/>
              </a:ext>
            </a:extLst>
          </p:cNvPr>
          <p:cNvSpPr txBox="1">
            <a:spLocks noGrp="1"/>
          </p:cNvSpPr>
          <p:nvPr>
            <p:ph type="title"/>
          </p:nvPr>
        </p:nvSpPr>
        <p:spPr>
          <a:xfrm>
            <a:off x="1905000" y="643686"/>
            <a:ext cx="6292850" cy="567463"/>
          </a:xfrm>
          <a:prstGeom prst="rect">
            <a:avLst/>
          </a:prstGeom>
        </p:spPr>
        <p:txBody>
          <a:bodyPr vert="horz" wrap="square" lIns="0" tIns="13335" rIns="0" bIns="0" rtlCol="0" anchor="ctr">
            <a:spAutoFit/>
          </a:bodyPr>
          <a:lstStyle/>
          <a:p>
            <a:pPr marL="12700">
              <a:spcBef>
                <a:spcPts val="105"/>
              </a:spcBef>
            </a:pPr>
            <a:r>
              <a:rPr spc="-25" dirty="0">
                <a:latin typeface="Adobe Fan Heiti Std B" panose="020B0700000000000000" pitchFamily="34" charset="-128"/>
                <a:ea typeface="Adobe Fan Heiti Std B" panose="020B0700000000000000" pitchFamily="34" charset="-128"/>
              </a:rPr>
              <a:t>Real </a:t>
            </a:r>
            <a:r>
              <a:rPr spc="-30" dirty="0">
                <a:latin typeface="Adobe Fan Heiti Std B" panose="020B0700000000000000" pitchFamily="34" charset="-128"/>
                <a:ea typeface="Adobe Fan Heiti Std B" panose="020B0700000000000000" pitchFamily="34" charset="-128"/>
              </a:rPr>
              <a:t>cost </a:t>
            </a:r>
            <a:endParaRPr spc="-25" dirty="0">
              <a:latin typeface="Adobe Fan Heiti Std B" panose="020B0700000000000000" pitchFamily="34" charset="-128"/>
              <a:ea typeface="Adobe Fan Heiti Std B" panose="020B0700000000000000" pitchFamily="34" charset="-128"/>
            </a:endParaRPr>
          </a:p>
        </p:txBody>
      </p:sp>
      <p:sp>
        <p:nvSpPr>
          <p:cNvPr id="5" name="object 8">
            <a:extLst>
              <a:ext uri="{FF2B5EF4-FFF2-40B4-BE49-F238E27FC236}">
                <a16:creationId xmlns="" xmlns:a16="http://schemas.microsoft.com/office/drawing/2014/main" id="{72D2E829-F067-49E7-B30E-C4A54EA8F1CB}"/>
              </a:ext>
            </a:extLst>
          </p:cNvPr>
          <p:cNvSpPr txBox="1"/>
          <p:nvPr/>
        </p:nvSpPr>
        <p:spPr>
          <a:xfrm>
            <a:off x="1752600" y="1905001"/>
            <a:ext cx="8763000" cy="3722173"/>
          </a:xfrm>
          <a:prstGeom prst="rect">
            <a:avLst/>
          </a:prstGeom>
        </p:spPr>
        <p:txBody>
          <a:bodyPr vert="horz" wrap="square" lIns="0" tIns="13335" rIns="0" bIns="0" rtlCol="0">
            <a:spAutoFit/>
          </a:bodyPr>
          <a:lstStyle/>
          <a:p>
            <a:pPr marL="286385" marR="5080" indent="-274320">
              <a:spcBef>
                <a:spcPts val="105"/>
              </a:spcBef>
            </a:pPr>
            <a:r>
              <a:rPr sz="2800" b="1" spc="-10" dirty="0">
                <a:latin typeface="Constantia"/>
                <a:cs typeface="Constantia"/>
              </a:rPr>
              <a:t>Real</a:t>
            </a:r>
            <a:r>
              <a:rPr sz="2800" b="1" spc="-75" dirty="0">
                <a:latin typeface="Constantia"/>
                <a:cs typeface="Constantia"/>
              </a:rPr>
              <a:t> </a:t>
            </a:r>
            <a:r>
              <a:rPr sz="2800" b="1" spc="-15" dirty="0">
                <a:latin typeface="Constantia"/>
                <a:cs typeface="Constantia"/>
              </a:rPr>
              <a:t>cost</a:t>
            </a:r>
            <a:r>
              <a:rPr sz="2800" b="1" spc="-70" dirty="0">
                <a:latin typeface="Constantia"/>
                <a:cs typeface="Constantia"/>
              </a:rPr>
              <a:t> </a:t>
            </a:r>
            <a:r>
              <a:rPr sz="2800" dirty="0">
                <a:latin typeface="Constantia"/>
                <a:cs typeface="Constantia"/>
              </a:rPr>
              <a:t>of</a:t>
            </a:r>
            <a:r>
              <a:rPr sz="2800" spc="-15" dirty="0">
                <a:latin typeface="Constantia"/>
                <a:cs typeface="Constantia"/>
              </a:rPr>
              <a:t> </a:t>
            </a:r>
            <a:r>
              <a:rPr sz="2800" dirty="0">
                <a:latin typeface="Constantia"/>
                <a:cs typeface="Constantia"/>
              </a:rPr>
              <a:t>a</a:t>
            </a:r>
            <a:r>
              <a:rPr sz="2800" spc="-105" dirty="0">
                <a:latin typeface="Constantia"/>
                <a:cs typeface="Constantia"/>
              </a:rPr>
              <a:t> </a:t>
            </a:r>
            <a:r>
              <a:rPr sz="2800" spc="-5" dirty="0">
                <a:latin typeface="Constantia"/>
                <a:cs typeface="Constantia"/>
              </a:rPr>
              <a:t>production</a:t>
            </a:r>
            <a:r>
              <a:rPr sz="2800" spc="-125" dirty="0">
                <a:latin typeface="Constantia"/>
                <a:cs typeface="Constantia"/>
              </a:rPr>
              <a:t> </a:t>
            </a:r>
            <a:r>
              <a:rPr sz="2800" spc="-15" dirty="0">
                <a:latin typeface="Constantia"/>
                <a:cs typeface="Constantia"/>
              </a:rPr>
              <a:t>refers</a:t>
            </a:r>
            <a:r>
              <a:rPr sz="2800" spc="-75" dirty="0">
                <a:latin typeface="Constantia"/>
                <a:cs typeface="Constantia"/>
              </a:rPr>
              <a:t> </a:t>
            </a:r>
            <a:r>
              <a:rPr sz="2800" spc="-20" dirty="0">
                <a:latin typeface="Constantia"/>
                <a:cs typeface="Constantia"/>
              </a:rPr>
              <a:t>to</a:t>
            </a:r>
            <a:r>
              <a:rPr sz="2800" spc="-105" dirty="0">
                <a:latin typeface="Constantia"/>
                <a:cs typeface="Constantia"/>
              </a:rPr>
              <a:t> </a:t>
            </a:r>
            <a:r>
              <a:rPr sz="2800" spc="-5" dirty="0">
                <a:latin typeface="Constantia"/>
                <a:cs typeface="Constantia"/>
              </a:rPr>
              <a:t>the</a:t>
            </a:r>
            <a:r>
              <a:rPr sz="2800" spc="-110" dirty="0">
                <a:latin typeface="Constantia"/>
                <a:cs typeface="Constantia"/>
              </a:rPr>
              <a:t> </a:t>
            </a:r>
            <a:r>
              <a:rPr sz="2800" spc="-10" dirty="0">
                <a:latin typeface="Constantia"/>
                <a:cs typeface="Constantia"/>
              </a:rPr>
              <a:t>physical</a:t>
            </a:r>
            <a:r>
              <a:rPr sz="2800" spc="-85" dirty="0">
                <a:latin typeface="Constantia"/>
                <a:cs typeface="Constantia"/>
              </a:rPr>
              <a:t> </a:t>
            </a:r>
            <a:r>
              <a:rPr sz="2800" spc="-5" dirty="0">
                <a:latin typeface="Constantia"/>
                <a:cs typeface="Constantia"/>
              </a:rPr>
              <a:t>quantities  </a:t>
            </a:r>
            <a:r>
              <a:rPr sz="2800" dirty="0">
                <a:latin typeface="Constantia"/>
                <a:cs typeface="Constantia"/>
              </a:rPr>
              <a:t>of </a:t>
            </a:r>
            <a:r>
              <a:rPr sz="2800" spc="-5" dirty="0">
                <a:latin typeface="Constantia"/>
                <a:cs typeface="Constantia"/>
              </a:rPr>
              <a:t>various factors used in producing</a:t>
            </a:r>
            <a:r>
              <a:rPr sz="2800" spc="-405" dirty="0">
                <a:latin typeface="Constantia"/>
                <a:cs typeface="Constantia"/>
              </a:rPr>
              <a:t> </a:t>
            </a:r>
            <a:r>
              <a:rPr sz="2800" spc="-10" dirty="0">
                <a:latin typeface="Constantia"/>
                <a:cs typeface="Constantia"/>
              </a:rPr>
              <a:t>commodity</a:t>
            </a:r>
            <a:endParaRPr sz="2800" dirty="0">
              <a:latin typeface="Constantia"/>
              <a:cs typeface="Constantia"/>
            </a:endParaRPr>
          </a:p>
          <a:p>
            <a:pPr marL="286385" marR="156845" indent="-274320">
              <a:spcBef>
                <a:spcPts val="625"/>
              </a:spcBef>
            </a:pPr>
            <a:r>
              <a:rPr sz="2800" dirty="0">
                <a:latin typeface="Constantia"/>
                <a:cs typeface="Constantia"/>
              </a:rPr>
              <a:t>Ex: </a:t>
            </a:r>
            <a:r>
              <a:rPr sz="2800" spc="-15" dirty="0">
                <a:latin typeface="Constantia"/>
                <a:cs typeface="Constantia"/>
              </a:rPr>
              <a:t>Real</a:t>
            </a:r>
            <a:r>
              <a:rPr sz="2800" spc="-90" dirty="0">
                <a:latin typeface="Constantia"/>
                <a:cs typeface="Constantia"/>
              </a:rPr>
              <a:t> </a:t>
            </a:r>
            <a:r>
              <a:rPr sz="2800" spc="-15" dirty="0">
                <a:latin typeface="Constantia"/>
                <a:cs typeface="Constantia"/>
              </a:rPr>
              <a:t>cost</a:t>
            </a:r>
            <a:r>
              <a:rPr sz="2800" spc="-150" dirty="0">
                <a:latin typeface="Constantia"/>
                <a:cs typeface="Constantia"/>
              </a:rPr>
              <a:t> </a:t>
            </a:r>
            <a:r>
              <a:rPr sz="2800" dirty="0">
                <a:latin typeface="Constantia"/>
                <a:cs typeface="Constantia"/>
              </a:rPr>
              <a:t>of</a:t>
            </a:r>
            <a:r>
              <a:rPr sz="2800" spc="-10" dirty="0">
                <a:latin typeface="Constantia"/>
                <a:cs typeface="Constantia"/>
              </a:rPr>
              <a:t> </a:t>
            </a:r>
            <a:r>
              <a:rPr sz="2800" dirty="0">
                <a:latin typeface="Constantia"/>
                <a:cs typeface="Constantia"/>
              </a:rPr>
              <a:t>a</a:t>
            </a:r>
            <a:r>
              <a:rPr sz="2800" spc="-100" dirty="0">
                <a:latin typeface="Constantia"/>
                <a:cs typeface="Constantia"/>
              </a:rPr>
              <a:t> </a:t>
            </a:r>
            <a:r>
              <a:rPr sz="2800" spc="-5" dirty="0">
                <a:latin typeface="Constantia"/>
                <a:cs typeface="Constantia"/>
              </a:rPr>
              <a:t>table</a:t>
            </a:r>
            <a:r>
              <a:rPr sz="2800" spc="-135" dirty="0">
                <a:latin typeface="Constantia"/>
                <a:cs typeface="Constantia"/>
              </a:rPr>
              <a:t> </a:t>
            </a:r>
            <a:r>
              <a:rPr sz="2800" spc="-10" dirty="0">
                <a:latin typeface="Constantia"/>
                <a:cs typeface="Constantia"/>
              </a:rPr>
              <a:t>composes</a:t>
            </a:r>
            <a:r>
              <a:rPr sz="2800" spc="-150" dirty="0">
                <a:latin typeface="Constantia"/>
                <a:cs typeface="Constantia"/>
              </a:rPr>
              <a:t> </a:t>
            </a:r>
            <a:r>
              <a:rPr sz="2800" dirty="0">
                <a:latin typeface="Constantia"/>
                <a:cs typeface="Constantia"/>
              </a:rPr>
              <a:t>of</a:t>
            </a:r>
            <a:r>
              <a:rPr sz="2800" spc="-25" dirty="0">
                <a:latin typeface="Constantia"/>
                <a:cs typeface="Constantia"/>
              </a:rPr>
              <a:t> </a:t>
            </a:r>
            <a:r>
              <a:rPr sz="2800" dirty="0">
                <a:latin typeface="Constantia"/>
                <a:cs typeface="Constantia"/>
              </a:rPr>
              <a:t>a</a:t>
            </a:r>
            <a:r>
              <a:rPr sz="2800" spc="-130" dirty="0">
                <a:latin typeface="Constantia"/>
                <a:cs typeface="Constantia"/>
              </a:rPr>
              <a:t> </a:t>
            </a:r>
            <a:r>
              <a:rPr sz="2800" spc="-15" dirty="0">
                <a:latin typeface="Constantia"/>
                <a:cs typeface="Constantia"/>
              </a:rPr>
              <a:t>carpenter’s</a:t>
            </a:r>
            <a:r>
              <a:rPr sz="2800" spc="-60" dirty="0">
                <a:latin typeface="Constantia"/>
                <a:cs typeface="Constantia"/>
              </a:rPr>
              <a:t> </a:t>
            </a:r>
            <a:r>
              <a:rPr sz="2800" dirty="0">
                <a:latin typeface="Constantia"/>
                <a:cs typeface="Constantia"/>
              </a:rPr>
              <a:t>labor</a:t>
            </a:r>
            <a:r>
              <a:rPr sz="2800" spc="-135" dirty="0">
                <a:latin typeface="Constantia"/>
                <a:cs typeface="Constantia"/>
              </a:rPr>
              <a:t> </a:t>
            </a:r>
            <a:r>
              <a:rPr sz="2800" spc="-20" dirty="0">
                <a:latin typeface="Constantia"/>
                <a:cs typeface="Constantia"/>
              </a:rPr>
              <a:t>to  </a:t>
            </a:r>
            <a:r>
              <a:rPr sz="2800" spc="-5" dirty="0">
                <a:latin typeface="Constantia"/>
                <a:cs typeface="Constantia"/>
              </a:rPr>
              <a:t>cubic </a:t>
            </a:r>
            <a:r>
              <a:rPr sz="2800" spc="-10" dirty="0">
                <a:latin typeface="Constantia"/>
                <a:cs typeface="Constantia"/>
              </a:rPr>
              <a:t>feet </a:t>
            </a:r>
            <a:r>
              <a:rPr sz="2800" dirty="0">
                <a:latin typeface="Constantia"/>
                <a:cs typeface="Constantia"/>
              </a:rPr>
              <a:t>of a </a:t>
            </a:r>
            <a:r>
              <a:rPr sz="2800" spc="-20" dirty="0">
                <a:latin typeface="Constantia"/>
                <a:cs typeface="Constantia"/>
              </a:rPr>
              <a:t>wood </a:t>
            </a:r>
            <a:r>
              <a:rPr sz="2800" dirty="0">
                <a:latin typeface="Constantia"/>
                <a:cs typeface="Constantia"/>
              </a:rPr>
              <a:t>,a </a:t>
            </a:r>
            <a:r>
              <a:rPr sz="2800" spc="-15" dirty="0">
                <a:latin typeface="Constantia"/>
                <a:cs typeface="Constantia"/>
              </a:rPr>
              <a:t>dozen </a:t>
            </a:r>
            <a:r>
              <a:rPr sz="2800" dirty="0">
                <a:latin typeface="Constantia"/>
                <a:cs typeface="Constantia"/>
              </a:rPr>
              <a:t>of </a:t>
            </a:r>
            <a:r>
              <a:rPr sz="2800" spc="-10" dirty="0">
                <a:latin typeface="Constantia"/>
                <a:cs typeface="Constantia"/>
              </a:rPr>
              <a:t>nails, </a:t>
            </a:r>
            <a:r>
              <a:rPr sz="2800" dirty="0">
                <a:latin typeface="Constantia"/>
                <a:cs typeface="Constantia"/>
              </a:rPr>
              <a:t>half a </a:t>
            </a:r>
            <a:r>
              <a:rPr sz="2800" spc="-10" dirty="0">
                <a:latin typeface="Constantia"/>
                <a:cs typeface="Constantia"/>
              </a:rPr>
              <a:t>bottle </a:t>
            </a:r>
            <a:r>
              <a:rPr sz="2800" dirty="0">
                <a:latin typeface="Constantia"/>
                <a:cs typeface="Constantia"/>
              </a:rPr>
              <a:t>of  </a:t>
            </a:r>
            <a:r>
              <a:rPr sz="2800" spc="-10" dirty="0">
                <a:latin typeface="Constantia"/>
                <a:cs typeface="Constantia"/>
              </a:rPr>
              <a:t>varnish…..etc</a:t>
            </a:r>
            <a:endParaRPr sz="2800" dirty="0">
              <a:latin typeface="Constantia"/>
              <a:cs typeface="Constantia"/>
            </a:endParaRPr>
          </a:p>
          <a:p>
            <a:pPr>
              <a:lnSpc>
                <a:spcPct val="100000"/>
              </a:lnSpc>
            </a:pPr>
            <a:endParaRPr sz="4000" dirty="0">
              <a:latin typeface="Times New Roman"/>
              <a:cs typeface="Times New Roman"/>
            </a:endParaRPr>
          </a:p>
          <a:p>
            <a:pPr marL="286385" marR="669290" indent="880744"/>
            <a:r>
              <a:rPr sz="2800" dirty="0">
                <a:latin typeface="Constantia"/>
                <a:cs typeface="Constantia"/>
              </a:rPr>
              <a:t>“ </a:t>
            </a:r>
            <a:r>
              <a:rPr sz="2800" i="1" spc="-15" dirty="0">
                <a:latin typeface="Constantia"/>
                <a:cs typeface="Constantia"/>
              </a:rPr>
              <a:t>Real </a:t>
            </a:r>
            <a:r>
              <a:rPr sz="2800" i="1" spc="-5" dirty="0">
                <a:latin typeface="Constantia"/>
                <a:cs typeface="Constantia"/>
              </a:rPr>
              <a:t>cost </a:t>
            </a:r>
            <a:r>
              <a:rPr sz="2800" i="1" spc="-15" dirty="0">
                <a:latin typeface="Constantia"/>
                <a:cs typeface="Constantia"/>
              </a:rPr>
              <a:t>thus </a:t>
            </a:r>
            <a:r>
              <a:rPr sz="2800" i="1" spc="5" dirty="0">
                <a:latin typeface="Constantia"/>
                <a:cs typeface="Constantia"/>
              </a:rPr>
              <a:t>signifies </a:t>
            </a:r>
            <a:r>
              <a:rPr sz="2800" i="1" spc="-15" dirty="0">
                <a:latin typeface="Constantia"/>
                <a:cs typeface="Constantia"/>
              </a:rPr>
              <a:t>the </a:t>
            </a:r>
            <a:r>
              <a:rPr sz="2800" i="1" spc="-20" dirty="0">
                <a:latin typeface="Constantia"/>
                <a:cs typeface="Constantia"/>
              </a:rPr>
              <a:t>aggregate </a:t>
            </a:r>
            <a:r>
              <a:rPr sz="2800" i="1" spc="-5" dirty="0">
                <a:latin typeface="Constantia"/>
                <a:cs typeface="Constantia"/>
              </a:rPr>
              <a:t>of </a:t>
            </a:r>
            <a:r>
              <a:rPr sz="2800" i="1" spc="-15" dirty="0">
                <a:latin typeface="Constantia"/>
                <a:cs typeface="Constantia"/>
              </a:rPr>
              <a:t>real  </a:t>
            </a:r>
            <a:r>
              <a:rPr sz="2800" i="1" spc="-10" dirty="0">
                <a:latin typeface="Constantia"/>
                <a:cs typeface="Constantia"/>
              </a:rPr>
              <a:t>productive resources </a:t>
            </a:r>
            <a:r>
              <a:rPr sz="2800" i="1" spc="-5" dirty="0">
                <a:latin typeface="Constantia"/>
                <a:cs typeface="Constantia"/>
              </a:rPr>
              <a:t>absorbed </a:t>
            </a:r>
            <a:r>
              <a:rPr sz="2800" i="1" dirty="0">
                <a:latin typeface="Constantia"/>
                <a:cs typeface="Constantia"/>
              </a:rPr>
              <a:t>in </a:t>
            </a:r>
            <a:r>
              <a:rPr sz="2800" i="1" spc="-15" dirty="0">
                <a:latin typeface="Constantia"/>
                <a:cs typeface="Constantia"/>
              </a:rPr>
              <a:t>the</a:t>
            </a:r>
            <a:r>
              <a:rPr sz="2800" i="1" spc="-80" dirty="0">
                <a:latin typeface="Constantia"/>
                <a:cs typeface="Constantia"/>
              </a:rPr>
              <a:t> </a:t>
            </a:r>
            <a:r>
              <a:rPr sz="2800" i="1" spc="-20" dirty="0">
                <a:latin typeface="Constantia"/>
                <a:cs typeface="Constantia"/>
              </a:rPr>
              <a:t>production”</a:t>
            </a:r>
            <a:endParaRPr sz="2800" dirty="0">
              <a:latin typeface="Constantia"/>
              <a:cs typeface="Constantia"/>
            </a:endParaRPr>
          </a:p>
        </p:txBody>
      </p:sp>
    </p:spTree>
    <p:extLst>
      <p:ext uri="{BB962C8B-B14F-4D97-AF65-F5344CB8AC3E}">
        <p14:creationId xmlns="" xmlns:p14="http://schemas.microsoft.com/office/powerpoint/2010/main" val="312012437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 xmlns:a16="http://schemas.microsoft.com/office/drawing/2014/main" id="{A7E99F16-50F2-4F47-A198-2C5112A811D8}"/>
              </a:ext>
            </a:extLst>
          </p:cNvPr>
          <p:cNvSpPr txBox="1">
            <a:spLocks noGrp="1"/>
          </p:cNvSpPr>
          <p:nvPr>
            <p:ph type="title"/>
          </p:nvPr>
        </p:nvSpPr>
        <p:spPr>
          <a:xfrm>
            <a:off x="1968500" y="1172557"/>
            <a:ext cx="2740660" cy="505908"/>
          </a:xfrm>
          <a:prstGeom prst="rect">
            <a:avLst/>
          </a:prstGeom>
        </p:spPr>
        <p:txBody>
          <a:bodyPr vert="horz" wrap="square" lIns="0" tIns="13335" rIns="0" bIns="0" rtlCol="0" anchor="ctr">
            <a:spAutoFit/>
          </a:bodyPr>
          <a:lstStyle/>
          <a:p>
            <a:pPr marL="12700">
              <a:spcBef>
                <a:spcPts val="105"/>
              </a:spcBef>
            </a:pPr>
            <a:r>
              <a:rPr dirty="0"/>
              <a:t>Prime</a:t>
            </a:r>
            <a:r>
              <a:rPr spc="-105" dirty="0"/>
              <a:t> </a:t>
            </a:r>
            <a:r>
              <a:rPr spc="-25" dirty="0"/>
              <a:t>cost</a:t>
            </a:r>
          </a:p>
        </p:txBody>
      </p:sp>
      <p:sp>
        <p:nvSpPr>
          <p:cNvPr id="5" name="object 8">
            <a:extLst>
              <a:ext uri="{FF2B5EF4-FFF2-40B4-BE49-F238E27FC236}">
                <a16:creationId xmlns="" xmlns:a16="http://schemas.microsoft.com/office/drawing/2014/main" id="{E1EDB874-421D-44D7-8F1B-C092DAEDB325}"/>
              </a:ext>
            </a:extLst>
          </p:cNvPr>
          <p:cNvSpPr txBox="1"/>
          <p:nvPr/>
        </p:nvSpPr>
        <p:spPr>
          <a:xfrm>
            <a:off x="2059940" y="1947800"/>
            <a:ext cx="7998460" cy="3658053"/>
          </a:xfrm>
          <a:prstGeom prst="rect">
            <a:avLst/>
          </a:prstGeom>
        </p:spPr>
        <p:txBody>
          <a:bodyPr vert="horz" wrap="square" lIns="0" tIns="13335" rIns="0" bIns="0" rtlCol="0">
            <a:spAutoFit/>
          </a:bodyPr>
          <a:lstStyle/>
          <a:p>
            <a:pPr marL="286385" marR="240029" indent="-274320">
              <a:spcBef>
                <a:spcPts val="105"/>
              </a:spcBef>
            </a:pPr>
            <a:r>
              <a:rPr sz="3200" spc="-5" dirty="0">
                <a:latin typeface="Constantia"/>
                <a:cs typeface="Constantia"/>
              </a:rPr>
              <a:t>The</a:t>
            </a:r>
            <a:r>
              <a:rPr sz="3200" spc="-125" dirty="0">
                <a:latin typeface="Constantia"/>
                <a:cs typeface="Constantia"/>
              </a:rPr>
              <a:t> </a:t>
            </a:r>
            <a:r>
              <a:rPr sz="3200" spc="-10" dirty="0">
                <a:latin typeface="Constantia"/>
                <a:cs typeface="Constantia"/>
              </a:rPr>
              <a:t>direct</a:t>
            </a:r>
            <a:r>
              <a:rPr sz="3200" spc="-135" dirty="0">
                <a:latin typeface="Constantia"/>
                <a:cs typeface="Constantia"/>
              </a:rPr>
              <a:t> </a:t>
            </a:r>
            <a:r>
              <a:rPr sz="3200" spc="-15" dirty="0">
                <a:latin typeface="Constantia"/>
                <a:cs typeface="Constantia"/>
              </a:rPr>
              <a:t>cost</a:t>
            </a:r>
            <a:r>
              <a:rPr sz="3200" spc="-150" dirty="0">
                <a:latin typeface="Constantia"/>
                <a:cs typeface="Constantia"/>
              </a:rPr>
              <a:t> </a:t>
            </a:r>
            <a:r>
              <a:rPr sz="3200" dirty="0">
                <a:latin typeface="Constantia"/>
                <a:cs typeface="Constantia"/>
              </a:rPr>
              <a:t>of</a:t>
            </a:r>
            <a:r>
              <a:rPr sz="3200" spc="-15" dirty="0">
                <a:latin typeface="Constantia"/>
                <a:cs typeface="Constantia"/>
              </a:rPr>
              <a:t> </a:t>
            </a:r>
            <a:r>
              <a:rPr sz="3200" spc="-10" dirty="0">
                <a:latin typeface="Constantia"/>
                <a:cs typeface="Constantia"/>
              </a:rPr>
              <a:t>commodity</a:t>
            </a:r>
            <a:r>
              <a:rPr sz="3200" spc="-110" dirty="0">
                <a:latin typeface="Constantia"/>
                <a:cs typeface="Constantia"/>
              </a:rPr>
              <a:t> </a:t>
            </a:r>
            <a:r>
              <a:rPr sz="3200" spc="-5" dirty="0">
                <a:latin typeface="Constantia"/>
                <a:cs typeface="Constantia"/>
              </a:rPr>
              <a:t>in</a:t>
            </a:r>
            <a:r>
              <a:rPr sz="3200" spc="-75" dirty="0">
                <a:latin typeface="Constantia"/>
                <a:cs typeface="Constantia"/>
              </a:rPr>
              <a:t> </a:t>
            </a:r>
            <a:r>
              <a:rPr sz="3200" spc="-10" dirty="0">
                <a:latin typeface="Constantia"/>
                <a:cs typeface="Constantia"/>
              </a:rPr>
              <a:t>terms</a:t>
            </a:r>
            <a:r>
              <a:rPr sz="3200" spc="-135" dirty="0">
                <a:latin typeface="Constantia"/>
                <a:cs typeface="Constantia"/>
              </a:rPr>
              <a:t> </a:t>
            </a:r>
            <a:r>
              <a:rPr sz="3200" dirty="0">
                <a:latin typeface="Constantia"/>
                <a:cs typeface="Constantia"/>
              </a:rPr>
              <a:t>of</a:t>
            </a:r>
            <a:r>
              <a:rPr sz="3200" spc="15" dirty="0">
                <a:latin typeface="Constantia"/>
                <a:cs typeface="Constantia"/>
              </a:rPr>
              <a:t> </a:t>
            </a:r>
            <a:r>
              <a:rPr sz="3200" spc="-5" dirty="0">
                <a:latin typeface="Constantia"/>
                <a:cs typeface="Constantia"/>
              </a:rPr>
              <a:t>the</a:t>
            </a:r>
            <a:r>
              <a:rPr sz="3200" spc="-70" dirty="0">
                <a:latin typeface="Constantia"/>
                <a:cs typeface="Constantia"/>
              </a:rPr>
              <a:t> </a:t>
            </a:r>
            <a:r>
              <a:rPr sz="3200" spc="-10" dirty="0">
                <a:latin typeface="Constantia"/>
                <a:cs typeface="Constantia"/>
              </a:rPr>
              <a:t>materials  </a:t>
            </a:r>
            <a:r>
              <a:rPr sz="3200" dirty="0">
                <a:latin typeface="Constantia"/>
                <a:cs typeface="Constantia"/>
              </a:rPr>
              <a:t>and labor </a:t>
            </a:r>
            <a:r>
              <a:rPr sz="3200" spc="-30" dirty="0">
                <a:latin typeface="Constantia"/>
                <a:cs typeface="Constantia"/>
              </a:rPr>
              <a:t>involved </a:t>
            </a:r>
            <a:r>
              <a:rPr sz="3200" spc="-5" dirty="0">
                <a:latin typeface="Constantia"/>
                <a:cs typeface="Constantia"/>
              </a:rPr>
              <a:t>in </a:t>
            </a:r>
            <a:r>
              <a:rPr sz="3200" spc="-10" dirty="0">
                <a:latin typeface="Constantia"/>
                <a:cs typeface="Constantia"/>
              </a:rPr>
              <a:t>its </a:t>
            </a:r>
            <a:r>
              <a:rPr sz="3200" spc="-5" dirty="0">
                <a:latin typeface="Constantia"/>
                <a:cs typeface="Constantia"/>
              </a:rPr>
              <a:t>production </a:t>
            </a:r>
            <a:r>
              <a:rPr sz="3200" spc="-10" dirty="0">
                <a:latin typeface="Constantia"/>
                <a:cs typeface="Constantia"/>
              </a:rPr>
              <a:t>excluding fixed  </a:t>
            </a:r>
            <a:r>
              <a:rPr sz="3200" spc="-15" dirty="0">
                <a:latin typeface="Constantia"/>
                <a:cs typeface="Constantia"/>
              </a:rPr>
              <a:t>cost</a:t>
            </a:r>
            <a:endParaRPr sz="3200" dirty="0">
              <a:latin typeface="Constantia"/>
              <a:cs typeface="Constantia"/>
            </a:endParaRPr>
          </a:p>
          <a:p>
            <a:pPr>
              <a:spcBef>
                <a:spcPts val="55"/>
              </a:spcBef>
            </a:pPr>
            <a:endParaRPr sz="4400" dirty="0">
              <a:latin typeface="Times New Roman"/>
              <a:cs typeface="Times New Roman"/>
            </a:endParaRPr>
          </a:p>
          <a:p>
            <a:pPr marL="286385" marR="5080" indent="-274320"/>
            <a:r>
              <a:rPr sz="3200" spc="-5" dirty="0">
                <a:latin typeface="Constantia"/>
                <a:cs typeface="Constantia"/>
              </a:rPr>
              <a:t>By</a:t>
            </a:r>
            <a:r>
              <a:rPr sz="3200" spc="-140" dirty="0">
                <a:latin typeface="Constantia"/>
                <a:cs typeface="Constantia"/>
              </a:rPr>
              <a:t> </a:t>
            </a:r>
            <a:r>
              <a:rPr sz="3200" spc="-5" dirty="0">
                <a:latin typeface="Constantia"/>
                <a:cs typeface="Constantia"/>
              </a:rPr>
              <a:t>calculating</a:t>
            </a:r>
            <a:r>
              <a:rPr sz="3200" spc="-75" dirty="0">
                <a:latin typeface="Constantia"/>
                <a:cs typeface="Constantia"/>
              </a:rPr>
              <a:t> </a:t>
            </a:r>
            <a:r>
              <a:rPr sz="3200" spc="-5" dirty="0">
                <a:latin typeface="Constantia"/>
                <a:cs typeface="Constantia"/>
              </a:rPr>
              <a:t>prime</a:t>
            </a:r>
            <a:r>
              <a:rPr sz="3200" spc="-125" dirty="0">
                <a:latin typeface="Constantia"/>
                <a:cs typeface="Constantia"/>
              </a:rPr>
              <a:t> </a:t>
            </a:r>
            <a:r>
              <a:rPr sz="3200" spc="-15" dirty="0">
                <a:latin typeface="Constantia"/>
                <a:cs typeface="Constantia"/>
              </a:rPr>
              <a:t>cost</a:t>
            </a:r>
            <a:r>
              <a:rPr sz="3200" spc="-114" dirty="0">
                <a:latin typeface="Constantia"/>
                <a:cs typeface="Constantia"/>
              </a:rPr>
              <a:t> </a:t>
            </a:r>
            <a:r>
              <a:rPr sz="3200" spc="-5" dirty="0">
                <a:latin typeface="Constantia"/>
                <a:cs typeface="Constantia"/>
              </a:rPr>
              <a:t>the</a:t>
            </a:r>
            <a:r>
              <a:rPr sz="3200" spc="-80" dirty="0">
                <a:latin typeface="Constantia"/>
                <a:cs typeface="Constantia"/>
              </a:rPr>
              <a:t> </a:t>
            </a:r>
            <a:r>
              <a:rPr sz="3200" spc="5" dirty="0">
                <a:latin typeface="Constantia"/>
                <a:cs typeface="Constantia"/>
              </a:rPr>
              <a:t>firm</a:t>
            </a:r>
            <a:r>
              <a:rPr sz="3200" spc="-110" dirty="0">
                <a:latin typeface="Constantia"/>
                <a:cs typeface="Constantia"/>
              </a:rPr>
              <a:t> </a:t>
            </a:r>
            <a:r>
              <a:rPr sz="3200" spc="-5" dirty="0">
                <a:latin typeface="Constantia"/>
                <a:cs typeface="Constantia"/>
              </a:rPr>
              <a:t>can</a:t>
            </a:r>
            <a:r>
              <a:rPr sz="3200" spc="-110" dirty="0">
                <a:latin typeface="Constantia"/>
                <a:cs typeface="Constantia"/>
              </a:rPr>
              <a:t> </a:t>
            </a:r>
            <a:r>
              <a:rPr sz="3200" spc="-5" dirty="0">
                <a:latin typeface="Constantia"/>
                <a:cs typeface="Constantia"/>
              </a:rPr>
              <a:t>decide</a:t>
            </a:r>
            <a:r>
              <a:rPr sz="3200" spc="-70" dirty="0">
                <a:latin typeface="Constantia"/>
                <a:cs typeface="Constantia"/>
              </a:rPr>
              <a:t> </a:t>
            </a:r>
            <a:r>
              <a:rPr sz="3200" spc="-20" dirty="0">
                <a:latin typeface="Constantia"/>
                <a:cs typeface="Constantia"/>
              </a:rPr>
              <a:t>how</a:t>
            </a:r>
            <a:r>
              <a:rPr sz="3200" spc="-65" dirty="0">
                <a:latin typeface="Constantia"/>
                <a:cs typeface="Constantia"/>
              </a:rPr>
              <a:t> </a:t>
            </a:r>
            <a:r>
              <a:rPr sz="3200" spc="-5" dirty="0">
                <a:latin typeface="Constantia"/>
                <a:cs typeface="Constantia"/>
              </a:rPr>
              <a:t>much  </a:t>
            </a:r>
            <a:r>
              <a:rPr sz="3200" dirty="0">
                <a:latin typeface="Constantia"/>
                <a:cs typeface="Constantia"/>
              </a:rPr>
              <a:t>should</a:t>
            </a:r>
            <a:r>
              <a:rPr sz="3200" spc="-30" dirty="0">
                <a:latin typeface="Constantia"/>
                <a:cs typeface="Constantia"/>
              </a:rPr>
              <a:t> </a:t>
            </a:r>
            <a:r>
              <a:rPr sz="3200" spc="-5" dirty="0">
                <a:latin typeface="Constantia"/>
                <a:cs typeface="Constantia"/>
              </a:rPr>
              <a:t>be</a:t>
            </a:r>
            <a:r>
              <a:rPr sz="3200" spc="-105" dirty="0">
                <a:latin typeface="Constantia"/>
                <a:cs typeface="Constantia"/>
              </a:rPr>
              <a:t> </a:t>
            </a:r>
            <a:r>
              <a:rPr sz="3200" spc="-5" dirty="0">
                <a:latin typeface="Constantia"/>
                <a:cs typeface="Constantia"/>
              </a:rPr>
              <a:t>their</a:t>
            </a:r>
            <a:r>
              <a:rPr sz="3200" spc="-145" dirty="0">
                <a:latin typeface="Constantia"/>
                <a:cs typeface="Constantia"/>
              </a:rPr>
              <a:t> </a:t>
            </a:r>
            <a:r>
              <a:rPr sz="3200" dirty="0">
                <a:latin typeface="Constantia"/>
                <a:cs typeface="Constantia"/>
              </a:rPr>
              <a:t>selling</a:t>
            </a:r>
            <a:r>
              <a:rPr sz="3200" spc="-70" dirty="0">
                <a:latin typeface="Constantia"/>
                <a:cs typeface="Constantia"/>
              </a:rPr>
              <a:t> </a:t>
            </a:r>
            <a:r>
              <a:rPr sz="3200" spc="-15" dirty="0">
                <a:latin typeface="Constantia"/>
                <a:cs typeface="Constantia"/>
              </a:rPr>
              <a:t>price</a:t>
            </a:r>
            <a:r>
              <a:rPr sz="3200" spc="-85" dirty="0">
                <a:latin typeface="Constantia"/>
                <a:cs typeface="Constantia"/>
              </a:rPr>
              <a:t> </a:t>
            </a:r>
            <a:r>
              <a:rPr sz="3200" spc="-20" dirty="0">
                <a:latin typeface="Constantia"/>
                <a:cs typeface="Constantia"/>
              </a:rPr>
              <a:t>to</a:t>
            </a:r>
            <a:r>
              <a:rPr sz="3200" spc="-160" dirty="0">
                <a:latin typeface="Constantia"/>
                <a:cs typeface="Constantia"/>
              </a:rPr>
              <a:t> </a:t>
            </a:r>
            <a:r>
              <a:rPr sz="3200" spc="-5" dirty="0">
                <a:latin typeface="Constantia"/>
                <a:cs typeface="Constantia"/>
              </a:rPr>
              <a:t>earn</a:t>
            </a:r>
            <a:r>
              <a:rPr sz="3200" spc="-90" dirty="0">
                <a:latin typeface="Constantia"/>
                <a:cs typeface="Constantia"/>
              </a:rPr>
              <a:t> </a:t>
            </a:r>
            <a:r>
              <a:rPr sz="3200" dirty="0">
                <a:latin typeface="Constantia"/>
                <a:cs typeface="Constantia"/>
              </a:rPr>
              <a:t>profit</a:t>
            </a:r>
          </a:p>
        </p:txBody>
      </p:sp>
    </p:spTree>
    <p:extLst>
      <p:ext uri="{BB962C8B-B14F-4D97-AF65-F5344CB8AC3E}">
        <p14:creationId xmlns="" xmlns:p14="http://schemas.microsoft.com/office/powerpoint/2010/main" val="414794170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 xmlns:a16="http://schemas.microsoft.com/office/drawing/2014/main" id="{A9B581B0-C51D-4A96-84BE-5E878B7A8772}"/>
              </a:ext>
            </a:extLst>
          </p:cNvPr>
          <p:cNvSpPr txBox="1">
            <a:spLocks noGrp="1"/>
          </p:cNvSpPr>
          <p:nvPr>
            <p:ph type="title"/>
          </p:nvPr>
        </p:nvSpPr>
        <p:spPr>
          <a:xfrm>
            <a:off x="4038600" y="685800"/>
            <a:ext cx="4122947" cy="567463"/>
          </a:xfrm>
          <a:prstGeom prst="rect">
            <a:avLst/>
          </a:prstGeom>
        </p:spPr>
        <p:txBody>
          <a:bodyPr vert="horz" wrap="square" lIns="0" tIns="13335" rIns="0" bIns="0" rtlCol="0" anchor="ctr">
            <a:spAutoFit/>
          </a:bodyPr>
          <a:lstStyle/>
          <a:p>
            <a:pPr marL="12700">
              <a:spcBef>
                <a:spcPts val="105"/>
              </a:spcBef>
            </a:pPr>
            <a:r>
              <a:rPr spc="-105" dirty="0"/>
              <a:t>Total</a:t>
            </a:r>
            <a:r>
              <a:rPr spc="-75" dirty="0"/>
              <a:t> </a:t>
            </a:r>
            <a:r>
              <a:rPr spc="-30" dirty="0"/>
              <a:t>cost</a:t>
            </a:r>
          </a:p>
        </p:txBody>
      </p:sp>
      <p:sp>
        <p:nvSpPr>
          <p:cNvPr id="3" name="object 8">
            <a:extLst>
              <a:ext uri="{FF2B5EF4-FFF2-40B4-BE49-F238E27FC236}">
                <a16:creationId xmlns="" xmlns:a16="http://schemas.microsoft.com/office/drawing/2014/main" id="{E14482C8-5051-45F6-821A-02A65CE4893F}"/>
              </a:ext>
            </a:extLst>
          </p:cNvPr>
          <p:cNvSpPr txBox="1"/>
          <p:nvPr/>
        </p:nvSpPr>
        <p:spPr>
          <a:xfrm>
            <a:off x="2057400" y="1645806"/>
            <a:ext cx="7722870" cy="1390650"/>
          </a:xfrm>
          <a:prstGeom prst="rect">
            <a:avLst/>
          </a:prstGeom>
        </p:spPr>
        <p:txBody>
          <a:bodyPr vert="horz" wrap="square" lIns="0" tIns="12065" rIns="0" bIns="0" rtlCol="0">
            <a:spAutoFit/>
          </a:bodyPr>
          <a:lstStyle/>
          <a:p>
            <a:pPr marL="286385" marR="5080" indent="-274320">
              <a:spcBef>
                <a:spcPts val="95"/>
              </a:spcBef>
            </a:pPr>
            <a:r>
              <a:rPr sz="2800" spc="-50" dirty="0">
                <a:latin typeface="Constantia"/>
                <a:cs typeface="Constantia"/>
              </a:rPr>
              <a:t>Total</a:t>
            </a:r>
            <a:r>
              <a:rPr sz="2800" spc="-75" dirty="0">
                <a:latin typeface="Constantia"/>
                <a:cs typeface="Constantia"/>
              </a:rPr>
              <a:t> </a:t>
            </a:r>
            <a:r>
              <a:rPr sz="2800" spc="-20" dirty="0">
                <a:latin typeface="Constantia"/>
                <a:cs typeface="Constantia"/>
              </a:rPr>
              <a:t>cost</a:t>
            </a:r>
            <a:r>
              <a:rPr sz="2800" spc="-65" dirty="0">
                <a:latin typeface="Constantia"/>
                <a:cs typeface="Constantia"/>
              </a:rPr>
              <a:t> </a:t>
            </a:r>
            <a:r>
              <a:rPr sz="2800" spc="-5" dirty="0">
                <a:latin typeface="Constantia"/>
                <a:cs typeface="Constantia"/>
              </a:rPr>
              <a:t>: it</a:t>
            </a:r>
            <a:r>
              <a:rPr sz="2800" spc="-80" dirty="0">
                <a:latin typeface="Constantia"/>
                <a:cs typeface="Constantia"/>
              </a:rPr>
              <a:t> </a:t>
            </a:r>
            <a:r>
              <a:rPr sz="2800" spc="-5" dirty="0">
                <a:latin typeface="Constantia"/>
                <a:cs typeface="Constantia"/>
              </a:rPr>
              <a:t>is</a:t>
            </a:r>
            <a:r>
              <a:rPr sz="2800" spc="-90" dirty="0">
                <a:latin typeface="Constantia"/>
                <a:cs typeface="Constantia"/>
              </a:rPr>
              <a:t> </a:t>
            </a:r>
            <a:r>
              <a:rPr sz="2800" spc="-10" dirty="0">
                <a:latin typeface="Constantia"/>
                <a:cs typeface="Constantia"/>
              </a:rPr>
              <a:t>the</a:t>
            </a:r>
            <a:r>
              <a:rPr sz="2800" spc="-145" dirty="0">
                <a:latin typeface="Constantia"/>
                <a:cs typeface="Constantia"/>
              </a:rPr>
              <a:t> </a:t>
            </a:r>
            <a:r>
              <a:rPr sz="2800" spc="-20" dirty="0">
                <a:latin typeface="Constantia"/>
                <a:cs typeface="Constantia"/>
              </a:rPr>
              <a:t>cost</a:t>
            </a:r>
            <a:r>
              <a:rPr sz="2800" spc="-114" dirty="0">
                <a:latin typeface="Constantia"/>
                <a:cs typeface="Constantia"/>
              </a:rPr>
              <a:t> </a:t>
            </a:r>
            <a:r>
              <a:rPr sz="2800" spc="-15" dirty="0">
                <a:latin typeface="Constantia"/>
                <a:cs typeface="Constantia"/>
              </a:rPr>
              <a:t>refers</a:t>
            </a:r>
            <a:r>
              <a:rPr sz="2800" spc="-80" dirty="0">
                <a:latin typeface="Constantia"/>
                <a:cs typeface="Constantia"/>
              </a:rPr>
              <a:t> </a:t>
            </a:r>
            <a:r>
              <a:rPr sz="2800" spc="-25" dirty="0">
                <a:latin typeface="Constantia"/>
                <a:cs typeface="Constantia"/>
              </a:rPr>
              <a:t>to</a:t>
            </a:r>
            <a:r>
              <a:rPr sz="2800" spc="-90" dirty="0">
                <a:latin typeface="Constantia"/>
                <a:cs typeface="Constantia"/>
              </a:rPr>
              <a:t> </a:t>
            </a:r>
            <a:r>
              <a:rPr sz="2800" spc="-10" dirty="0">
                <a:latin typeface="Constantia"/>
                <a:cs typeface="Constantia"/>
              </a:rPr>
              <a:t>the</a:t>
            </a:r>
            <a:r>
              <a:rPr sz="2800" spc="-105" dirty="0">
                <a:latin typeface="Constantia"/>
                <a:cs typeface="Constantia"/>
              </a:rPr>
              <a:t> </a:t>
            </a:r>
            <a:r>
              <a:rPr sz="2800" spc="-10" dirty="0">
                <a:latin typeface="Constantia"/>
                <a:cs typeface="Constantia"/>
              </a:rPr>
              <a:t>total</a:t>
            </a:r>
            <a:r>
              <a:rPr sz="2800" spc="-60" dirty="0">
                <a:latin typeface="Constantia"/>
                <a:cs typeface="Constantia"/>
              </a:rPr>
              <a:t> </a:t>
            </a:r>
            <a:r>
              <a:rPr sz="2800" spc="-10" dirty="0">
                <a:latin typeface="Constantia"/>
                <a:cs typeface="Constantia"/>
              </a:rPr>
              <a:t>expenses  incurred </a:t>
            </a:r>
            <a:r>
              <a:rPr sz="2800" spc="-5" dirty="0">
                <a:latin typeface="Constantia"/>
                <a:cs typeface="Constantia"/>
              </a:rPr>
              <a:t>in </a:t>
            </a:r>
            <a:r>
              <a:rPr sz="2800" spc="-10" dirty="0">
                <a:latin typeface="Constantia"/>
                <a:cs typeface="Constantia"/>
              </a:rPr>
              <a:t>reaching </a:t>
            </a:r>
            <a:r>
              <a:rPr sz="2800" spc="-5" dirty="0">
                <a:latin typeface="Constantia"/>
                <a:cs typeface="Constantia"/>
              </a:rPr>
              <a:t>a particular </a:t>
            </a:r>
            <a:r>
              <a:rPr sz="2800" spc="-20" dirty="0">
                <a:latin typeface="Constantia"/>
                <a:cs typeface="Constantia"/>
              </a:rPr>
              <a:t>level </a:t>
            </a:r>
            <a:r>
              <a:rPr sz="2800" spc="-5" dirty="0">
                <a:latin typeface="Constantia"/>
                <a:cs typeface="Constantia"/>
              </a:rPr>
              <a:t>of</a:t>
            </a:r>
            <a:r>
              <a:rPr sz="2800" spc="-400" dirty="0">
                <a:latin typeface="Constantia"/>
                <a:cs typeface="Constantia"/>
              </a:rPr>
              <a:t> </a:t>
            </a:r>
            <a:r>
              <a:rPr sz="2800" spc="-5" dirty="0">
                <a:latin typeface="Constantia"/>
                <a:cs typeface="Constantia"/>
              </a:rPr>
              <a:t>output</a:t>
            </a:r>
            <a:endParaRPr sz="2800" dirty="0">
              <a:latin typeface="Constantia"/>
              <a:cs typeface="Constantia"/>
            </a:endParaRPr>
          </a:p>
          <a:p>
            <a:pPr marL="2792730">
              <a:spcBef>
                <a:spcPts val="670"/>
              </a:spcBef>
            </a:pPr>
            <a:r>
              <a:rPr sz="2800" spc="-25" dirty="0">
                <a:solidFill>
                  <a:srgbClr val="FF0000"/>
                </a:solidFill>
                <a:latin typeface="Constantia"/>
                <a:cs typeface="Constantia"/>
              </a:rPr>
              <a:t>TC </a:t>
            </a:r>
            <a:r>
              <a:rPr sz="2800" spc="-5" dirty="0">
                <a:solidFill>
                  <a:srgbClr val="FF0000"/>
                </a:solidFill>
                <a:latin typeface="Constantia"/>
                <a:cs typeface="Constantia"/>
              </a:rPr>
              <a:t>= </a:t>
            </a:r>
            <a:r>
              <a:rPr sz="2800" spc="-25" dirty="0">
                <a:solidFill>
                  <a:srgbClr val="FF0000"/>
                </a:solidFill>
                <a:latin typeface="Constantia"/>
                <a:cs typeface="Constantia"/>
              </a:rPr>
              <a:t>TVC </a:t>
            </a:r>
            <a:r>
              <a:rPr sz="2800" spc="-5" dirty="0">
                <a:solidFill>
                  <a:srgbClr val="FF0000"/>
                </a:solidFill>
                <a:latin typeface="Constantia"/>
                <a:cs typeface="Constantia"/>
              </a:rPr>
              <a:t>+</a:t>
            </a:r>
            <a:r>
              <a:rPr sz="2800" spc="-130" dirty="0">
                <a:solidFill>
                  <a:srgbClr val="FF0000"/>
                </a:solidFill>
                <a:latin typeface="Constantia"/>
                <a:cs typeface="Constantia"/>
              </a:rPr>
              <a:t> </a:t>
            </a:r>
            <a:r>
              <a:rPr sz="2800" spc="-30" dirty="0">
                <a:solidFill>
                  <a:srgbClr val="FF0000"/>
                </a:solidFill>
                <a:latin typeface="Constantia"/>
                <a:cs typeface="Constantia"/>
              </a:rPr>
              <a:t>TFC</a:t>
            </a:r>
            <a:endParaRPr sz="2800" dirty="0">
              <a:latin typeface="Constantia"/>
              <a:cs typeface="Constantia"/>
            </a:endParaRPr>
          </a:p>
        </p:txBody>
      </p:sp>
      <p:sp>
        <p:nvSpPr>
          <p:cNvPr id="4" name="object 9">
            <a:extLst>
              <a:ext uri="{FF2B5EF4-FFF2-40B4-BE49-F238E27FC236}">
                <a16:creationId xmlns="" xmlns:a16="http://schemas.microsoft.com/office/drawing/2014/main" id="{87011895-D720-493A-B495-05718593C635}"/>
              </a:ext>
            </a:extLst>
          </p:cNvPr>
          <p:cNvSpPr/>
          <p:nvPr/>
        </p:nvSpPr>
        <p:spPr>
          <a:xfrm>
            <a:off x="3657600" y="3200400"/>
            <a:ext cx="5316747" cy="3276598"/>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 xmlns:p14="http://schemas.microsoft.com/office/powerpoint/2010/main" val="320269364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 xmlns:a16="http://schemas.microsoft.com/office/drawing/2014/main" id="{F1B87725-FF12-4205-B5C4-5EF67F6E0305}"/>
              </a:ext>
            </a:extLst>
          </p:cNvPr>
          <p:cNvSpPr txBox="1">
            <a:spLocks noGrp="1"/>
          </p:cNvSpPr>
          <p:nvPr>
            <p:ph type="title"/>
          </p:nvPr>
        </p:nvSpPr>
        <p:spPr>
          <a:xfrm>
            <a:off x="2209800" y="381000"/>
            <a:ext cx="6571343" cy="629018"/>
          </a:xfrm>
          <a:prstGeom prst="rect">
            <a:avLst/>
          </a:prstGeom>
        </p:spPr>
        <p:txBody>
          <a:bodyPr vert="horz" wrap="square" lIns="0" tIns="13335" rIns="0" bIns="0" rtlCol="0" anchor="ctr">
            <a:spAutoFit/>
          </a:bodyPr>
          <a:lstStyle/>
          <a:p>
            <a:pPr marL="12700">
              <a:spcBef>
                <a:spcPts val="105"/>
              </a:spcBef>
            </a:pPr>
            <a:r>
              <a:rPr sz="4000" spc="-10" dirty="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rPr>
              <a:t>Marginal</a:t>
            </a:r>
            <a:r>
              <a:rPr sz="4000" spc="-75" dirty="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rPr>
              <a:t> </a:t>
            </a:r>
            <a:r>
              <a:rPr sz="4000" spc="-30" dirty="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rPr>
              <a:t>cost</a:t>
            </a:r>
          </a:p>
        </p:txBody>
      </p:sp>
      <p:sp>
        <p:nvSpPr>
          <p:cNvPr id="3" name="object 8">
            <a:extLst>
              <a:ext uri="{FF2B5EF4-FFF2-40B4-BE49-F238E27FC236}">
                <a16:creationId xmlns="" xmlns:a16="http://schemas.microsoft.com/office/drawing/2014/main" id="{E8BFA29B-791B-4BE5-B674-E6BDF3CE87EE}"/>
              </a:ext>
            </a:extLst>
          </p:cNvPr>
          <p:cNvSpPr txBox="1">
            <a:spLocks noGrp="1"/>
          </p:cNvSpPr>
          <p:nvPr>
            <p:ph idx="1"/>
          </p:nvPr>
        </p:nvSpPr>
        <p:spPr>
          <a:xfrm>
            <a:off x="1752600" y="1371600"/>
            <a:ext cx="8382000" cy="4448525"/>
          </a:xfrm>
          <a:prstGeom prst="rect">
            <a:avLst/>
          </a:prstGeom>
        </p:spPr>
        <p:txBody>
          <a:bodyPr vert="horz" wrap="square" lIns="0" tIns="13335" rIns="0" bIns="0" rtlCol="0" anchor="ctr">
            <a:spAutoFit/>
          </a:bodyPr>
          <a:lstStyle/>
          <a:p>
            <a:pPr marL="286385" marR="101600" indent="-274320">
              <a:spcBef>
                <a:spcPts val="105"/>
              </a:spcBef>
            </a:pPr>
            <a:r>
              <a:rPr sz="2400" spc="-5" dirty="0">
                <a:solidFill>
                  <a:schemeClr val="tx1"/>
                </a:solidFill>
              </a:rPr>
              <a:t>The</a:t>
            </a:r>
            <a:r>
              <a:rPr sz="2400" spc="-60" dirty="0">
                <a:solidFill>
                  <a:schemeClr val="tx1"/>
                </a:solidFill>
              </a:rPr>
              <a:t> </a:t>
            </a:r>
            <a:r>
              <a:rPr sz="2400" spc="-10" dirty="0">
                <a:solidFill>
                  <a:schemeClr val="tx1"/>
                </a:solidFill>
              </a:rPr>
              <a:t>marginal</a:t>
            </a:r>
            <a:r>
              <a:rPr sz="2400" spc="-55" dirty="0">
                <a:solidFill>
                  <a:schemeClr val="tx1"/>
                </a:solidFill>
              </a:rPr>
              <a:t> </a:t>
            </a:r>
            <a:r>
              <a:rPr sz="2400" spc="-15" dirty="0">
                <a:solidFill>
                  <a:schemeClr val="tx1"/>
                </a:solidFill>
              </a:rPr>
              <a:t>cost</a:t>
            </a:r>
            <a:r>
              <a:rPr sz="2400" spc="-100" dirty="0">
                <a:solidFill>
                  <a:schemeClr val="tx1"/>
                </a:solidFill>
              </a:rPr>
              <a:t> </a:t>
            </a:r>
            <a:r>
              <a:rPr sz="2400" spc="-5" dirty="0">
                <a:solidFill>
                  <a:schemeClr val="tx1"/>
                </a:solidFill>
              </a:rPr>
              <a:t>is</a:t>
            </a:r>
            <a:r>
              <a:rPr sz="2400" spc="-120" dirty="0">
                <a:solidFill>
                  <a:schemeClr val="tx1"/>
                </a:solidFill>
              </a:rPr>
              <a:t> </a:t>
            </a:r>
            <a:r>
              <a:rPr sz="2400" dirty="0">
                <a:solidFill>
                  <a:schemeClr val="tx1"/>
                </a:solidFill>
              </a:rPr>
              <a:t>also</a:t>
            </a:r>
            <a:r>
              <a:rPr sz="2400" spc="-120" dirty="0">
                <a:solidFill>
                  <a:schemeClr val="tx1"/>
                </a:solidFill>
              </a:rPr>
              <a:t> </a:t>
            </a:r>
            <a:r>
              <a:rPr sz="2400" dirty="0">
                <a:solidFill>
                  <a:schemeClr val="tx1"/>
                </a:solidFill>
              </a:rPr>
              <a:t>per</a:t>
            </a:r>
            <a:r>
              <a:rPr sz="2400" spc="-145" dirty="0">
                <a:solidFill>
                  <a:schemeClr val="tx1"/>
                </a:solidFill>
              </a:rPr>
              <a:t> </a:t>
            </a:r>
            <a:r>
              <a:rPr sz="2400" spc="-5" dirty="0">
                <a:solidFill>
                  <a:schemeClr val="tx1"/>
                </a:solidFill>
              </a:rPr>
              <a:t>unit</a:t>
            </a:r>
            <a:r>
              <a:rPr sz="2400" spc="-150" dirty="0">
                <a:solidFill>
                  <a:schemeClr val="tx1"/>
                </a:solidFill>
              </a:rPr>
              <a:t> </a:t>
            </a:r>
            <a:r>
              <a:rPr sz="2400" spc="-15" dirty="0">
                <a:solidFill>
                  <a:schemeClr val="tx1"/>
                </a:solidFill>
              </a:rPr>
              <a:t>cost</a:t>
            </a:r>
            <a:r>
              <a:rPr sz="2400" spc="-150" dirty="0">
                <a:solidFill>
                  <a:schemeClr val="tx1"/>
                </a:solidFill>
              </a:rPr>
              <a:t> </a:t>
            </a:r>
            <a:r>
              <a:rPr sz="2400" dirty="0">
                <a:solidFill>
                  <a:schemeClr val="tx1"/>
                </a:solidFill>
              </a:rPr>
              <a:t>of</a:t>
            </a:r>
            <a:r>
              <a:rPr sz="2400" spc="5" dirty="0">
                <a:solidFill>
                  <a:schemeClr val="tx1"/>
                </a:solidFill>
              </a:rPr>
              <a:t> </a:t>
            </a:r>
            <a:r>
              <a:rPr sz="2400" spc="-5" dirty="0">
                <a:solidFill>
                  <a:schemeClr val="tx1"/>
                </a:solidFill>
              </a:rPr>
              <a:t>production.</a:t>
            </a:r>
            <a:r>
              <a:rPr sz="2400" spc="-45" dirty="0">
                <a:solidFill>
                  <a:schemeClr val="tx1"/>
                </a:solidFill>
              </a:rPr>
              <a:t> </a:t>
            </a:r>
            <a:r>
              <a:rPr sz="2400" spc="-30" dirty="0">
                <a:solidFill>
                  <a:schemeClr val="tx1"/>
                </a:solidFill>
              </a:rPr>
              <a:t>It</a:t>
            </a:r>
            <a:r>
              <a:rPr sz="2400" spc="-85" dirty="0">
                <a:solidFill>
                  <a:schemeClr val="tx1"/>
                </a:solidFill>
              </a:rPr>
              <a:t> </a:t>
            </a:r>
            <a:r>
              <a:rPr sz="2400" spc="-5" dirty="0">
                <a:solidFill>
                  <a:schemeClr val="tx1"/>
                </a:solidFill>
              </a:rPr>
              <a:t>is  the </a:t>
            </a:r>
            <a:r>
              <a:rPr sz="2400" dirty="0">
                <a:solidFill>
                  <a:schemeClr val="tx1"/>
                </a:solidFill>
              </a:rPr>
              <a:t>addition </a:t>
            </a:r>
            <a:r>
              <a:rPr sz="2400" spc="-5" dirty="0">
                <a:solidFill>
                  <a:schemeClr val="tx1"/>
                </a:solidFill>
              </a:rPr>
              <a:t>made </a:t>
            </a:r>
            <a:r>
              <a:rPr sz="2400" spc="-20" dirty="0">
                <a:solidFill>
                  <a:schemeClr val="tx1"/>
                </a:solidFill>
              </a:rPr>
              <a:t>to </a:t>
            </a:r>
            <a:r>
              <a:rPr sz="2400" spc="-5" dirty="0">
                <a:solidFill>
                  <a:schemeClr val="tx1"/>
                </a:solidFill>
              </a:rPr>
              <a:t>the </a:t>
            </a:r>
            <a:r>
              <a:rPr sz="2400" spc="-10" dirty="0">
                <a:solidFill>
                  <a:schemeClr val="tx1"/>
                </a:solidFill>
              </a:rPr>
              <a:t>total </a:t>
            </a:r>
            <a:r>
              <a:rPr sz="2400" spc="-15" dirty="0">
                <a:solidFill>
                  <a:schemeClr val="tx1"/>
                </a:solidFill>
              </a:rPr>
              <a:t>cost by </a:t>
            </a:r>
            <a:r>
              <a:rPr sz="2400" spc="-5" dirty="0">
                <a:solidFill>
                  <a:schemeClr val="tx1"/>
                </a:solidFill>
              </a:rPr>
              <a:t>producing one  </a:t>
            </a:r>
            <a:r>
              <a:rPr sz="2400" spc="-15" dirty="0">
                <a:solidFill>
                  <a:schemeClr val="tx1"/>
                </a:solidFill>
              </a:rPr>
              <a:t>more </a:t>
            </a:r>
            <a:r>
              <a:rPr sz="2400" spc="-5" dirty="0">
                <a:solidFill>
                  <a:schemeClr val="tx1"/>
                </a:solidFill>
              </a:rPr>
              <a:t>unit </a:t>
            </a:r>
            <a:r>
              <a:rPr sz="2400" dirty="0">
                <a:solidFill>
                  <a:schemeClr val="tx1"/>
                </a:solidFill>
              </a:rPr>
              <a:t>of</a:t>
            </a:r>
            <a:r>
              <a:rPr sz="2400" spc="-265" dirty="0">
                <a:solidFill>
                  <a:schemeClr val="tx1"/>
                </a:solidFill>
              </a:rPr>
              <a:t> </a:t>
            </a:r>
            <a:r>
              <a:rPr sz="2400" dirty="0">
                <a:solidFill>
                  <a:schemeClr val="tx1"/>
                </a:solidFill>
              </a:rPr>
              <a:t>output</a:t>
            </a:r>
            <a:endParaRPr lang="en-US" sz="2400" dirty="0">
              <a:solidFill>
                <a:schemeClr val="tx1"/>
              </a:solidFill>
            </a:endParaRPr>
          </a:p>
          <a:p>
            <a:pPr marL="2486660" indent="0">
              <a:buNone/>
            </a:pPr>
            <a:endParaRPr lang="en-US" sz="4000" dirty="0">
              <a:solidFill>
                <a:schemeClr val="tx1"/>
              </a:solidFill>
              <a:latin typeface="Times New Roman"/>
              <a:cs typeface="Times New Roman"/>
            </a:endParaRPr>
          </a:p>
          <a:p>
            <a:pPr marL="2486660" indent="0">
              <a:buNone/>
            </a:pPr>
            <a:r>
              <a:rPr lang="en-US" sz="3200" spc="-5" dirty="0" err="1">
                <a:solidFill>
                  <a:schemeClr val="tx1"/>
                </a:solidFill>
              </a:rPr>
              <a:t>MCn</a:t>
            </a:r>
            <a:r>
              <a:rPr lang="en-US" sz="3200" spc="-5" dirty="0">
                <a:solidFill>
                  <a:schemeClr val="tx1"/>
                </a:solidFill>
              </a:rPr>
              <a:t> </a:t>
            </a:r>
            <a:r>
              <a:rPr lang="en-US" sz="3200" dirty="0" smtClean="0">
                <a:solidFill>
                  <a:schemeClr val="tx1"/>
                </a:solidFill>
              </a:rPr>
              <a:t>=		</a:t>
            </a:r>
            <a:r>
              <a:rPr lang="en-US" sz="3200" u="sng" dirty="0" smtClean="0">
                <a:solidFill>
                  <a:schemeClr val="tx1"/>
                </a:solidFill>
              </a:rPr>
              <a:t>TCn-TC</a:t>
            </a:r>
            <a:r>
              <a:rPr lang="en-US" sz="2000" u="sng" dirty="0" smtClean="0">
                <a:solidFill>
                  <a:schemeClr val="tx1"/>
                </a:solidFill>
              </a:rPr>
              <a:t>n-1</a:t>
            </a:r>
            <a:endParaRPr lang="en-US" u="sng" spc="-10" dirty="0"/>
          </a:p>
          <a:p>
            <a:pPr marL="2486660" indent="0">
              <a:buNone/>
            </a:pPr>
            <a:r>
              <a:rPr lang="en-US" sz="1200" spc="-10" dirty="0" smtClean="0"/>
              <a:t>                                                                       </a:t>
            </a:r>
            <a:r>
              <a:rPr lang="en-US" sz="4000" spc="-10" dirty="0"/>
              <a:t>Q</a:t>
            </a:r>
            <a:endParaRPr lang="en-US" sz="1200" spc="-5" dirty="0">
              <a:solidFill>
                <a:schemeClr val="tx1"/>
              </a:solidFill>
            </a:endParaRPr>
          </a:p>
          <a:p>
            <a:pPr marL="408940" marR="5080" indent="-315595">
              <a:spcBef>
                <a:spcPts val="625"/>
              </a:spcBef>
            </a:pPr>
            <a:r>
              <a:rPr sz="2400" spc="-5" dirty="0" err="1">
                <a:solidFill>
                  <a:schemeClr val="tx1"/>
                </a:solidFill>
              </a:rPr>
              <a:t>i.e</a:t>
            </a:r>
            <a:r>
              <a:rPr sz="2400" spc="-85" dirty="0">
                <a:solidFill>
                  <a:schemeClr val="tx1"/>
                </a:solidFill>
              </a:rPr>
              <a:t> </a:t>
            </a:r>
            <a:r>
              <a:rPr sz="2400" spc="-5" dirty="0">
                <a:solidFill>
                  <a:schemeClr val="tx1"/>
                </a:solidFill>
              </a:rPr>
              <a:t>the</a:t>
            </a:r>
            <a:r>
              <a:rPr sz="2400" spc="-65" dirty="0">
                <a:solidFill>
                  <a:schemeClr val="tx1"/>
                </a:solidFill>
              </a:rPr>
              <a:t> </a:t>
            </a:r>
            <a:r>
              <a:rPr sz="2400" spc="-10" dirty="0">
                <a:solidFill>
                  <a:schemeClr val="tx1"/>
                </a:solidFill>
              </a:rPr>
              <a:t>marginal</a:t>
            </a:r>
            <a:r>
              <a:rPr sz="2400" spc="-65" dirty="0">
                <a:solidFill>
                  <a:schemeClr val="tx1"/>
                </a:solidFill>
              </a:rPr>
              <a:t> </a:t>
            </a:r>
            <a:r>
              <a:rPr sz="2400" spc="-15" dirty="0">
                <a:solidFill>
                  <a:schemeClr val="tx1"/>
                </a:solidFill>
              </a:rPr>
              <a:t>cost</a:t>
            </a:r>
            <a:r>
              <a:rPr sz="2400" spc="-160" dirty="0">
                <a:solidFill>
                  <a:schemeClr val="tx1"/>
                </a:solidFill>
              </a:rPr>
              <a:t> </a:t>
            </a:r>
            <a:r>
              <a:rPr sz="2400" dirty="0">
                <a:solidFill>
                  <a:schemeClr val="tx1"/>
                </a:solidFill>
              </a:rPr>
              <a:t>of</a:t>
            </a:r>
            <a:r>
              <a:rPr sz="2400" spc="25" dirty="0">
                <a:solidFill>
                  <a:schemeClr val="tx1"/>
                </a:solidFill>
              </a:rPr>
              <a:t> </a:t>
            </a:r>
            <a:r>
              <a:rPr sz="2400" spc="-5" dirty="0">
                <a:solidFill>
                  <a:schemeClr val="tx1"/>
                </a:solidFill>
              </a:rPr>
              <a:t>the</a:t>
            </a:r>
            <a:r>
              <a:rPr sz="2400" spc="-110" dirty="0">
                <a:solidFill>
                  <a:schemeClr val="tx1"/>
                </a:solidFill>
              </a:rPr>
              <a:t> </a:t>
            </a:r>
            <a:r>
              <a:rPr sz="2400" spc="-5" dirty="0">
                <a:solidFill>
                  <a:schemeClr val="tx1"/>
                </a:solidFill>
              </a:rPr>
              <a:t>unit</a:t>
            </a:r>
            <a:r>
              <a:rPr sz="2400" spc="-150" dirty="0">
                <a:solidFill>
                  <a:schemeClr val="tx1"/>
                </a:solidFill>
              </a:rPr>
              <a:t> </a:t>
            </a:r>
            <a:r>
              <a:rPr sz="2400" dirty="0">
                <a:solidFill>
                  <a:schemeClr val="tx1"/>
                </a:solidFill>
              </a:rPr>
              <a:t>of</a:t>
            </a:r>
            <a:r>
              <a:rPr sz="2400" spc="-10" dirty="0">
                <a:solidFill>
                  <a:schemeClr val="tx1"/>
                </a:solidFill>
              </a:rPr>
              <a:t> </a:t>
            </a:r>
            <a:r>
              <a:rPr sz="2400" dirty="0">
                <a:solidFill>
                  <a:schemeClr val="tx1"/>
                </a:solidFill>
              </a:rPr>
              <a:t>output</a:t>
            </a:r>
            <a:r>
              <a:rPr sz="2400" spc="-114" dirty="0">
                <a:solidFill>
                  <a:schemeClr val="tx1"/>
                </a:solidFill>
              </a:rPr>
              <a:t> </a:t>
            </a:r>
            <a:r>
              <a:rPr sz="2400" spc="-5" dirty="0">
                <a:solidFill>
                  <a:schemeClr val="tx1"/>
                </a:solidFill>
              </a:rPr>
              <a:t>is</a:t>
            </a:r>
            <a:r>
              <a:rPr sz="2400" spc="-80" dirty="0">
                <a:solidFill>
                  <a:schemeClr val="tx1"/>
                </a:solidFill>
              </a:rPr>
              <a:t> </a:t>
            </a:r>
            <a:r>
              <a:rPr sz="2400" spc="-5" dirty="0">
                <a:solidFill>
                  <a:schemeClr val="tx1"/>
                </a:solidFill>
              </a:rPr>
              <a:t>the</a:t>
            </a:r>
            <a:r>
              <a:rPr sz="2400" spc="-90" dirty="0">
                <a:solidFill>
                  <a:schemeClr val="tx1"/>
                </a:solidFill>
              </a:rPr>
              <a:t> </a:t>
            </a:r>
            <a:r>
              <a:rPr sz="2400" spc="-10" dirty="0">
                <a:solidFill>
                  <a:schemeClr val="tx1"/>
                </a:solidFill>
              </a:rPr>
              <a:t>total</a:t>
            </a:r>
            <a:r>
              <a:rPr sz="2400" spc="-105" dirty="0">
                <a:solidFill>
                  <a:schemeClr val="tx1"/>
                </a:solidFill>
              </a:rPr>
              <a:t> </a:t>
            </a:r>
            <a:r>
              <a:rPr sz="2400" spc="-15" dirty="0">
                <a:solidFill>
                  <a:schemeClr val="tx1"/>
                </a:solidFill>
              </a:rPr>
              <a:t>cost  </a:t>
            </a:r>
            <a:r>
              <a:rPr sz="2400" dirty="0">
                <a:solidFill>
                  <a:schemeClr val="tx1"/>
                </a:solidFill>
              </a:rPr>
              <a:t>of</a:t>
            </a:r>
            <a:r>
              <a:rPr sz="2400" spc="10" dirty="0">
                <a:solidFill>
                  <a:schemeClr val="tx1"/>
                </a:solidFill>
              </a:rPr>
              <a:t> </a:t>
            </a:r>
            <a:r>
              <a:rPr sz="2400" spc="-5" dirty="0">
                <a:solidFill>
                  <a:schemeClr val="tx1"/>
                </a:solidFill>
              </a:rPr>
              <a:t>producing</a:t>
            </a:r>
            <a:r>
              <a:rPr sz="2400" spc="-25" dirty="0">
                <a:solidFill>
                  <a:schemeClr val="tx1"/>
                </a:solidFill>
              </a:rPr>
              <a:t> </a:t>
            </a:r>
            <a:r>
              <a:rPr sz="2400" dirty="0">
                <a:solidFill>
                  <a:schemeClr val="tx1"/>
                </a:solidFill>
              </a:rPr>
              <a:t>n</a:t>
            </a:r>
            <a:r>
              <a:rPr sz="2400" spc="-80" dirty="0">
                <a:solidFill>
                  <a:schemeClr val="tx1"/>
                </a:solidFill>
              </a:rPr>
              <a:t> </a:t>
            </a:r>
            <a:r>
              <a:rPr sz="2400" spc="-5" dirty="0">
                <a:solidFill>
                  <a:schemeClr val="tx1"/>
                </a:solidFill>
              </a:rPr>
              <a:t>units</a:t>
            </a:r>
            <a:r>
              <a:rPr sz="2400" spc="-75" dirty="0">
                <a:solidFill>
                  <a:schemeClr val="tx1"/>
                </a:solidFill>
              </a:rPr>
              <a:t> </a:t>
            </a:r>
            <a:r>
              <a:rPr sz="2400" spc="-5" dirty="0">
                <a:solidFill>
                  <a:schemeClr val="tx1"/>
                </a:solidFill>
              </a:rPr>
              <a:t>minus</a:t>
            </a:r>
            <a:r>
              <a:rPr sz="2400" spc="-100" dirty="0">
                <a:solidFill>
                  <a:schemeClr val="tx1"/>
                </a:solidFill>
              </a:rPr>
              <a:t> </a:t>
            </a:r>
            <a:r>
              <a:rPr sz="2400" dirty="0">
                <a:solidFill>
                  <a:schemeClr val="tx1"/>
                </a:solidFill>
              </a:rPr>
              <a:t>the</a:t>
            </a:r>
            <a:r>
              <a:rPr sz="2400" spc="-100" dirty="0">
                <a:solidFill>
                  <a:schemeClr val="tx1"/>
                </a:solidFill>
              </a:rPr>
              <a:t> </a:t>
            </a:r>
            <a:r>
              <a:rPr sz="2400" spc="-10" dirty="0">
                <a:solidFill>
                  <a:schemeClr val="tx1"/>
                </a:solidFill>
              </a:rPr>
              <a:t>total</a:t>
            </a:r>
            <a:r>
              <a:rPr sz="2400" spc="-100" dirty="0">
                <a:solidFill>
                  <a:schemeClr val="tx1"/>
                </a:solidFill>
              </a:rPr>
              <a:t> </a:t>
            </a:r>
            <a:r>
              <a:rPr sz="2400" spc="-15" dirty="0">
                <a:solidFill>
                  <a:schemeClr val="tx1"/>
                </a:solidFill>
              </a:rPr>
              <a:t>cost</a:t>
            </a:r>
            <a:r>
              <a:rPr sz="2400" spc="-145" dirty="0">
                <a:solidFill>
                  <a:schemeClr val="tx1"/>
                </a:solidFill>
              </a:rPr>
              <a:t> </a:t>
            </a:r>
            <a:r>
              <a:rPr sz="2400" dirty="0">
                <a:solidFill>
                  <a:schemeClr val="tx1"/>
                </a:solidFill>
              </a:rPr>
              <a:t>of </a:t>
            </a:r>
            <a:r>
              <a:rPr sz="2400" spc="-10" dirty="0">
                <a:solidFill>
                  <a:schemeClr val="tx1"/>
                </a:solidFill>
              </a:rPr>
              <a:t>producing</a:t>
            </a:r>
          </a:p>
          <a:p>
            <a:pPr marL="1080770"/>
            <a:r>
              <a:rPr sz="2400" dirty="0">
                <a:solidFill>
                  <a:schemeClr val="tx1"/>
                </a:solidFill>
              </a:rPr>
              <a:t>n-1</a:t>
            </a:r>
            <a:r>
              <a:rPr sz="2400" spc="-5" dirty="0">
                <a:solidFill>
                  <a:schemeClr val="tx1"/>
                </a:solidFill>
              </a:rPr>
              <a:t> (i.e</a:t>
            </a:r>
            <a:r>
              <a:rPr sz="2400" spc="-60" dirty="0">
                <a:solidFill>
                  <a:schemeClr val="tx1"/>
                </a:solidFill>
              </a:rPr>
              <a:t> </a:t>
            </a:r>
            <a:r>
              <a:rPr sz="2400" spc="-5" dirty="0">
                <a:solidFill>
                  <a:schemeClr val="tx1"/>
                </a:solidFill>
              </a:rPr>
              <a:t>…one</a:t>
            </a:r>
            <a:r>
              <a:rPr sz="2400" spc="-95" dirty="0">
                <a:solidFill>
                  <a:schemeClr val="tx1"/>
                </a:solidFill>
              </a:rPr>
              <a:t> </a:t>
            </a:r>
            <a:r>
              <a:rPr sz="2400" dirty="0">
                <a:solidFill>
                  <a:schemeClr val="tx1"/>
                </a:solidFill>
              </a:rPr>
              <a:t>less</a:t>
            </a:r>
            <a:r>
              <a:rPr sz="2400" spc="-80" dirty="0">
                <a:solidFill>
                  <a:schemeClr val="tx1"/>
                </a:solidFill>
              </a:rPr>
              <a:t> </a:t>
            </a:r>
            <a:r>
              <a:rPr sz="2400" spc="-5" dirty="0">
                <a:solidFill>
                  <a:schemeClr val="tx1"/>
                </a:solidFill>
              </a:rPr>
              <a:t>in</a:t>
            </a:r>
            <a:r>
              <a:rPr sz="2400" spc="-70" dirty="0">
                <a:solidFill>
                  <a:schemeClr val="tx1"/>
                </a:solidFill>
              </a:rPr>
              <a:t> </a:t>
            </a:r>
            <a:r>
              <a:rPr sz="2400" spc="-5" dirty="0">
                <a:solidFill>
                  <a:schemeClr val="tx1"/>
                </a:solidFill>
              </a:rPr>
              <a:t>the</a:t>
            </a:r>
            <a:r>
              <a:rPr sz="2400" spc="-100" dirty="0">
                <a:solidFill>
                  <a:schemeClr val="tx1"/>
                </a:solidFill>
              </a:rPr>
              <a:t> </a:t>
            </a:r>
            <a:r>
              <a:rPr sz="2400" spc="-5" dirty="0">
                <a:solidFill>
                  <a:schemeClr val="tx1"/>
                </a:solidFill>
              </a:rPr>
              <a:t>total)</a:t>
            </a:r>
            <a:r>
              <a:rPr sz="2400" spc="-85" dirty="0">
                <a:solidFill>
                  <a:schemeClr val="tx1"/>
                </a:solidFill>
              </a:rPr>
              <a:t> </a:t>
            </a:r>
            <a:r>
              <a:rPr sz="2400" spc="-5" dirty="0">
                <a:solidFill>
                  <a:schemeClr val="tx1"/>
                </a:solidFill>
              </a:rPr>
              <a:t>units</a:t>
            </a:r>
            <a:r>
              <a:rPr sz="2400" spc="-140" dirty="0">
                <a:solidFill>
                  <a:schemeClr val="tx1"/>
                </a:solidFill>
              </a:rPr>
              <a:t> </a:t>
            </a:r>
            <a:r>
              <a:rPr sz="2400" dirty="0">
                <a:solidFill>
                  <a:schemeClr val="tx1"/>
                </a:solidFill>
              </a:rPr>
              <a:t>of</a:t>
            </a:r>
            <a:r>
              <a:rPr sz="2400" spc="-35" dirty="0">
                <a:solidFill>
                  <a:schemeClr val="tx1"/>
                </a:solidFill>
              </a:rPr>
              <a:t> </a:t>
            </a:r>
            <a:r>
              <a:rPr sz="2400" dirty="0">
                <a:solidFill>
                  <a:schemeClr val="tx1"/>
                </a:solidFill>
              </a:rPr>
              <a:t>output</a:t>
            </a:r>
          </a:p>
        </p:txBody>
      </p:sp>
    </p:spTree>
    <p:extLst>
      <p:ext uri="{BB962C8B-B14F-4D97-AF65-F5344CB8AC3E}">
        <p14:creationId xmlns="" xmlns:p14="http://schemas.microsoft.com/office/powerpoint/2010/main" val="284125576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 xmlns:a16="http://schemas.microsoft.com/office/drawing/2014/main" id="{58B7BC10-DB33-43E1-929A-DDD64FE0E4E4}"/>
              </a:ext>
            </a:extLst>
          </p:cNvPr>
          <p:cNvSpPr txBox="1">
            <a:spLocks noGrp="1"/>
          </p:cNvSpPr>
          <p:nvPr>
            <p:ph type="title"/>
          </p:nvPr>
        </p:nvSpPr>
        <p:spPr>
          <a:xfrm>
            <a:off x="2031186" y="734531"/>
            <a:ext cx="5665014" cy="690574"/>
          </a:xfrm>
          <a:prstGeom prst="rect">
            <a:avLst/>
          </a:prstGeom>
        </p:spPr>
        <p:txBody>
          <a:bodyPr vert="horz" wrap="square" lIns="0" tIns="13335" rIns="0" bIns="0" rtlCol="0" anchor="ctr">
            <a:spAutoFit/>
          </a:bodyPr>
          <a:lstStyle/>
          <a:p>
            <a:pPr marL="12700">
              <a:spcBef>
                <a:spcPts val="105"/>
              </a:spcBef>
            </a:pPr>
            <a:r>
              <a:rPr sz="4400" spc="300" dirty="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rPr>
              <a:t>Average</a:t>
            </a:r>
            <a:r>
              <a:rPr lang="en-US" sz="4400" spc="300" dirty="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rPr>
              <a:t>  </a:t>
            </a:r>
            <a:r>
              <a:rPr sz="4400" spc="300" dirty="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rPr>
              <a:t> cost</a:t>
            </a:r>
          </a:p>
        </p:txBody>
      </p:sp>
      <p:sp>
        <p:nvSpPr>
          <p:cNvPr id="3" name="object 8">
            <a:extLst>
              <a:ext uri="{FF2B5EF4-FFF2-40B4-BE49-F238E27FC236}">
                <a16:creationId xmlns="" xmlns:a16="http://schemas.microsoft.com/office/drawing/2014/main" id="{E7840BD0-86D6-4AE0-9108-826A83BBAED6}"/>
              </a:ext>
            </a:extLst>
          </p:cNvPr>
          <p:cNvSpPr txBox="1"/>
          <p:nvPr/>
        </p:nvSpPr>
        <p:spPr>
          <a:xfrm>
            <a:off x="1697037" y="1752600"/>
            <a:ext cx="7426325" cy="2921954"/>
          </a:xfrm>
          <a:prstGeom prst="rect">
            <a:avLst/>
          </a:prstGeom>
        </p:spPr>
        <p:txBody>
          <a:bodyPr vert="horz" wrap="square" lIns="0" tIns="13335" rIns="0" bIns="0" rtlCol="0">
            <a:spAutoFit/>
          </a:bodyPr>
          <a:lstStyle/>
          <a:p>
            <a:pPr marL="286385" marR="5080" indent="-274320">
              <a:spcBef>
                <a:spcPts val="105"/>
              </a:spcBef>
            </a:pPr>
            <a:r>
              <a:rPr sz="2800" spc="-45" dirty="0">
                <a:latin typeface="Constantia"/>
                <a:cs typeface="Constantia"/>
              </a:rPr>
              <a:t>Average</a:t>
            </a:r>
            <a:r>
              <a:rPr sz="2800" spc="-125" dirty="0">
                <a:latin typeface="Constantia"/>
                <a:cs typeface="Constantia"/>
              </a:rPr>
              <a:t> </a:t>
            </a:r>
            <a:r>
              <a:rPr sz="2800" spc="-15" dirty="0">
                <a:latin typeface="Constantia"/>
                <a:cs typeface="Constantia"/>
              </a:rPr>
              <a:t>cost</a:t>
            </a:r>
            <a:r>
              <a:rPr sz="2800" spc="-90" dirty="0">
                <a:latin typeface="Constantia"/>
                <a:cs typeface="Constantia"/>
              </a:rPr>
              <a:t> </a:t>
            </a:r>
            <a:r>
              <a:rPr sz="2800" spc="-5" dirty="0">
                <a:latin typeface="Constantia"/>
                <a:cs typeface="Constantia"/>
              </a:rPr>
              <a:t>is</a:t>
            </a:r>
            <a:r>
              <a:rPr sz="2800" spc="-85" dirty="0">
                <a:latin typeface="Constantia"/>
                <a:cs typeface="Constantia"/>
              </a:rPr>
              <a:t> </a:t>
            </a:r>
            <a:r>
              <a:rPr sz="2800" spc="-5" dirty="0">
                <a:latin typeface="Constantia"/>
                <a:cs typeface="Constantia"/>
              </a:rPr>
              <a:t>the</a:t>
            </a:r>
            <a:r>
              <a:rPr sz="2800" spc="-95" dirty="0">
                <a:latin typeface="Constantia"/>
                <a:cs typeface="Constantia"/>
              </a:rPr>
              <a:t> </a:t>
            </a:r>
            <a:r>
              <a:rPr sz="2800" spc="-10" dirty="0">
                <a:latin typeface="Constantia"/>
                <a:cs typeface="Constantia"/>
              </a:rPr>
              <a:t>total</a:t>
            </a:r>
            <a:r>
              <a:rPr sz="2800" spc="-105" dirty="0">
                <a:latin typeface="Constantia"/>
                <a:cs typeface="Constantia"/>
              </a:rPr>
              <a:t> </a:t>
            </a:r>
            <a:r>
              <a:rPr sz="2800" spc="-15" dirty="0">
                <a:latin typeface="Constantia"/>
                <a:cs typeface="Constantia"/>
              </a:rPr>
              <a:t>cost</a:t>
            </a:r>
            <a:r>
              <a:rPr sz="2800" spc="-160" dirty="0">
                <a:latin typeface="Constantia"/>
                <a:cs typeface="Constantia"/>
              </a:rPr>
              <a:t> </a:t>
            </a:r>
            <a:r>
              <a:rPr sz="2800" spc="-5" dirty="0">
                <a:latin typeface="Constantia"/>
                <a:cs typeface="Constantia"/>
              </a:rPr>
              <a:t>divided</a:t>
            </a:r>
            <a:r>
              <a:rPr sz="2800" spc="-10" dirty="0">
                <a:latin typeface="Constantia"/>
                <a:cs typeface="Constantia"/>
              </a:rPr>
              <a:t> </a:t>
            </a:r>
            <a:r>
              <a:rPr sz="2800" spc="-15" dirty="0">
                <a:latin typeface="Constantia"/>
                <a:cs typeface="Constantia"/>
              </a:rPr>
              <a:t>by</a:t>
            </a:r>
            <a:r>
              <a:rPr sz="2800" spc="-95" dirty="0">
                <a:latin typeface="Constantia"/>
                <a:cs typeface="Constantia"/>
              </a:rPr>
              <a:t> </a:t>
            </a:r>
            <a:r>
              <a:rPr sz="2800" spc="-10" dirty="0">
                <a:latin typeface="Constantia"/>
                <a:cs typeface="Constantia"/>
              </a:rPr>
              <a:t>total</a:t>
            </a:r>
            <a:r>
              <a:rPr sz="2800" spc="-75" dirty="0">
                <a:latin typeface="Constantia"/>
                <a:cs typeface="Constantia"/>
              </a:rPr>
              <a:t> </a:t>
            </a:r>
            <a:r>
              <a:rPr sz="2800" spc="-5" dirty="0">
                <a:latin typeface="Constantia"/>
                <a:cs typeface="Constantia"/>
              </a:rPr>
              <a:t>units</a:t>
            </a:r>
            <a:r>
              <a:rPr sz="2800" spc="-135" dirty="0">
                <a:latin typeface="Constantia"/>
                <a:cs typeface="Constantia"/>
              </a:rPr>
              <a:t> </a:t>
            </a:r>
            <a:r>
              <a:rPr sz="2800" dirty="0">
                <a:latin typeface="Constantia"/>
                <a:cs typeface="Constantia"/>
              </a:rPr>
              <a:t>of  output</a:t>
            </a:r>
            <a:r>
              <a:rPr sz="2800" spc="-165" dirty="0">
                <a:latin typeface="Constantia"/>
                <a:cs typeface="Constantia"/>
              </a:rPr>
              <a:t> </a:t>
            </a:r>
            <a:r>
              <a:rPr sz="2800" spc="-10" dirty="0">
                <a:latin typeface="Constantia"/>
                <a:cs typeface="Constantia"/>
              </a:rPr>
              <a:t>Thus,</a:t>
            </a:r>
            <a:endParaRPr sz="2800" dirty="0">
              <a:latin typeface="Constantia"/>
              <a:cs typeface="Constantia"/>
            </a:endParaRPr>
          </a:p>
          <a:p>
            <a:pPr>
              <a:spcBef>
                <a:spcPts val="10"/>
              </a:spcBef>
            </a:pPr>
            <a:endParaRPr sz="3600" dirty="0">
              <a:latin typeface="Times New Roman"/>
              <a:cs typeface="Times New Roman"/>
            </a:endParaRPr>
          </a:p>
          <a:p>
            <a:pPr marL="2214880">
              <a:spcBef>
                <a:spcPts val="575"/>
              </a:spcBef>
            </a:pPr>
            <a:r>
              <a:rPr sz="2800" spc="-40" dirty="0">
                <a:solidFill>
                  <a:srgbClr val="FF0000"/>
                </a:solidFill>
                <a:latin typeface="Constantia"/>
                <a:cs typeface="Constantia"/>
              </a:rPr>
              <a:t>AC</a:t>
            </a:r>
            <a:r>
              <a:rPr sz="2800" spc="-35" dirty="0">
                <a:solidFill>
                  <a:srgbClr val="FF0000"/>
                </a:solidFill>
                <a:latin typeface="Constantia"/>
                <a:cs typeface="Constantia"/>
              </a:rPr>
              <a:t> </a:t>
            </a:r>
            <a:r>
              <a:rPr sz="2800" dirty="0">
                <a:solidFill>
                  <a:srgbClr val="FF0000"/>
                </a:solidFill>
                <a:latin typeface="Constantia"/>
                <a:cs typeface="Constantia"/>
              </a:rPr>
              <a:t>=</a:t>
            </a:r>
            <a:r>
              <a:rPr lang="en-US" sz="2800" dirty="0">
                <a:solidFill>
                  <a:srgbClr val="FF0000"/>
                </a:solidFill>
                <a:latin typeface="Constantia"/>
                <a:cs typeface="Constantia"/>
              </a:rPr>
              <a:t>		</a:t>
            </a:r>
            <a:endParaRPr sz="2800" dirty="0">
              <a:latin typeface="Constantia"/>
              <a:cs typeface="Constantia"/>
            </a:endParaRPr>
          </a:p>
          <a:p>
            <a:pPr>
              <a:spcBef>
                <a:spcPts val="10"/>
              </a:spcBef>
            </a:pPr>
            <a:endParaRPr sz="3600" dirty="0">
              <a:latin typeface="Times New Roman"/>
              <a:cs typeface="Times New Roman"/>
            </a:endParaRPr>
          </a:p>
          <a:p>
            <a:pPr marL="405765">
              <a:tabLst>
                <a:tab pos="1443355" algn="l"/>
                <a:tab pos="1839595" algn="l"/>
              </a:tabLst>
            </a:pPr>
            <a:r>
              <a:rPr sz="2800" spc="-5" dirty="0">
                <a:latin typeface="Constantia"/>
                <a:cs typeface="Constantia"/>
              </a:rPr>
              <a:t>Where	</a:t>
            </a:r>
            <a:r>
              <a:rPr sz="2800" dirty="0">
                <a:solidFill>
                  <a:srgbClr val="FF0000"/>
                </a:solidFill>
                <a:latin typeface="Constantia"/>
                <a:cs typeface="Constantia"/>
              </a:rPr>
              <a:t>Q	</a:t>
            </a:r>
            <a:r>
              <a:rPr sz="2800" spc="-5" dirty="0">
                <a:latin typeface="Constantia"/>
                <a:cs typeface="Constantia"/>
              </a:rPr>
              <a:t>is the quantity</a:t>
            </a:r>
            <a:r>
              <a:rPr sz="2800" spc="-315" dirty="0">
                <a:latin typeface="Constantia"/>
                <a:cs typeface="Constantia"/>
              </a:rPr>
              <a:t> </a:t>
            </a:r>
            <a:r>
              <a:rPr sz="2800" spc="-15" dirty="0">
                <a:latin typeface="Constantia"/>
                <a:cs typeface="Constantia"/>
              </a:rPr>
              <a:t>produced</a:t>
            </a:r>
            <a:endParaRPr sz="2800" dirty="0">
              <a:latin typeface="Constantia"/>
              <a:cs typeface="Constantia"/>
            </a:endParaRPr>
          </a:p>
        </p:txBody>
      </p:sp>
      <mc:AlternateContent xmlns:mc="http://schemas.openxmlformats.org/markup-compatibility/2006">
        <mc:Choice xmlns="" xmlns:a14="http://schemas.microsoft.com/office/drawing/2010/main" Requires="a14">
          <p:sp>
            <p:nvSpPr>
              <p:cNvPr id="4" name="TextBox 3">
                <a:extLst>
                  <a:ext uri="{FF2B5EF4-FFF2-40B4-BE49-F238E27FC236}">
                    <a16:creationId xmlns:a16="http://schemas.microsoft.com/office/drawing/2014/main" id="{829564EB-F59C-4680-A8CA-21BA0428C310}"/>
                  </a:ext>
                </a:extLst>
              </p:cNvPr>
              <p:cNvSpPr txBox="1"/>
              <p:nvPr/>
            </p:nvSpPr>
            <p:spPr>
              <a:xfrm>
                <a:off x="4994616" y="3048000"/>
                <a:ext cx="831166" cy="10095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32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fPr>
                        <m:num>
                          <m:r>
                            <a:rPr lang="en-US" sz="32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𝑇𝐶</m:t>
                          </m:r>
                        </m:num>
                        <m:den>
                          <m:r>
                            <a:rPr lang="en-US" sz="32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𝑄</m:t>
                          </m:r>
                        </m:den>
                      </m:f>
                    </m:oMath>
                  </m:oMathPara>
                </a14:m>
                <a:endParaRPr lang="en-US" sz="3200" dirty="0">
                  <a:ln w="0"/>
                  <a:solidFill>
                    <a:schemeClr val="accent1"/>
                  </a:solidFill>
                  <a:effectLst>
                    <a:outerShdw blurRad="38100" dist="25400" dir="5400000" algn="ctr" rotWithShape="0">
                      <a:srgbClr val="6E747A">
                        <a:alpha val="43000"/>
                      </a:srgbClr>
                    </a:outerShdw>
                  </a:effectLst>
                </a:endParaRPr>
              </a:p>
            </p:txBody>
          </p:sp>
        </mc:Choice>
        <mc:Fallback>
          <p:sp>
            <p:nvSpPr>
              <p:cNvPr id="4" name="TextBox 3">
                <a:extLst>
                  <a:ext uri="{FF2B5EF4-FFF2-40B4-BE49-F238E27FC236}">
                    <a16:creationId xmlns="" xmlns:a16="http://schemas.microsoft.com/office/drawing/2014/main" id="{829564EB-F59C-4680-A8CA-21BA0428C310}"/>
                  </a:ext>
                </a:extLst>
              </p:cNvPr>
              <p:cNvSpPr txBox="1">
                <a:spLocks noRot="1" noChangeAspect="1" noMove="1" noResize="1" noEditPoints="1" noAdjustHandles="1" noChangeArrowheads="1" noChangeShapeType="1" noTextEdit="1"/>
              </p:cNvSpPr>
              <p:nvPr/>
            </p:nvSpPr>
            <p:spPr>
              <a:xfrm>
                <a:off x="4994616" y="3048000"/>
                <a:ext cx="831166" cy="1009507"/>
              </a:xfrm>
              <a:prstGeom prst="rect">
                <a:avLst/>
              </a:prstGeom>
              <a:blipFill>
                <a:blip r:embed="rId2"/>
                <a:stretch>
                  <a:fillRect b="-4819"/>
                </a:stretch>
              </a:blipFill>
            </p:spPr>
            <p:txBody>
              <a:bodyPr/>
              <a:lstStyle/>
              <a:p>
                <a:r>
                  <a:rPr lang="en-US">
                    <a:noFill/>
                  </a:rPr>
                  <a:t> </a:t>
                </a:r>
              </a:p>
            </p:txBody>
          </p:sp>
        </mc:Fallback>
      </mc:AlternateContent>
    </p:spTree>
    <p:extLst>
      <p:ext uri="{BB962C8B-B14F-4D97-AF65-F5344CB8AC3E}">
        <p14:creationId xmlns="" xmlns:p14="http://schemas.microsoft.com/office/powerpoint/2010/main" val="39142972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5" name="TextBox 4">
                <a:extLst>
                  <a:ext uri="{FF2B5EF4-FFF2-40B4-BE49-F238E27FC236}">
                    <a16:creationId xmlns:a16="http://schemas.microsoft.com/office/drawing/2014/main" id="{1AED2DC3-736C-4EDF-9473-596602222102}"/>
                  </a:ext>
                </a:extLst>
              </p:cNvPr>
              <p:cNvSpPr txBox="1"/>
              <p:nvPr/>
            </p:nvSpPr>
            <p:spPr>
              <a:xfrm>
                <a:off x="5257800" y="2971801"/>
                <a:ext cx="983566" cy="10095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32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fPr>
                        <m:num>
                          <m:r>
                            <a:rPr lang="en-US" sz="32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𝑇</m:t>
                          </m:r>
                          <m:r>
                            <a:rPr lang="en-US" sz="32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𝑉</m:t>
                          </m:r>
                          <m:r>
                            <a:rPr lang="en-US" sz="32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𝐶</m:t>
                          </m:r>
                        </m:num>
                        <m:den>
                          <m:r>
                            <a:rPr lang="en-US" sz="3200" i="1">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𝑄</m:t>
                          </m:r>
                        </m:den>
                      </m:f>
                    </m:oMath>
                  </m:oMathPara>
                </a14:m>
                <a:endParaRPr lang="en-US" sz="3200" dirty="0">
                  <a:ln w="0"/>
                  <a:solidFill>
                    <a:schemeClr val="accent1"/>
                  </a:solidFill>
                  <a:effectLst>
                    <a:outerShdw blurRad="38100" dist="25400" dir="5400000" algn="ctr" rotWithShape="0">
                      <a:srgbClr val="6E747A">
                        <a:alpha val="43000"/>
                      </a:srgbClr>
                    </a:outerShdw>
                  </a:effectLst>
                </a:endParaRPr>
              </a:p>
            </p:txBody>
          </p:sp>
        </mc:Choice>
        <mc:Fallback>
          <p:sp>
            <p:nvSpPr>
              <p:cNvPr id="5" name="TextBox 4">
                <a:extLst>
                  <a:ext uri="{FF2B5EF4-FFF2-40B4-BE49-F238E27FC236}">
                    <a16:creationId xmlns="" xmlns:a16="http://schemas.microsoft.com/office/drawing/2014/main" id="{1AED2DC3-736C-4EDF-9473-596602222102}"/>
                  </a:ext>
                </a:extLst>
              </p:cNvPr>
              <p:cNvSpPr txBox="1">
                <a:spLocks noRot="1" noChangeAspect="1" noMove="1" noResize="1" noEditPoints="1" noAdjustHandles="1" noChangeArrowheads="1" noChangeShapeType="1" noTextEdit="1"/>
              </p:cNvSpPr>
              <p:nvPr/>
            </p:nvSpPr>
            <p:spPr>
              <a:xfrm>
                <a:off x="5257800" y="2971801"/>
                <a:ext cx="983566" cy="1009507"/>
              </a:xfrm>
              <a:prstGeom prst="rect">
                <a:avLst/>
              </a:prstGeom>
              <a:blipFill>
                <a:blip r:embed="rId2"/>
                <a:stretch>
                  <a:fillRect b="-4848"/>
                </a:stretch>
              </a:blipFill>
            </p:spPr>
            <p:txBody>
              <a:bodyPr/>
              <a:lstStyle/>
              <a:p>
                <a:r>
                  <a:rPr lang="en-US">
                    <a:noFill/>
                  </a:rPr>
                  <a:t> </a:t>
                </a:r>
              </a:p>
            </p:txBody>
          </p:sp>
        </mc:Fallback>
      </mc:AlternateContent>
      <p:pic>
        <p:nvPicPr>
          <p:cNvPr id="7" name="Picture 6">
            <a:extLst>
              <a:ext uri="{FF2B5EF4-FFF2-40B4-BE49-F238E27FC236}">
                <a16:creationId xmlns="" xmlns:a16="http://schemas.microsoft.com/office/drawing/2014/main" id="{B38B4ED9-D317-4516-B23F-D5BF6CCE024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28600" y="12895"/>
            <a:ext cx="11582400" cy="6636327"/>
          </a:xfrm>
          <a:prstGeom prst="rect">
            <a:avLst/>
          </a:prstGeom>
        </p:spPr>
      </p:pic>
    </p:spTree>
    <p:extLst>
      <p:ext uri="{BB962C8B-B14F-4D97-AF65-F5344CB8AC3E}">
        <p14:creationId xmlns="" xmlns:p14="http://schemas.microsoft.com/office/powerpoint/2010/main" val="3114679145"/>
      </p:ext>
    </p:extLst>
  </p:cSld>
  <p:clrMapOvr>
    <a:masterClrMapping/>
  </p:clrMapOvr>
  <mc:AlternateContent xmlns:mc="http://schemas.openxmlformats.org/markup-compatibility/2006">
    <mc:Choice xmlns="" xmlns:p14="http://schemas.microsoft.com/office/powerpoint/2010/main" Requires="p14">
      <p:transition spd="slow" p14:dur="800">
        <p14:flythroug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08F11C8-2CEA-4283-8C82-9DF4AEF0839A}"/>
              </a:ext>
            </a:extLst>
          </p:cNvPr>
          <p:cNvSpPr>
            <a:spLocks noGrp="1"/>
          </p:cNvSpPr>
          <p:nvPr>
            <p:ph idx="1"/>
          </p:nvPr>
        </p:nvSpPr>
        <p:spPr>
          <a:xfrm>
            <a:off x="684212" y="909298"/>
            <a:ext cx="9831388" cy="5562600"/>
          </a:xfrm>
        </p:spPr>
        <p:txBody>
          <a:bodyPr>
            <a:normAutofit fontScale="70000" lnSpcReduction="20000"/>
          </a:bodyPr>
          <a:lstStyle/>
          <a:p>
            <a:r>
              <a:rPr lang="en-US" dirty="0">
                <a:solidFill>
                  <a:schemeClr val="tx1"/>
                </a:solidFill>
              </a:rPr>
              <a:t>Total cost (TC) of a firm is the sum-total of all the explicit and implicit expenditures incurred for producing a given level of output. It represents the</a:t>
            </a:r>
            <a:br>
              <a:rPr lang="en-US" dirty="0">
                <a:solidFill>
                  <a:schemeClr val="tx1"/>
                </a:solidFill>
              </a:rPr>
            </a:br>
            <a:r>
              <a:rPr lang="en-US" dirty="0">
                <a:solidFill>
                  <a:schemeClr val="tx1"/>
                </a:solidFill>
              </a:rPr>
              <a:t>money value of the total resources required for production of goods and services. For </a:t>
            </a:r>
            <a:r>
              <a:rPr lang="en-US" u="sng" dirty="0">
                <a:solidFill>
                  <a:schemeClr val="tx1"/>
                </a:solidFill>
              </a:rPr>
              <a:t>example</a:t>
            </a:r>
            <a:r>
              <a:rPr lang="en-US" dirty="0">
                <a:solidFill>
                  <a:schemeClr val="tx1"/>
                </a:solidFill>
              </a:rPr>
              <a:t>, a shoe-maker’s total cost will include the amount she/</a:t>
            </a:r>
            <a:br>
              <a:rPr lang="en-US" dirty="0">
                <a:solidFill>
                  <a:schemeClr val="tx1"/>
                </a:solidFill>
              </a:rPr>
            </a:br>
            <a:r>
              <a:rPr lang="en-US" dirty="0">
                <a:solidFill>
                  <a:schemeClr val="tx1"/>
                </a:solidFill>
              </a:rPr>
              <a:t>he spends on leather, thread, rent for his/her workshop, interest on borrowed capital, wages and salaries of employees, etc., and the amount she/he charges for his/her services and funds invested in the business. </a:t>
            </a:r>
          </a:p>
          <a:p>
            <a:r>
              <a:rPr lang="en-US" dirty="0">
                <a:solidFill>
                  <a:schemeClr val="tx1"/>
                </a:solidFill>
              </a:rPr>
              <a:t>Average cost (AC) is the cost per unit of output. That is, average cost equals the total cost divided by the number of units produced (N). If TC = </a:t>
            </a:r>
            <a:r>
              <a:rPr lang="en-US" dirty="0" err="1">
                <a:solidFill>
                  <a:schemeClr val="tx1"/>
                </a:solidFill>
              </a:rPr>
              <a:t>Rs</a:t>
            </a:r>
            <a:r>
              <a:rPr lang="en-US" dirty="0">
                <a:solidFill>
                  <a:schemeClr val="tx1"/>
                </a:solidFill>
              </a:rPr>
              <a:t>. 500 and N = 50 then AC = </a:t>
            </a:r>
            <a:r>
              <a:rPr lang="en-US" dirty="0" err="1">
                <a:solidFill>
                  <a:schemeClr val="tx1"/>
                </a:solidFill>
              </a:rPr>
              <a:t>Rs</a:t>
            </a:r>
            <a:r>
              <a:rPr lang="en-US" dirty="0">
                <a:solidFill>
                  <a:schemeClr val="tx1"/>
                </a:solidFill>
              </a:rPr>
              <a:t>. 10. </a:t>
            </a:r>
          </a:p>
          <a:p>
            <a:r>
              <a:rPr lang="en-US" dirty="0">
                <a:solidFill>
                  <a:schemeClr val="tx1"/>
                </a:solidFill>
              </a:rPr>
              <a:t>Marginal cost (MC) is the extra cost of producing one additional unit. At a given level of output, one examines the additional costs being incurred in producing one extra unit and this yields the marginal cost. For example, if TC of producing 100 units is </a:t>
            </a:r>
            <a:r>
              <a:rPr lang="en-US" dirty="0" err="1">
                <a:solidFill>
                  <a:schemeClr val="tx1"/>
                </a:solidFill>
              </a:rPr>
              <a:t>Rs</a:t>
            </a:r>
            <a:r>
              <a:rPr lang="en-US" dirty="0">
                <a:solidFill>
                  <a:schemeClr val="tx1"/>
                </a:solidFill>
              </a:rPr>
              <a:t>. 10,000 and the TC of producing 101 units is </a:t>
            </a:r>
            <a:r>
              <a:rPr lang="en-US" dirty="0" err="1">
                <a:solidFill>
                  <a:schemeClr val="tx1"/>
                </a:solidFill>
              </a:rPr>
              <a:t>Rs</a:t>
            </a:r>
            <a:r>
              <a:rPr lang="en-US" dirty="0">
                <a:solidFill>
                  <a:schemeClr val="tx1"/>
                </a:solidFill>
              </a:rPr>
              <a:t>. 10,050, then MC at N = 101 equals</a:t>
            </a:r>
            <a:br>
              <a:rPr lang="en-US" dirty="0">
                <a:solidFill>
                  <a:schemeClr val="tx1"/>
                </a:solidFill>
              </a:rPr>
            </a:br>
            <a:r>
              <a:rPr lang="en-US" dirty="0">
                <a:solidFill>
                  <a:schemeClr val="tx1"/>
                </a:solidFill>
              </a:rPr>
              <a:t>Rs.50</a:t>
            </a:r>
          </a:p>
        </p:txBody>
      </p:sp>
      <p:sp>
        <p:nvSpPr>
          <p:cNvPr id="4" name="TextBox 3">
            <a:extLst>
              <a:ext uri="{FF2B5EF4-FFF2-40B4-BE49-F238E27FC236}">
                <a16:creationId xmlns="" xmlns:a16="http://schemas.microsoft.com/office/drawing/2014/main" id="{B2DCA7D0-4B05-42E7-8F30-B9D695AA85A1}"/>
              </a:ext>
            </a:extLst>
          </p:cNvPr>
          <p:cNvSpPr txBox="1"/>
          <p:nvPr/>
        </p:nvSpPr>
        <p:spPr>
          <a:xfrm>
            <a:off x="2740790" y="228600"/>
            <a:ext cx="5718232" cy="584775"/>
          </a:xfrm>
          <a:prstGeom prst="rect">
            <a:avLst/>
          </a:prstGeom>
          <a:noFill/>
        </p:spPr>
        <p:txBody>
          <a:bodyPr wrap="none" rtlCol="0">
            <a:spAutoFit/>
          </a:bodyPr>
          <a:lstStyle/>
          <a:p>
            <a:pPr algn="ctr"/>
            <a:r>
              <a:rPr lang="en-US" sz="3200" dirty="0">
                <a:effectLst>
                  <a:outerShdw blurRad="38100" dist="38100" dir="2700000" algn="tl">
                    <a:srgbClr val="000000">
                      <a:alpha val="43137"/>
                    </a:srgbClr>
                  </a:outerShdw>
                </a:effectLst>
              </a:rPr>
              <a:t>CASE STUDY : TC &amp; MC &amp;AC</a:t>
            </a:r>
          </a:p>
        </p:txBody>
      </p:sp>
    </p:spTree>
    <p:extLst>
      <p:ext uri="{BB962C8B-B14F-4D97-AF65-F5344CB8AC3E}">
        <p14:creationId xmlns="" xmlns:p14="http://schemas.microsoft.com/office/powerpoint/2010/main" val="1755431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2358325"/>
            <a:ext cx="7391400" cy="998350"/>
          </a:xfrm>
          <a:prstGeom prst="rect">
            <a:avLst/>
          </a:prstGeom>
        </p:spPr>
        <p:txBody>
          <a:bodyPr vert="horz" wrap="square" lIns="0" tIns="13335" rIns="0" bIns="0" rtlCol="0" anchor="ctr">
            <a:spAutoFit/>
          </a:bodyPr>
          <a:lstStyle/>
          <a:p>
            <a:pPr marL="12700">
              <a:spcBef>
                <a:spcPts val="105"/>
              </a:spcBef>
            </a:pPr>
            <a:r>
              <a:rPr cap="none" dirty="0">
                <a:ln w="0"/>
                <a:effectLst>
                  <a:outerShdw blurRad="38100" dist="19050" dir="2700000" algn="tl" rotWithShape="0">
                    <a:schemeClr val="dk1">
                      <a:alpha val="40000"/>
                    </a:schemeClr>
                  </a:outerShdw>
                </a:effectLst>
                <a:latin typeface="Constantia"/>
                <a:cs typeface="Constantia"/>
              </a:rPr>
              <a:t>A cost is the value of money that has been used up to</a:t>
            </a:r>
            <a:r>
              <a:rPr lang="en-US" cap="none" dirty="0">
                <a:ln w="0"/>
                <a:effectLst>
                  <a:outerShdw blurRad="38100" dist="19050" dir="2700000" algn="tl" rotWithShape="0">
                    <a:schemeClr val="dk1">
                      <a:alpha val="40000"/>
                    </a:schemeClr>
                  </a:outerShdw>
                </a:effectLst>
                <a:latin typeface="Constantia"/>
                <a:cs typeface="Constantia"/>
              </a:rPr>
              <a:t>  produce something.</a:t>
            </a:r>
            <a:endParaRPr cap="none" dirty="0">
              <a:ln w="0"/>
              <a:effectLst>
                <a:outerShdw blurRad="38100" dist="19050" dir="2700000" algn="tl" rotWithShape="0">
                  <a:schemeClr val="dk1">
                    <a:alpha val="40000"/>
                  </a:schemeClr>
                </a:outerShdw>
              </a:effectLst>
              <a:latin typeface="Constantia"/>
              <a:cs typeface="Constantia"/>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16" y="1285860"/>
            <a:ext cx="9144001" cy="2743200"/>
          </a:xfrm>
        </p:spPr>
        <p:txBody>
          <a:bodyPr/>
          <a:lstStyle/>
          <a:p>
            <a:r>
              <a:rPr lang="en-US" sz="8000" dirty="0"/>
              <a:t>THANK YOU</a:t>
            </a:r>
          </a:p>
        </p:txBody>
      </p:sp>
    </p:spTree>
    <p:extLst>
      <p:ext uri="{BB962C8B-B14F-4D97-AF65-F5344CB8AC3E}">
        <p14:creationId xmlns="" xmlns:p14="http://schemas.microsoft.com/office/powerpoint/2010/main" val="266568779"/>
      </p:ext>
    </p:extLst>
  </p:cSld>
  <p:clrMapOvr>
    <a:masterClrMapping/>
  </p:clrMapOvr>
  <mc:AlternateContent xmlns:mc="http://schemas.openxmlformats.org/markup-compatibility/2006">
    <mc:Choice xmlns="" xmlns:p14="http://schemas.microsoft.com/office/powerpoint/2010/main" Requires="p14">
      <p:transition spd="slow" p14:dur="1500">
        <p14:window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68500" y="1031495"/>
            <a:ext cx="4436110" cy="788035"/>
          </a:xfrm>
          <a:prstGeom prst="rect">
            <a:avLst/>
          </a:prstGeom>
        </p:spPr>
        <p:txBody>
          <a:bodyPr vert="horz" wrap="square" lIns="0" tIns="13335" rIns="0" bIns="0" rtlCol="0">
            <a:spAutoFit/>
          </a:bodyPr>
          <a:lstStyle/>
          <a:p>
            <a:pPr marL="12700">
              <a:spcBef>
                <a:spcPts val="105"/>
              </a:spcBef>
            </a:pPr>
            <a:r>
              <a:rPr sz="5000" spc="-10" dirty="0">
                <a:solidFill>
                  <a:srgbClr val="04607A"/>
                </a:solidFill>
                <a:latin typeface="Calibri"/>
                <a:cs typeface="Calibri"/>
              </a:rPr>
              <a:t>Definition </a:t>
            </a:r>
            <a:r>
              <a:rPr sz="5000" spc="-5" dirty="0">
                <a:solidFill>
                  <a:srgbClr val="04607A"/>
                </a:solidFill>
                <a:latin typeface="Calibri"/>
                <a:cs typeface="Calibri"/>
              </a:rPr>
              <a:t>of</a:t>
            </a:r>
            <a:r>
              <a:rPr sz="5000" spc="-80" dirty="0">
                <a:solidFill>
                  <a:srgbClr val="04607A"/>
                </a:solidFill>
                <a:latin typeface="Calibri"/>
                <a:cs typeface="Calibri"/>
              </a:rPr>
              <a:t> </a:t>
            </a:r>
            <a:r>
              <a:rPr sz="5000" spc="-30" dirty="0">
                <a:solidFill>
                  <a:srgbClr val="04607A"/>
                </a:solidFill>
                <a:latin typeface="Calibri"/>
                <a:cs typeface="Calibri"/>
              </a:rPr>
              <a:t>cost</a:t>
            </a:r>
            <a:endParaRPr sz="5000" dirty="0">
              <a:latin typeface="Calibri"/>
              <a:cs typeface="Calibri"/>
            </a:endParaRPr>
          </a:p>
        </p:txBody>
      </p:sp>
      <p:sp>
        <p:nvSpPr>
          <p:cNvPr id="3" name="object 3"/>
          <p:cNvSpPr txBox="1"/>
          <p:nvPr/>
        </p:nvSpPr>
        <p:spPr>
          <a:xfrm>
            <a:off x="1967064" y="2133601"/>
            <a:ext cx="8319937" cy="3375924"/>
          </a:xfrm>
          <a:prstGeom prst="rect">
            <a:avLst/>
          </a:prstGeom>
        </p:spPr>
        <p:txBody>
          <a:bodyPr vert="horz" wrap="square" lIns="0" tIns="13335" rIns="0" bIns="0" rtlCol="0">
            <a:spAutoFit/>
          </a:bodyPr>
          <a:lstStyle/>
          <a:p>
            <a:pPr marL="857885" marR="5080" indent="-845819">
              <a:spcBef>
                <a:spcPts val="105"/>
              </a:spcBef>
              <a:buFont typeface="Arial" panose="020B0604020202020204" pitchFamily="34" charset="0"/>
              <a:buChar char="•"/>
            </a:pPr>
            <a:r>
              <a:rPr sz="2600" spc="-5" dirty="0">
                <a:latin typeface="Constantia"/>
                <a:cs typeface="Constantia"/>
              </a:rPr>
              <a:t>The</a:t>
            </a:r>
            <a:r>
              <a:rPr sz="2600" spc="-125" dirty="0">
                <a:latin typeface="Constantia"/>
                <a:cs typeface="Constantia"/>
              </a:rPr>
              <a:t> </a:t>
            </a:r>
            <a:r>
              <a:rPr sz="2600" spc="-5" dirty="0">
                <a:latin typeface="Constantia"/>
                <a:cs typeface="Constantia"/>
              </a:rPr>
              <a:t>expenses</a:t>
            </a:r>
            <a:r>
              <a:rPr sz="2600" spc="-75" dirty="0">
                <a:latin typeface="Constantia"/>
                <a:cs typeface="Constantia"/>
              </a:rPr>
              <a:t> </a:t>
            </a:r>
            <a:r>
              <a:rPr sz="2600" spc="-15" dirty="0">
                <a:latin typeface="Constantia"/>
                <a:cs typeface="Constantia"/>
              </a:rPr>
              <a:t>faced</a:t>
            </a:r>
            <a:r>
              <a:rPr sz="2600" dirty="0">
                <a:latin typeface="Constantia"/>
                <a:cs typeface="Constantia"/>
              </a:rPr>
              <a:t> </a:t>
            </a:r>
            <a:r>
              <a:rPr sz="2600" spc="-15" dirty="0">
                <a:latin typeface="Constantia"/>
                <a:cs typeface="Constantia"/>
              </a:rPr>
              <a:t>by</a:t>
            </a:r>
            <a:r>
              <a:rPr sz="2600" spc="-95" dirty="0">
                <a:latin typeface="Constantia"/>
                <a:cs typeface="Constantia"/>
              </a:rPr>
              <a:t> </a:t>
            </a:r>
            <a:r>
              <a:rPr sz="2600" spc="-5" dirty="0">
                <a:latin typeface="Constantia"/>
                <a:cs typeface="Constantia"/>
              </a:rPr>
              <a:t>the</a:t>
            </a:r>
            <a:r>
              <a:rPr sz="2600" spc="-70" dirty="0">
                <a:latin typeface="Constantia"/>
                <a:cs typeface="Constantia"/>
              </a:rPr>
              <a:t> </a:t>
            </a:r>
            <a:r>
              <a:rPr sz="2600" dirty="0">
                <a:latin typeface="Constantia"/>
                <a:cs typeface="Constantia"/>
              </a:rPr>
              <a:t>business</a:t>
            </a:r>
            <a:r>
              <a:rPr sz="2600" spc="-80" dirty="0">
                <a:latin typeface="Constantia"/>
                <a:cs typeface="Constantia"/>
              </a:rPr>
              <a:t> </a:t>
            </a:r>
            <a:r>
              <a:rPr sz="2600" spc="-5" dirty="0">
                <a:latin typeface="Constantia"/>
                <a:cs typeface="Constantia"/>
              </a:rPr>
              <a:t>in</a:t>
            </a:r>
            <a:r>
              <a:rPr sz="2600" spc="-75" dirty="0">
                <a:latin typeface="Constantia"/>
                <a:cs typeface="Constantia"/>
              </a:rPr>
              <a:t> </a:t>
            </a:r>
            <a:r>
              <a:rPr sz="2600" spc="-5" dirty="0">
                <a:latin typeface="Constantia"/>
                <a:cs typeface="Constantia"/>
              </a:rPr>
              <a:t>the</a:t>
            </a:r>
            <a:r>
              <a:rPr sz="2600" spc="-110" dirty="0">
                <a:latin typeface="Constantia"/>
                <a:cs typeface="Constantia"/>
              </a:rPr>
              <a:t> </a:t>
            </a:r>
            <a:r>
              <a:rPr sz="2600" spc="-15" dirty="0">
                <a:latin typeface="Constantia"/>
                <a:cs typeface="Constantia"/>
              </a:rPr>
              <a:t>process</a:t>
            </a:r>
            <a:r>
              <a:rPr sz="2600" spc="-135" dirty="0">
                <a:latin typeface="Constantia"/>
                <a:cs typeface="Constantia"/>
              </a:rPr>
              <a:t> </a:t>
            </a:r>
            <a:r>
              <a:rPr sz="2600" dirty="0">
                <a:latin typeface="Constantia"/>
                <a:cs typeface="Constantia"/>
              </a:rPr>
              <a:t>of  </a:t>
            </a:r>
            <a:r>
              <a:rPr sz="2600" spc="-5" dirty="0">
                <a:latin typeface="Constantia"/>
                <a:cs typeface="Constantia"/>
              </a:rPr>
              <a:t>supplying</a:t>
            </a:r>
            <a:r>
              <a:rPr sz="2600" spc="-105" dirty="0">
                <a:latin typeface="Constantia"/>
                <a:cs typeface="Constantia"/>
              </a:rPr>
              <a:t> </a:t>
            </a:r>
            <a:r>
              <a:rPr sz="2600" spc="-15" dirty="0">
                <a:latin typeface="Constantia"/>
                <a:cs typeface="Constantia"/>
              </a:rPr>
              <a:t>goods</a:t>
            </a:r>
            <a:r>
              <a:rPr sz="2600" spc="-135" dirty="0">
                <a:latin typeface="Constantia"/>
                <a:cs typeface="Constantia"/>
              </a:rPr>
              <a:t> </a:t>
            </a:r>
            <a:r>
              <a:rPr sz="2600" dirty="0">
                <a:latin typeface="Constantia"/>
                <a:cs typeface="Constantia"/>
              </a:rPr>
              <a:t>and</a:t>
            </a:r>
            <a:r>
              <a:rPr sz="2600" spc="-65" dirty="0">
                <a:latin typeface="Constantia"/>
                <a:cs typeface="Constantia"/>
              </a:rPr>
              <a:t> </a:t>
            </a:r>
            <a:r>
              <a:rPr sz="2600" spc="-5" dirty="0">
                <a:latin typeface="Constantia"/>
                <a:cs typeface="Constantia"/>
              </a:rPr>
              <a:t>services</a:t>
            </a:r>
            <a:r>
              <a:rPr sz="2600" spc="-95" dirty="0">
                <a:latin typeface="Constantia"/>
                <a:cs typeface="Constantia"/>
              </a:rPr>
              <a:t> </a:t>
            </a:r>
            <a:r>
              <a:rPr sz="2600" spc="-15" dirty="0">
                <a:latin typeface="Constantia"/>
                <a:cs typeface="Constantia"/>
              </a:rPr>
              <a:t>to</a:t>
            </a:r>
            <a:r>
              <a:rPr sz="2600" spc="-160" dirty="0">
                <a:latin typeface="Constantia"/>
                <a:cs typeface="Constantia"/>
              </a:rPr>
              <a:t> </a:t>
            </a:r>
            <a:r>
              <a:rPr sz="2600" spc="-5" dirty="0">
                <a:latin typeface="Constantia"/>
                <a:cs typeface="Constantia"/>
              </a:rPr>
              <a:t>consumer</a:t>
            </a:r>
            <a:endParaRPr lang="en-US" sz="2600" spc="-5" dirty="0">
              <a:latin typeface="Constantia"/>
              <a:cs typeface="Constantia"/>
            </a:endParaRPr>
          </a:p>
          <a:p>
            <a:pPr marL="857885" marR="5080" indent="-845819">
              <a:spcBef>
                <a:spcPts val="105"/>
              </a:spcBef>
            </a:pPr>
            <a:endParaRPr lang="en-US" sz="2600" spc="-5" dirty="0">
              <a:latin typeface="Constantia"/>
              <a:cs typeface="Constantia"/>
            </a:endParaRPr>
          </a:p>
          <a:p>
            <a:pPr marL="857885" marR="5080" indent="-845819">
              <a:spcBef>
                <a:spcPts val="105"/>
              </a:spcBef>
            </a:pPr>
            <a:endParaRPr lang="en-US" sz="2600" spc="-5" dirty="0">
              <a:latin typeface="Constantia"/>
              <a:cs typeface="Constantia"/>
            </a:endParaRPr>
          </a:p>
          <a:p>
            <a:pPr marL="857885" marR="5080" indent="-845819">
              <a:spcBef>
                <a:spcPts val="105"/>
              </a:spcBef>
              <a:buFont typeface="Arial" panose="020B0604020202020204" pitchFamily="34" charset="0"/>
              <a:buChar char="•"/>
            </a:pPr>
            <a:r>
              <a:rPr lang="en-US" sz="2800" dirty="0"/>
              <a:t>Cost is Defined as the monitory expenditure which is used to produce factor of production to produce good and services</a:t>
            </a:r>
            <a:endParaRPr sz="2600" dirty="0">
              <a:latin typeface="Constantia"/>
              <a:cs typeface="Constantia"/>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 xmlns:a16="http://schemas.microsoft.com/office/drawing/2014/main" id="{015C289A-F63F-4384-8DAC-AA5A31BF004C}"/>
              </a:ext>
            </a:extLst>
          </p:cNvPr>
          <p:cNvSpPr txBox="1">
            <a:spLocks/>
          </p:cNvSpPr>
          <p:nvPr/>
        </p:nvSpPr>
        <p:spPr>
          <a:xfrm>
            <a:off x="2285732" y="954148"/>
            <a:ext cx="5008233" cy="505908"/>
          </a:xfrm>
          <a:prstGeom prst="rect">
            <a:avLst/>
          </a:prstGeom>
        </p:spPr>
        <p:txBody>
          <a:bodyPr vert="horz" wrap="square" lIns="0" tIns="13335" rIns="0" bIns="0" rtlCol="0" anchor="t">
            <a:sp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05"/>
              </a:spcBef>
            </a:pPr>
            <a:r>
              <a:rPr lang="en-US" spc="-50" dirty="0">
                <a:latin typeface="Adobe Fan Heiti Std B" panose="020B0700000000000000" pitchFamily="34" charset="-128"/>
                <a:ea typeface="Adobe Fan Heiti Std B" panose="020B0700000000000000" pitchFamily="34" charset="-128"/>
              </a:rPr>
              <a:t>Types </a:t>
            </a:r>
            <a:r>
              <a:rPr lang="en-US" spc="-5" dirty="0">
                <a:latin typeface="Adobe Fan Heiti Std B" panose="020B0700000000000000" pitchFamily="34" charset="-128"/>
                <a:ea typeface="Adobe Fan Heiti Std B" panose="020B0700000000000000" pitchFamily="34" charset="-128"/>
              </a:rPr>
              <a:t>of</a:t>
            </a:r>
            <a:r>
              <a:rPr lang="en-US" spc="-25" dirty="0">
                <a:latin typeface="Adobe Fan Heiti Std B" panose="020B0700000000000000" pitchFamily="34" charset="-128"/>
                <a:ea typeface="Adobe Fan Heiti Std B" panose="020B0700000000000000" pitchFamily="34" charset="-128"/>
              </a:rPr>
              <a:t> costs</a:t>
            </a:r>
          </a:p>
        </p:txBody>
      </p:sp>
      <p:sp>
        <p:nvSpPr>
          <p:cNvPr id="3" name="object 8">
            <a:extLst>
              <a:ext uri="{FF2B5EF4-FFF2-40B4-BE49-F238E27FC236}">
                <a16:creationId xmlns="" xmlns:a16="http://schemas.microsoft.com/office/drawing/2014/main" id="{9CDB155E-7E53-40B6-95A4-FE835B22F55E}"/>
              </a:ext>
            </a:extLst>
          </p:cNvPr>
          <p:cNvSpPr txBox="1"/>
          <p:nvPr/>
        </p:nvSpPr>
        <p:spPr>
          <a:xfrm>
            <a:off x="1752600" y="1676400"/>
            <a:ext cx="6855460" cy="3354765"/>
          </a:xfrm>
          <a:prstGeom prst="rect">
            <a:avLst/>
          </a:prstGeom>
        </p:spPr>
        <p:txBody>
          <a:bodyPr vert="horz" wrap="square" lIns="0" tIns="91440" rIns="0" bIns="0" rtlCol="0">
            <a:spAutoFit/>
          </a:bodyPr>
          <a:lstStyle/>
          <a:p>
            <a:pPr marL="287020" indent="-274320">
              <a:spcBef>
                <a:spcPts val="720"/>
              </a:spcBef>
              <a:buClr>
                <a:srgbClr val="0AD0D9"/>
              </a:buClr>
              <a:buSzPct val="94230"/>
              <a:buFont typeface="Wingdings 2"/>
              <a:buChar char=""/>
              <a:tabLst>
                <a:tab pos="287020" algn="l"/>
              </a:tabLst>
            </a:pPr>
            <a:r>
              <a:rPr sz="2600" spc="-5" dirty="0">
                <a:latin typeface="Constantia"/>
                <a:cs typeface="Constantia"/>
              </a:rPr>
              <a:t>Opportunity </a:t>
            </a:r>
            <a:r>
              <a:rPr sz="2600" spc="-15" dirty="0">
                <a:latin typeface="Constantia"/>
                <a:cs typeface="Constantia"/>
              </a:rPr>
              <a:t>cost </a:t>
            </a:r>
            <a:r>
              <a:rPr sz="2600" dirty="0">
                <a:latin typeface="Constantia"/>
                <a:cs typeface="Constantia"/>
              </a:rPr>
              <a:t>and </a:t>
            </a:r>
            <a:r>
              <a:rPr lang="en-US" sz="2600" dirty="0">
                <a:latin typeface="Constantia"/>
                <a:cs typeface="Constantia"/>
              </a:rPr>
              <a:t>Sunk </a:t>
            </a:r>
            <a:r>
              <a:rPr sz="2600" spc="-15" dirty="0">
                <a:latin typeface="Constantia"/>
                <a:cs typeface="Constantia"/>
              </a:rPr>
              <a:t>cost</a:t>
            </a:r>
            <a:endParaRPr sz="2600" dirty="0">
              <a:latin typeface="Constantia"/>
              <a:cs typeface="Constantia"/>
            </a:endParaRPr>
          </a:p>
          <a:p>
            <a:pPr marL="287020" indent="-274320">
              <a:spcBef>
                <a:spcPts val="625"/>
              </a:spcBef>
              <a:buClr>
                <a:srgbClr val="0AD0D9"/>
              </a:buClr>
              <a:buSzPct val="94230"/>
              <a:buFont typeface="Wingdings 2"/>
              <a:buChar char=""/>
              <a:tabLst>
                <a:tab pos="287020" algn="l"/>
              </a:tabLst>
            </a:pPr>
            <a:r>
              <a:rPr sz="2600" spc="-10" dirty="0">
                <a:latin typeface="Constantia"/>
                <a:cs typeface="Constantia"/>
              </a:rPr>
              <a:t>Direct </a:t>
            </a:r>
            <a:r>
              <a:rPr sz="2600" dirty="0">
                <a:latin typeface="Constantia"/>
                <a:cs typeface="Constantia"/>
              </a:rPr>
              <a:t>and </a:t>
            </a:r>
            <a:r>
              <a:rPr sz="2600" spc="-10" dirty="0">
                <a:latin typeface="Constantia"/>
                <a:cs typeface="Constantia"/>
              </a:rPr>
              <a:t>indirect</a:t>
            </a:r>
            <a:r>
              <a:rPr sz="2600" spc="-265" dirty="0">
                <a:latin typeface="Constantia"/>
                <a:cs typeface="Constantia"/>
              </a:rPr>
              <a:t> </a:t>
            </a:r>
            <a:r>
              <a:rPr sz="2600" spc="-15" dirty="0">
                <a:latin typeface="Constantia"/>
                <a:cs typeface="Constantia"/>
              </a:rPr>
              <a:t>cost</a:t>
            </a:r>
            <a:endParaRPr sz="2600" dirty="0">
              <a:latin typeface="Constantia"/>
              <a:cs typeface="Constantia"/>
            </a:endParaRPr>
          </a:p>
          <a:p>
            <a:pPr marL="287020" indent="-274320">
              <a:spcBef>
                <a:spcPts val="625"/>
              </a:spcBef>
              <a:buClr>
                <a:srgbClr val="0AD0D9"/>
              </a:buClr>
              <a:buSzPct val="94230"/>
              <a:buFont typeface="Wingdings 2"/>
              <a:buChar char=""/>
              <a:tabLst>
                <a:tab pos="287020" algn="l"/>
              </a:tabLst>
            </a:pPr>
            <a:r>
              <a:rPr sz="2600" spc="-5" dirty="0">
                <a:latin typeface="Constantia"/>
                <a:cs typeface="Constantia"/>
              </a:rPr>
              <a:t>Explicit </a:t>
            </a:r>
            <a:r>
              <a:rPr sz="2600" dirty="0">
                <a:latin typeface="Constantia"/>
                <a:cs typeface="Constantia"/>
              </a:rPr>
              <a:t>and </a:t>
            </a:r>
            <a:r>
              <a:rPr sz="2600" spc="-5" dirty="0">
                <a:latin typeface="Constantia"/>
                <a:cs typeface="Constantia"/>
              </a:rPr>
              <a:t>implicit</a:t>
            </a:r>
            <a:r>
              <a:rPr sz="2600" spc="-290" dirty="0">
                <a:latin typeface="Constantia"/>
                <a:cs typeface="Constantia"/>
              </a:rPr>
              <a:t> </a:t>
            </a:r>
            <a:r>
              <a:rPr sz="2600" spc="-15" dirty="0">
                <a:latin typeface="Constantia"/>
                <a:cs typeface="Constantia"/>
              </a:rPr>
              <a:t>cost</a:t>
            </a:r>
            <a:endParaRPr sz="2600" dirty="0">
              <a:latin typeface="Constantia"/>
              <a:cs typeface="Constantia"/>
            </a:endParaRPr>
          </a:p>
          <a:p>
            <a:pPr marL="287020" indent="-274320">
              <a:spcBef>
                <a:spcPts val="625"/>
              </a:spcBef>
              <a:buClr>
                <a:srgbClr val="0AD0D9"/>
              </a:buClr>
              <a:buSzPct val="94230"/>
              <a:buFont typeface="Wingdings 2"/>
              <a:buChar char=""/>
              <a:tabLst>
                <a:tab pos="287020" algn="l"/>
              </a:tabLst>
            </a:pPr>
            <a:r>
              <a:rPr sz="2600" spc="-10" dirty="0">
                <a:latin typeface="Constantia"/>
                <a:cs typeface="Constantia"/>
              </a:rPr>
              <a:t>Historical </a:t>
            </a:r>
            <a:r>
              <a:rPr sz="2600" dirty="0">
                <a:latin typeface="Constantia"/>
                <a:cs typeface="Constantia"/>
              </a:rPr>
              <a:t>and </a:t>
            </a:r>
            <a:r>
              <a:rPr sz="2600" spc="-10" dirty="0">
                <a:latin typeface="Constantia"/>
                <a:cs typeface="Constantia"/>
              </a:rPr>
              <a:t>replacement</a:t>
            </a:r>
            <a:r>
              <a:rPr sz="2600" spc="-285" dirty="0">
                <a:latin typeface="Constantia"/>
                <a:cs typeface="Constantia"/>
              </a:rPr>
              <a:t> </a:t>
            </a:r>
            <a:r>
              <a:rPr sz="2600" spc="-15" dirty="0">
                <a:latin typeface="Constantia"/>
                <a:cs typeface="Constantia"/>
              </a:rPr>
              <a:t>cost</a:t>
            </a:r>
            <a:endParaRPr sz="2600" dirty="0">
              <a:latin typeface="Constantia"/>
              <a:cs typeface="Constantia"/>
            </a:endParaRPr>
          </a:p>
          <a:p>
            <a:pPr marL="287020" indent="-274320">
              <a:spcBef>
                <a:spcPts val="625"/>
              </a:spcBef>
              <a:buClr>
                <a:srgbClr val="0AD0D9"/>
              </a:buClr>
              <a:buSzPct val="94230"/>
              <a:buFont typeface="Wingdings 2"/>
              <a:buChar char=""/>
              <a:tabLst>
                <a:tab pos="287020" algn="l"/>
              </a:tabLst>
            </a:pPr>
            <a:r>
              <a:rPr sz="2600" spc="-20" dirty="0">
                <a:latin typeface="Constantia"/>
                <a:cs typeface="Constantia"/>
              </a:rPr>
              <a:t>Fixed </a:t>
            </a:r>
            <a:r>
              <a:rPr sz="2600" spc="-15" dirty="0">
                <a:latin typeface="Constantia"/>
                <a:cs typeface="Constantia"/>
              </a:rPr>
              <a:t>cost </a:t>
            </a:r>
            <a:r>
              <a:rPr sz="2600" dirty="0">
                <a:latin typeface="Constantia"/>
                <a:cs typeface="Constantia"/>
              </a:rPr>
              <a:t>and </a:t>
            </a:r>
            <a:r>
              <a:rPr sz="2600" spc="-5">
                <a:latin typeface="Constantia"/>
                <a:cs typeface="Constantia"/>
              </a:rPr>
              <a:t>variable</a:t>
            </a:r>
            <a:r>
              <a:rPr sz="2600" spc="-415">
                <a:latin typeface="Constantia"/>
                <a:cs typeface="Constantia"/>
              </a:rPr>
              <a:t> </a:t>
            </a:r>
            <a:r>
              <a:rPr sz="2600" spc="-15" smtClean="0">
                <a:latin typeface="Constantia"/>
                <a:cs typeface="Constantia"/>
              </a:rPr>
              <a:t>cost</a:t>
            </a:r>
            <a:endParaRPr sz="2600" dirty="0">
              <a:latin typeface="Constantia"/>
              <a:cs typeface="Constantia"/>
            </a:endParaRPr>
          </a:p>
          <a:p>
            <a:pPr marL="287020" indent="-274320">
              <a:spcBef>
                <a:spcPts val="625"/>
              </a:spcBef>
              <a:buClr>
                <a:srgbClr val="0AD0D9"/>
              </a:buClr>
              <a:buSzPct val="94230"/>
              <a:buFont typeface="Wingdings 2"/>
              <a:buChar char=""/>
              <a:tabLst>
                <a:tab pos="287020" algn="l"/>
              </a:tabLst>
            </a:pPr>
            <a:r>
              <a:rPr sz="2600" spc="-30" dirty="0">
                <a:latin typeface="Constantia"/>
                <a:cs typeface="Constantia"/>
              </a:rPr>
              <a:t>Total,average,and </a:t>
            </a:r>
            <a:r>
              <a:rPr sz="2600" spc="-10" dirty="0">
                <a:latin typeface="Constantia"/>
                <a:cs typeface="Constantia"/>
              </a:rPr>
              <a:t>marginal</a:t>
            </a:r>
            <a:r>
              <a:rPr sz="2600" spc="-75" dirty="0">
                <a:latin typeface="Constantia"/>
                <a:cs typeface="Constantia"/>
              </a:rPr>
              <a:t> </a:t>
            </a:r>
            <a:r>
              <a:rPr sz="2600" spc="-15" dirty="0">
                <a:latin typeface="Constantia"/>
                <a:cs typeface="Constantia"/>
              </a:rPr>
              <a:t>cost</a:t>
            </a:r>
            <a:endParaRPr lang="en-US" sz="2600" spc="-15" dirty="0">
              <a:latin typeface="Constantia"/>
              <a:cs typeface="Constantia"/>
            </a:endParaRPr>
          </a:p>
          <a:p>
            <a:pPr marL="287020" indent="-274320">
              <a:spcBef>
                <a:spcPts val="625"/>
              </a:spcBef>
              <a:buClr>
                <a:srgbClr val="0AD0D9"/>
              </a:buClr>
              <a:buSzPct val="94230"/>
              <a:buFont typeface="Wingdings 2"/>
              <a:buChar char=""/>
              <a:tabLst>
                <a:tab pos="287020" algn="l"/>
              </a:tabLst>
            </a:pPr>
            <a:r>
              <a:rPr lang="en-US" sz="2600" spc="-15" dirty="0">
                <a:latin typeface="Constantia"/>
                <a:cs typeface="Constantia"/>
              </a:rPr>
              <a:t>Short Run &amp; Long Run Cost</a:t>
            </a:r>
            <a:r>
              <a:rPr lang="en-US" sz="2600" spc="-15" dirty="0" smtClean="0">
                <a:latin typeface="Constantia"/>
                <a:cs typeface="Constantia"/>
              </a:rPr>
              <a:t>.</a:t>
            </a:r>
            <a:endParaRPr lang="en-US" sz="2600" spc="-15" dirty="0">
              <a:latin typeface="Constantia"/>
              <a:cs typeface="Constantia"/>
            </a:endParaRPr>
          </a:p>
        </p:txBody>
      </p:sp>
    </p:spTree>
    <p:extLst>
      <p:ext uri="{BB962C8B-B14F-4D97-AF65-F5344CB8AC3E}">
        <p14:creationId xmlns="" xmlns:p14="http://schemas.microsoft.com/office/powerpoint/2010/main" val="3392422503"/>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 xmlns:a16="http://schemas.microsoft.com/office/drawing/2014/main" id="{AC0E1845-CB0F-4CAF-9E4C-26184B28BCE9}"/>
              </a:ext>
            </a:extLst>
          </p:cNvPr>
          <p:cNvSpPr txBox="1"/>
          <p:nvPr/>
        </p:nvSpPr>
        <p:spPr>
          <a:xfrm>
            <a:off x="1219200" y="1043099"/>
            <a:ext cx="6192176" cy="3336811"/>
          </a:xfrm>
          <a:prstGeom prst="rect">
            <a:avLst/>
          </a:prstGeom>
        </p:spPr>
        <p:txBody>
          <a:bodyPr vert="horz" wrap="square" lIns="0" tIns="12700" rIns="0" bIns="0" rtlCol="0">
            <a:spAutoFit/>
          </a:bodyPr>
          <a:lstStyle/>
          <a:p>
            <a:r>
              <a:rPr lang="en-US" altLang="en-US" sz="2400" b="1" dirty="0"/>
              <a:t>Opportunity cost</a:t>
            </a:r>
            <a:r>
              <a:rPr lang="en-US" altLang="en-US" sz="2400" dirty="0"/>
              <a:t> is the cost of a good or service as measured by the alternative uses that are foregone by producing the good or service.</a:t>
            </a:r>
          </a:p>
          <a:p>
            <a:pPr lvl="1"/>
            <a:endParaRPr lang="en-US" altLang="en-US" sz="2400" dirty="0"/>
          </a:p>
          <a:p>
            <a:pPr lvl="1"/>
            <a:r>
              <a:rPr lang="en-US" altLang="en-US" sz="2400" dirty="0"/>
              <a:t>If 15 bicycles could be produced with the materials used to produce an automobile, the  opportunity cost of the automobile is 15 bicycles.</a:t>
            </a:r>
          </a:p>
        </p:txBody>
      </p:sp>
      <p:sp>
        <p:nvSpPr>
          <p:cNvPr id="5" name="object 9">
            <a:extLst>
              <a:ext uri="{FF2B5EF4-FFF2-40B4-BE49-F238E27FC236}">
                <a16:creationId xmlns="" xmlns:a16="http://schemas.microsoft.com/office/drawing/2014/main" id="{9A64648D-CF67-4B85-8C75-610E471B80DB}"/>
              </a:ext>
            </a:extLst>
          </p:cNvPr>
          <p:cNvSpPr txBox="1"/>
          <p:nvPr/>
        </p:nvSpPr>
        <p:spPr>
          <a:xfrm>
            <a:off x="228600" y="4519928"/>
            <a:ext cx="11734800" cy="1626086"/>
          </a:xfrm>
          <a:prstGeom prst="rect">
            <a:avLst/>
          </a:prstGeom>
        </p:spPr>
        <p:txBody>
          <a:bodyPr vert="horz" wrap="square" lIns="0" tIns="12700" rIns="0" bIns="0" rtlCol="0">
            <a:spAutoFit/>
          </a:bodyPr>
          <a:lstStyle/>
          <a:p>
            <a:pPr marL="286385" marR="5080" indent="-274320">
              <a:spcBef>
                <a:spcPts val="100"/>
              </a:spcBef>
            </a:pPr>
            <a:r>
              <a:rPr lang="en-US" sz="2600" b="1" spc="-10" dirty="0">
                <a:latin typeface="Constantia"/>
                <a:cs typeface="Constantia"/>
              </a:rPr>
              <a:t>Sunk</a:t>
            </a:r>
            <a:r>
              <a:rPr sz="2600" b="1" spc="-95" dirty="0">
                <a:latin typeface="Constantia"/>
                <a:cs typeface="Constantia"/>
              </a:rPr>
              <a:t> </a:t>
            </a:r>
            <a:r>
              <a:rPr sz="2600" b="1" spc="-15" dirty="0">
                <a:latin typeface="Constantia"/>
                <a:cs typeface="Constantia"/>
              </a:rPr>
              <a:t>cost</a:t>
            </a:r>
            <a:r>
              <a:rPr sz="2600" b="1" spc="-55" dirty="0">
                <a:latin typeface="Constantia"/>
                <a:cs typeface="Constantia"/>
              </a:rPr>
              <a:t> </a:t>
            </a:r>
            <a:r>
              <a:rPr sz="2600" dirty="0">
                <a:latin typeface="Constantia"/>
                <a:cs typeface="Constantia"/>
              </a:rPr>
              <a:t>:</a:t>
            </a:r>
            <a:r>
              <a:rPr sz="2600" spc="-35" dirty="0">
                <a:latin typeface="Constantia"/>
                <a:cs typeface="Constantia"/>
              </a:rPr>
              <a:t> </a:t>
            </a:r>
            <a:r>
              <a:rPr lang="en-US" sz="2600" spc="-35" dirty="0">
                <a:latin typeface="Constantia"/>
                <a:cs typeface="Constantia"/>
              </a:rPr>
              <a:t>Cost’s incurred in the past that cannot be changer or recovered later.</a:t>
            </a:r>
          </a:p>
          <a:p>
            <a:pPr marL="286385" marR="5080" indent="-274320">
              <a:spcBef>
                <a:spcPts val="100"/>
              </a:spcBef>
            </a:pPr>
            <a:r>
              <a:rPr lang="en-US" sz="2600" spc="-35" dirty="0">
                <a:latin typeface="Constantia"/>
              </a:rPr>
              <a:t>You bought an automobile that cost $12,000 two years ago. The $12,000 cost is sunk because whether you drive it, park it, trade it, sell it, you can’t charge the $12,000 cost</a:t>
            </a:r>
            <a:r>
              <a:rPr lang="en-US" dirty="0"/>
              <a:t>.</a:t>
            </a:r>
            <a:endParaRPr sz="2600" dirty="0">
              <a:latin typeface="Constantia"/>
              <a:cs typeface="Constantia"/>
            </a:endParaRPr>
          </a:p>
        </p:txBody>
      </p:sp>
      <p:sp>
        <p:nvSpPr>
          <p:cNvPr id="7" name="Rectangle 6">
            <a:extLst>
              <a:ext uri="{FF2B5EF4-FFF2-40B4-BE49-F238E27FC236}">
                <a16:creationId xmlns="" xmlns:a16="http://schemas.microsoft.com/office/drawing/2014/main" id="{F385357A-73A9-4EA9-B8FD-E7ECA04E5BEF}"/>
              </a:ext>
            </a:extLst>
          </p:cNvPr>
          <p:cNvSpPr/>
          <p:nvPr/>
        </p:nvSpPr>
        <p:spPr>
          <a:xfrm>
            <a:off x="1821267" y="256750"/>
            <a:ext cx="8110612" cy="646331"/>
          </a:xfrm>
          <a:prstGeom prst="rect">
            <a:avLst/>
          </a:prstGeom>
        </p:spPr>
        <p:txBody>
          <a:bodyPr wrap="square">
            <a:spAutoFit/>
          </a:bodyPr>
          <a:lstStyle/>
          <a:p>
            <a:r>
              <a:rPr lang="en-US" sz="3600" spc="-5" dirty="0">
                <a:latin typeface="Adobe Fan Heiti Std B" panose="020B0700000000000000" pitchFamily="34" charset="-128"/>
                <a:ea typeface="Adobe Fan Heiti Std B" panose="020B0700000000000000" pitchFamily="34" charset="-128"/>
              </a:rPr>
              <a:t>Opportunity</a:t>
            </a:r>
            <a:r>
              <a:rPr lang="en-US" sz="3600" spc="10" dirty="0">
                <a:latin typeface="Adobe Fan Heiti Std B" panose="020B0700000000000000" pitchFamily="34" charset="-128"/>
                <a:ea typeface="Adobe Fan Heiti Std B" panose="020B0700000000000000" pitchFamily="34" charset="-128"/>
              </a:rPr>
              <a:t>  </a:t>
            </a:r>
            <a:r>
              <a:rPr lang="en-US" sz="3600" spc="-25" dirty="0">
                <a:latin typeface="Adobe Fan Heiti Std B" panose="020B0700000000000000" pitchFamily="34" charset="-128"/>
                <a:ea typeface="Adobe Fan Heiti Std B" panose="020B0700000000000000" pitchFamily="34" charset="-128"/>
              </a:rPr>
              <a:t>Cost  </a:t>
            </a:r>
            <a:r>
              <a:rPr lang="en-US" sz="3600" spc="-5" dirty="0">
                <a:latin typeface="Adobe Fan Heiti Std B" panose="020B0700000000000000" pitchFamily="34" charset="-128"/>
                <a:ea typeface="Adobe Fan Heiti Std B" panose="020B0700000000000000" pitchFamily="34" charset="-128"/>
              </a:rPr>
              <a:t>and Sunk</a:t>
            </a:r>
            <a:r>
              <a:rPr lang="en-US" sz="3600" spc="-120" dirty="0">
                <a:latin typeface="Adobe Fan Heiti Std B" panose="020B0700000000000000" pitchFamily="34" charset="-128"/>
                <a:ea typeface="Adobe Fan Heiti Std B" panose="020B0700000000000000" pitchFamily="34" charset="-128"/>
              </a:rPr>
              <a:t> C</a:t>
            </a:r>
            <a:r>
              <a:rPr lang="en-US" sz="3600" spc="-25" dirty="0">
                <a:latin typeface="Adobe Fan Heiti Std B" panose="020B0700000000000000" pitchFamily="34" charset="-128"/>
                <a:ea typeface="Adobe Fan Heiti Std B" panose="020B0700000000000000" pitchFamily="34" charset="-128"/>
              </a:rPr>
              <a:t>ost</a:t>
            </a:r>
            <a:endParaRPr lang="en-US" sz="36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 xmlns:p14="http://schemas.microsoft.com/office/powerpoint/2010/main" val="93251773"/>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03D62D25-E78F-46C5-9C0C-2951B777E5A6}"/>
              </a:ext>
            </a:extLst>
          </p:cNvPr>
          <p:cNvSpPr/>
          <p:nvPr/>
        </p:nvSpPr>
        <p:spPr>
          <a:xfrm>
            <a:off x="685800" y="609600"/>
            <a:ext cx="8153400" cy="4154984"/>
          </a:xfrm>
          <a:prstGeom prst="rect">
            <a:avLst/>
          </a:prstGeom>
        </p:spPr>
        <p:txBody>
          <a:bodyPr wrap="square">
            <a:spAutoFit/>
          </a:bodyPr>
          <a:lstStyle/>
          <a:p>
            <a:r>
              <a:rPr lang="en-US" sz="2400" u="sng" dirty="0">
                <a:latin typeface="Arial" panose="020B0604020202020204" pitchFamily="34" charset="0"/>
              </a:rPr>
              <a:t>Opportunity cost </a:t>
            </a:r>
          </a:p>
          <a:p>
            <a:r>
              <a:rPr lang="en-US" sz="2400" dirty="0">
                <a:latin typeface="Arial" panose="020B0604020202020204" pitchFamily="34" charset="0"/>
              </a:rPr>
              <a:t> For example, Mr. Ram is currently working with a firm and earning </a:t>
            </a:r>
            <a:r>
              <a:rPr lang="en-US" sz="2400" dirty="0" err="1">
                <a:latin typeface="Arial" panose="020B0604020202020204" pitchFamily="34" charset="0"/>
              </a:rPr>
              <a:t>Rs</a:t>
            </a:r>
            <a:r>
              <a:rPr lang="en-US" sz="2400" dirty="0">
                <a:latin typeface="Arial" panose="020B0604020202020204" pitchFamily="34" charset="0"/>
              </a:rPr>
              <a:t>. 5 lakhs per year. He decides to quit his job and start his own small business. Although, the accounting cost of Mr. Ram’s </a:t>
            </a:r>
            <a:r>
              <a:rPr lang="en-US" sz="2400" dirty="0" err="1">
                <a:latin typeface="Arial" panose="020B0604020202020204" pitchFamily="34" charset="0"/>
              </a:rPr>
              <a:t>labour</a:t>
            </a:r>
            <a:r>
              <a:rPr lang="en-US" sz="2400" dirty="0">
                <a:latin typeface="Arial" panose="020B0604020202020204" pitchFamily="34" charset="0"/>
              </a:rPr>
              <a:t> to his own business is 0, the opportunity cost is </a:t>
            </a:r>
            <a:r>
              <a:rPr lang="en-US" sz="2400" dirty="0" err="1">
                <a:latin typeface="Arial" panose="020B0604020202020204" pitchFamily="34" charset="0"/>
              </a:rPr>
              <a:t>Rs</a:t>
            </a:r>
            <a:r>
              <a:rPr lang="en-US" sz="2400" dirty="0">
                <a:latin typeface="Arial" panose="020B0604020202020204" pitchFamily="34" charset="0"/>
              </a:rPr>
              <a:t>. 5 lakhs per year. Therefore, the opportunity cost is the earnings he foregoes by working for his own firm.</a:t>
            </a:r>
          </a:p>
          <a:p>
            <a:endParaRPr lang="en-US" sz="2400" dirty="0">
              <a:latin typeface="Arial" panose="020B0604020202020204" pitchFamily="34" charset="0"/>
            </a:endParaRPr>
          </a:p>
          <a:p>
            <a:r>
              <a:rPr lang="en-US" sz="2400" dirty="0"/>
              <a:t>Some times </a:t>
            </a:r>
            <a:r>
              <a:rPr lang="en-US" sz="2400" dirty="0" smtClean="0"/>
              <a:t>these opportunity </a:t>
            </a:r>
            <a:r>
              <a:rPr lang="en-US" sz="2400" dirty="0"/>
              <a:t>costs are called as alternative costs.</a:t>
            </a:r>
          </a:p>
        </p:txBody>
      </p:sp>
    </p:spTree>
    <p:extLst>
      <p:ext uri="{BB962C8B-B14F-4D97-AF65-F5344CB8AC3E}">
        <p14:creationId xmlns="" xmlns:p14="http://schemas.microsoft.com/office/powerpoint/2010/main" val="814398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 xmlns:a16="http://schemas.microsoft.com/office/drawing/2014/main" id="{918CFA4D-B5DB-4574-9EA6-7C37DF3A72AC}"/>
              </a:ext>
            </a:extLst>
          </p:cNvPr>
          <p:cNvSpPr txBox="1">
            <a:spLocks noGrp="1"/>
          </p:cNvSpPr>
          <p:nvPr>
            <p:ph type="title"/>
          </p:nvPr>
        </p:nvSpPr>
        <p:spPr>
          <a:xfrm>
            <a:off x="1981201" y="533400"/>
            <a:ext cx="8115299" cy="815608"/>
          </a:xfrm>
          <a:prstGeom prst="rect">
            <a:avLst/>
          </a:prstGeom>
        </p:spPr>
        <p:txBody>
          <a:bodyPr vert="horz" wrap="square" lIns="0" tIns="198120" rIns="0" bIns="0" rtlCol="0" anchor="ctr">
            <a:spAutoFit/>
          </a:bodyPr>
          <a:lstStyle/>
          <a:p>
            <a:pPr marL="12700" algn="ctr">
              <a:spcBef>
                <a:spcPts val="1560"/>
              </a:spcBef>
            </a:pPr>
            <a:r>
              <a:rPr sz="4000" b="1" spc="-15" dirty="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rPr>
              <a:t>Direct </a:t>
            </a:r>
            <a:r>
              <a:rPr sz="4000" b="1" spc="-5" dirty="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rPr>
              <a:t>and </a:t>
            </a:r>
            <a:r>
              <a:rPr sz="4000" b="1" spc="-10" dirty="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rPr>
              <a:t>Indirect</a:t>
            </a:r>
            <a:r>
              <a:rPr sz="4000" b="1" spc="-70" dirty="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rPr>
              <a:t> </a:t>
            </a:r>
            <a:r>
              <a:rPr sz="4000" b="1" spc="-30" dirty="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rPr>
              <a:t>cost</a:t>
            </a:r>
          </a:p>
        </p:txBody>
      </p:sp>
      <p:sp>
        <p:nvSpPr>
          <p:cNvPr id="5" name="object 8">
            <a:extLst>
              <a:ext uri="{FF2B5EF4-FFF2-40B4-BE49-F238E27FC236}">
                <a16:creationId xmlns="" xmlns:a16="http://schemas.microsoft.com/office/drawing/2014/main" id="{E461D96D-69D9-4B97-8A7C-CCA7053481A5}"/>
              </a:ext>
            </a:extLst>
          </p:cNvPr>
          <p:cNvSpPr txBox="1"/>
          <p:nvPr/>
        </p:nvSpPr>
        <p:spPr>
          <a:xfrm>
            <a:off x="1981201" y="1676401"/>
            <a:ext cx="8610599" cy="4188839"/>
          </a:xfrm>
          <a:prstGeom prst="rect">
            <a:avLst/>
          </a:prstGeom>
        </p:spPr>
        <p:txBody>
          <a:bodyPr vert="horz" wrap="square" lIns="0" tIns="83820" rIns="0" bIns="0" rtlCol="0">
            <a:spAutoFit/>
          </a:bodyPr>
          <a:lstStyle/>
          <a:p>
            <a:pPr marL="469265" marR="556895" indent="-457200">
              <a:lnSpc>
                <a:spcPts val="2300"/>
              </a:lnSpc>
              <a:spcBef>
                <a:spcPts val="660"/>
              </a:spcBef>
              <a:buFont typeface="Arial" panose="020B0604020202020204" pitchFamily="34" charset="0"/>
              <a:buChar char="•"/>
            </a:pPr>
            <a:r>
              <a:rPr sz="2800" b="1" spc="-10" dirty="0">
                <a:latin typeface="Constantia"/>
                <a:cs typeface="Constantia"/>
              </a:rPr>
              <a:t>Direct</a:t>
            </a:r>
            <a:r>
              <a:rPr sz="2800" b="1" spc="-65" dirty="0">
                <a:latin typeface="Constantia"/>
                <a:cs typeface="Constantia"/>
              </a:rPr>
              <a:t> </a:t>
            </a:r>
            <a:r>
              <a:rPr sz="2800" b="1" spc="-5" dirty="0">
                <a:latin typeface="Constantia"/>
                <a:cs typeface="Constantia"/>
              </a:rPr>
              <a:t>Cost:</a:t>
            </a:r>
            <a:endParaRPr lang="en-US" sz="2800" b="1" spc="-5" dirty="0">
              <a:latin typeface="Constantia"/>
              <a:cs typeface="Constantia"/>
            </a:endParaRPr>
          </a:p>
          <a:p>
            <a:pPr marL="12065" marR="556895">
              <a:lnSpc>
                <a:spcPts val="2300"/>
              </a:lnSpc>
              <a:spcBef>
                <a:spcPts val="660"/>
              </a:spcBef>
            </a:pPr>
            <a:r>
              <a:rPr lang="en-US" sz="2800" b="1" spc="-5" dirty="0">
                <a:latin typeface="Constantia"/>
                <a:cs typeface="Constantia"/>
              </a:rPr>
              <a:t>	</a:t>
            </a:r>
            <a:r>
              <a:rPr sz="2800" b="1" spc="-10" dirty="0">
                <a:latin typeface="Constantia"/>
                <a:cs typeface="Constantia"/>
              </a:rPr>
              <a:t> </a:t>
            </a:r>
            <a:r>
              <a:rPr sz="2800" spc="-5" dirty="0">
                <a:latin typeface="Constantia"/>
                <a:cs typeface="Constantia"/>
              </a:rPr>
              <a:t>Direct</a:t>
            </a:r>
            <a:r>
              <a:rPr sz="2800" spc="-114" dirty="0">
                <a:latin typeface="Constantia"/>
                <a:cs typeface="Constantia"/>
              </a:rPr>
              <a:t> </a:t>
            </a:r>
            <a:r>
              <a:rPr sz="2800" spc="-15" dirty="0">
                <a:latin typeface="Constantia"/>
                <a:cs typeface="Constantia"/>
              </a:rPr>
              <a:t>costs</a:t>
            </a:r>
            <a:r>
              <a:rPr sz="2800" spc="-100" dirty="0">
                <a:latin typeface="Constantia"/>
                <a:cs typeface="Constantia"/>
              </a:rPr>
              <a:t> </a:t>
            </a:r>
            <a:r>
              <a:rPr sz="2800" spc="-15" dirty="0">
                <a:latin typeface="Constantia"/>
                <a:cs typeface="Constantia"/>
              </a:rPr>
              <a:t>are</a:t>
            </a:r>
            <a:r>
              <a:rPr sz="2800" spc="-90" dirty="0">
                <a:latin typeface="Constantia"/>
                <a:cs typeface="Constantia"/>
              </a:rPr>
              <a:t> </a:t>
            </a:r>
            <a:r>
              <a:rPr sz="2800" spc="-5" dirty="0">
                <a:latin typeface="Constantia"/>
                <a:cs typeface="Constantia"/>
              </a:rPr>
              <a:t>those</a:t>
            </a:r>
            <a:r>
              <a:rPr sz="2800" spc="-125" dirty="0">
                <a:latin typeface="Constantia"/>
                <a:cs typeface="Constantia"/>
              </a:rPr>
              <a:t> </a:t>
            </a:r>
            <a:r>
              <a:rPr sz="2800" spc="-15" dirty="0">
                <a:latin typeface="Constantia"/>
                <a:cs typeface="Constantia"/>
              </a:rPr>
              <a:t>cost</a:t>
            </a:r>
            <a:r>
              <a:rPr sz="2800" spc="-65" dirty="0">
                <a:latin typeface="Constantia"/>
                <a:cs typeface="Constantia"/>
              </a:rPr>
              <a:t> </a:t>
            </a:r>
            <a:r>
              <a:rPr sz="2800" spc="-5" dirty="0">
                <a:latin typeface="Constantia"/>
                <a:cs typeface="Constantia"/>
              </a:rPr>
              <a:t>that</a:t>
            </a:r>
            <a:r>
              <a:rPr sz="2800" spc="-75" dirty="0">
                <a:latin typeface="Constantia"/>
                <a:cs typeface="Constantia"/>
              </a:rPr>
              <a:t> </a:t>
            </a:r>
            <a:r>
              <a:rPr sz="2800" spc="-30" dirty="0">
                <a:latin typeface="Constantia"/>
                <a:cs typeface="Constantia"/>
              </a:rPr>
              <a:t>have</a:t>
            </a:r>
            <a:r>
              <a:rPr sz="2800" spc="-125" dirty="0">
                <a:latin typeface="Constantia"/>
                <a:cs typeface="Constantia"/>
              </a:rPr>
              <a:t> </a:t>
            </a:r>
            <a:r>
              <a:rPr sz="2800" spc="-10" dirty="0">
                <a:latin typeface="Constantia"/>
                <a:cs typeface="Constantia"/>
              </a:rPr>
              <a:t>directly  </a:t>
            </a:r>
            <a:r>
              <a:rPr lang="en-US" sz="2800" spc="-10" dirty="0">
                <a:latin typeface="Constantia"/>
                <a:cs typeface="Constantia"/>
              </a:rPr>
              <a:t>	</a:t>
            </a:r>
            <a:r>
              <a:rPr sz="2800" spc="-10" dirty="0">
                <a:latin typeface="Constantia"/>
                <a:cs typeface="Constantia"/>
              </a:rPr>
              <a:t>accountable </a:t>
            </a:r>
            <a:r>
              <a:rPr sz="2800" spc="-20" dirty="0">
                <a:latin typeface="Constantia"/>
                <a:cs typeface="Constantia"/>
              </a:rPr>
              <a:t>to </a:t>
            </a:r>
            <a:r>
              <a:rPr sz="2800" dirty="0">
                <a:latin typeface="Constantia"/>
                <a:cs typeface="Constantia"/>
              </a:rPr>
              <a:t>specific </a:t>
            </a:r>
            <a:r>
              <a:rPr sz="2800" spc="-15" dirty="0">
                <a:latin typeface="Constantia"/>
                <a:cs typeface="Constantia"/>
              </a:rPr>
              <a:t>cost </a:t>
            </a:r>
            <a:r>
              <a:rPr sz="2800" spc="-5" dirty="0">
                <a:latin typeface="Constantia"/>
                <a:cs typeface="Constantia"/>
              </a:rPr>
              <a:t>object </a:t>
            </a:r>
            <a:r>
              <a:rPr sz="2800" dirty="0">
                <a:latin typeface="Constantia"/>
                <a:cs typeface="Constantia"/>
              </a:rPr>
              <a:t>such as a </a:t>
            </a:r>
            <a:r>
              <a:rPr lang="en-US" sz="2800" dirty="0">
                <a:latin typeface="Constantia"/>
                <a:cs typeface="Constantia"/>
              </a:rPr>
              <a:t>	</a:t>
            </a:r>
            <a:r>
              <a:rPr sz="2800" spc="-15" dirty="0">
                <a:latin typeface="Constantia"/>
                <a:cs typeface="Constantia"/>
              </a:rPr>
              <a:t>process </a:t>
            </a:r>
            <a:r>
              <a:rPr sz="2800" dirty="0">
                <a:latin typeface="Constantia"/>
                <a:cs typeface="Constantia"/>
              </a:rPr>
              <a:t>or  </a:t>
            </a:r>
            <a:r>
              <a:rPr sz="2800" spc="-10" dirty="0">
                <a:latin typeface="Constantia"/>
                <a:cs typeface="Constantia"/>
              </a:rPr>
              <a:t>product</a:t>
            </a:r>
            <a:endParaRPr sz="2800" dirty="0">
              <a:latin typeface="Constantia"/>
              <a:cs typeface="Constantia"/>
            </a:endParaRPr>
          </a:p>
          <a:p>
            <a:pPr marL="12700">
              <a:spcBef>
                <a:spcPts val="30"/>
              </a:spcBef>
            </a:pPr>
            <a:r>
              <a:rPr lang="en-US" sz="2800" spc="-15" dirty="0">
                <a:latin typeface="Constantia"/>
                <a:cs typeface="Constantia"/>
              </a:rPr>
              <a:t>	</a:t>
            </a:r>
            <a:r>
              <a:rPr sz="2800" spc="-15" dirty="0" err="1">
                <a:latin typeface="Constantia"/>
                <a:cs typeface="Constantia"/>
              </a:rPr>
              <a:t>Ex:wages</a:t>
            </a:r>
            <a:r>
              <a:rPr sz="2800" spc="-15" dirty="0">
                <a:latin typeface="Constantia"/>
                <a:cs typeface="Constantia"/>
              </a:rPr>
              <a:t> </a:t>
            </a:r>
            <a:r>
              <a:rPr sz="2800" dirty="0">
                <a:latin typeface="Constantia"/>
                <a:cs typeface="Constantia"/>
              </a:rPr>
              <a:t>paid ,salary paid </a:t>
            </a:r>
            <a:r>
              <a:rPr sz="2800" spc="-35" dirty="0">
                <a:latin typeface="Constantia"/>
                <a:cs typeface="Constantia"/>
              </a:rPr>
              <a:t>labor,</a:t>
            </a:r>
            <a:r>
              <a:rPr sz="2800" spc="-185" dirty="0">
                <a:latin typeface="Constantia"/>
                <a:cs typeface="Constantia"/>
              </a:rPr>
              <a:t> </a:t>
            </a:r>
            <a:r>
              <a:rPr sz="2800" spc="-10" dirty="0">
                <a:latin typeface="Constantia"/>
                <a:cs typeface="Constantia"/>
              </a:rPr>
              <a:t>material…etc</a:t>
            </a:r>
            <a:endParaRPr sz="2800" dirty="0">
              <a:latin typeface="Constantia"/>
              <a:cs typeface="Constantia"/>
            </a:endParaRPr>
          </a:p>
          <a:p>
            <a:pPr marL="457200" indent="-457200">
              <a:spcBef>
                <a:spcPts val="5"/>
              </a:spcBef>
              <a:buFont typeface="Arial" panose="020B0604020202020204" pitchFamily="34" charset="0"/>
              <a:buChar char="•"/>
            </a:pPr>
            <a:endParaRPr sz="2800" dirty="0">
              <a:latin typeface="Times New Roman"/>
              <a:cs typeface="Times New Roman"/>
            </a:endParaRPr>
          </a:p>
          <a:p>
            <a:pPr marL="469900" indent="-457200">
              <a:buFont typeface="Arial" panose="020B0604020202020204" pitchFamily="34" charset="0"/>
              <a:buChar char="•"/>
            </a:pPr>
            <a:r>
              <a:rPr sz="2800" b="1" spc="-10" dirty="0">
                <a:latin typeface="Constantia"/>
                <a:cs typeface="Constantia"/>
              </a:rPr>
              <a:t>Indirect</a:t>
            </a:r>
            <a:r>
              <a:rPr sz="2800" b="1" spc="-125" dirty="0">
                <a:latin typeface="Constantia"/>
                <a:cs typeface="Constantia"/>
              </a:rPr>
              <a:t> </a:t>
            </a:r>
            <a:r>
              <a:rPr sz="2800" b="1" spc="-10" dirty="0">
                <a:latin typeface="Constantia"/>
                <a:cs typeface="Constantia"/>
              </a:rPr>
              <a:t>cost:</a:t>
            </a:r>
            <a:endParaRPr sz="2800" dirty="0">
              <a:latin typeface="Constantia"/>
              <a:cs typeface="Constantia"/>
            </a:endParaRPr>
          </a:p>
          <a:p>
            <a:pPr marL="12065" marR="5080">
              <a:lnSpc>
                <a:spcPct val="80100"/>
              </a:lnSpc>
              <a:spcBef>
                <a:spcPts val="570"/>
              </a:spcBef>
              <a:tabLst>
                <a:tab pos="2016760" algn="l"/>
              </a:tabLst>
            </a:pPr>
            <a:r>
              <a:rPr lang="en-US" sz="2800" spc="-10" dirty="0">
                <a:latin typeface="Constantia"/>
                <a:cs typeface="Constantia"/>
              </a:rPr>
              <a:t>    </a:t>
            </a:r>
            <a:r>
              <a:rPr sz="2800" spc="-10" dirty="0">
                <a:latin typeface="Constantia"/>
                <a:cs typeface="Constantia"/>
              </a:rPr>
              <a:t>Indirect </a:t>
            </a:r>
            <a:r>
              <a:rPr sz="2800" spc="-15" dirty="0">
                <a:latin typeface="Constantia"/>
                <a:cs typeface="Constantia"/>
              </a:rPr>
              <a:t>cost are </a:t>
            </a:r>
            <a:r>
              <a:rPr sz="2800" spc="-5" dirty="0">
                <a:latin typeface="Constantia"/>
                <a:cs typeface="Constantia"/>
              </a:rPr>
              <a:t>those </a:t>
            </a:r>
            <a:r>
              <a:rPr sz="2800" spc="-15" dirty="0">
                <a:latin typeface="Constantia"/>
                <a:cs typeface="Constantia"/>
              </a:rPr>
              <a:t>costs </a:t>
            </a:r>
            <a:r>
              <a:rPr sz="2800" spc="-10" dirty="0">
                <a:latin typeface="Constantia"/>
                <a:cs typeface="Constantia"/>
              </a:rPr>
              <a:t>which </a:t>
            </a:r>
            <a:r>
              <a:rPr sz="2800" spc="-15" dirty="0">
                <a:latin typeface="Constantia"/>
                <a:cs typeface="Constantia"/>
              </a:rPr>
              <a:t>are </a:t>
            </a:r>
            <a:r>
              <a:rPr sz="2800" spc="-5" dirty="0">
                <a:latin typeface="Constantia"/>
                <a:cs typeface="Constantia"/>
              </a:rPr>
              <a:t>not </a:t>
            </a:r>
            <a:r>
              <a:rPr lang="en-US" sz="2800" spc="-5" dirty="0">
                <a:latin typeface="Constantia"/>
                <a:cs typeface="Constantia"/>
              </a:rPr>
              <a:t>	</a:t>
            </a:r>
            <a:r>
              <a:rPr sz="2800" spc="-10" dirty="0">
                <a:latin typeface="Constantia"/>
                <a:cs typeface="Constantia"/>
              </a:rPr>
              <a:t>directly  </a:t>
            </a:r>
            <a:r>
              <a:rPr lang="en-US" sz="2800" spc="-10" dirty="0">
                <a:latin typeface="Constantia"/>
                <a:cs typeface="Constantia"/>
              </a:rPr>
              <a:t>                             </a:t>
            </a:r>
            <a:r>
              <a:rPr sz="2800" spc="-15" dirty="0">
                <a:latin typeface="Constantia"/>
                <a:cs typeface="Constantia"/>
              </a:rPr>
              <a:t>accountable	</a:t>
            </a:r>
            <a:r>
              <a:rPr sz="2800" spc="-20" dirty="0">
                <a:latin typeface="Constantia"/>
                <a:cs typeface="Constantia"/>
              </a:rPr>
              <a:t>to</a:t>
            </a:r>
            <a:r>
              <a:rPr sz="2800" spc="-105" dirty="0">
                <a:latin typeface="Constantia"/>
                <a:cs typeface="Constantia"/>
              </a:rPr>
              <a:t> </a:t>
            </a:r>
            <a:r>
              <a:rPr sz="2800" dirty="0">
                <a:latin typeface="Constantia"/>
                <a:cs typeface="Constantia"/>
              </a:rPr>
              <a:t>specific</a:t>
            </a:r>
            <a:r>
              <a:rPr sz="2800" spc="-135" dirty="0">
                <a:latin typeface="Constantia"/>
                <a:cs typeface="Constantia"/>
              </a:rPr>
              <a:t> </a:t>
            </a:r>
            <a:r>
              <a:rPr sz="2800" spc="-15" dirty="0">
                <a:latin typeface="Constantia"/>
                <a:cs typeface="Constantia"/>
              </a:rPr>
              <a:t>cost</a:t>
            </a:r>
            <a:r>
              <a:rPr sz="2800" spc="-110" dirty="0">
                <a:latin typeface="Constantia"/>
                <a:cs typeface="Constantia"/>
              </a:rPr>
              <a:t> </a:t>
            </a:r>
            <a:r>
              <a:rPr sz="2800" spc="-5" dirty="0">
                <a:latin typeface="Constantia"/>
                <a:cs typeface="Constantia"/>
              </a:rPr>
              <a:t>object</a:t>
            </a:r>
            <a:r>
              <a:rPr sz="2800" spc="-100" dirty="0">
                <a:latin typeface="Constantia"/>
                <a:cs typeface="Constantia"/>
              </a:rPr>
              <a:t> </a:t>
            </a:r>
            <a:r>
              <a:rPr sz="2800" dirty="0">
                <a:latin typeface="Constantia"/>
                <a:cs typeface="Constantia"/>
              </a:rPr>
              <a:t>or</a:t>
            </a:r>
            <a:r>
              <a:rPr sz="2800" spc="-85" dirty="0">
                <a:latin typeface="Constantia"/>
                <a:cs typeface="Constantia"/>
              </a:rPr>
              <a:t> </a:t>
            </a:r>
            <a:r>
              <a:rPr sz="2800" spc="-5" dirty="0">
                <a:latin typeface="Constantia"/>
                <a:cs typeface="Constantia"/>
              </a:rPr>
              <a:t>not</a:t>
            </a:r>
            <a:r>
              <a:rPr sz="2800" spc="-100" dirty="0">
                <a:latin typeface="Constantia"/>
                <a:cs typeface="Constantia"/>
              </a:rPr>
              <a:t> </a:t>
            </a:r>
            <a:r>
              <a:rPr sz="2800" spc="-10" dirty="0">
                <a:latin typeface="Constantia"/>
                <a:cs typeface="Constantia"/>
              </a:rPr>
              <a:t>directly</a:t>
            </a:r>
            <a:r>
              <a:rPr sz="2800" spc="-105" dirty="0">
                <a:latin typeface="Constantia"/>
                <a:cs typeface="Constantia"/>
              </a:rPr>
              <a:t> </a:t>
            </a:r>
            <a:r>
              <a:rPr sz="2800" spc="-15" dirty="0">
                <a:latin typeface="Constantia"/>
                <a:cs typeface="Constantia"/>
              </a:rPr>
              <a:t>related</a:t>
            </a:r>
            <a:r>
              <a:rPr sz="2800" spc="-20" dirty="0">
                <a:latin typeface="Constantia"/>
                <a:cs typeface="Constantia"/>
              </a:rPr>
              <a:t> </a:t>
            </a:r>
            <a:r>
              <a:rPr lang="en-US" sz="2800" spc="-20" dirty="0">
                <a:latin typeface="Constantia"/>
                <a:cs typeface="Constantia"/>
              </a:rPr>
              <a:t>       </a:t>
            </a:r>
            <a:r>
              <a:rPr sz="2800" spc="-20" dirty="0">
                <a:latin typeface="Constantia"/>
                <a:cs typeface="Constantia"/>
              </a:rPr>
              <a:t>to  </a:t>
            </a:r>
            <a:r>
              <a:rPr sz="2800" spc="-10" dirty="0">
                <a:latin typeface="Constantia"/>
                <a:cs typeface="Constantia"/>
              </a:rPr>
              <a:t>production</a:t>
            </a:r>
            <a:r>
              <a:rPr lang="en-US" sz="2800" dirty="0">
                <a:latin typeface="Constantia"/>
                <a:cs typeface="Constantia"/>
              </a:rPr>
              <a:t> </a:t>
            </a:r>
          </a:p>
          <a:p>
            <a:pPr marL="12065" marR="5080">
              <a:lnSpc>
                <a:spcPct val="80100"/>
              </a:lnSpc>
              <a:spcBef>
                <a:spcPts val="570"/>
              </a:spcBef>
              <a:tabLst>
                <a:tab pos="2016760" algn="l"/>
              </a:tabLst>
            </a:pPr>
            <a:r>
              <a:rPr sz="2800" dirty="0">
                <a:latin typeface="Constantia"/>
                <a:cs typeface="Constantia"/>
              </a:rPr>
              <a:t>Ex: </a:t>
            </a:r>
            <a:r>
              <a:rPr sz="2800" spc="-15" dirty="0">
                <a:latin typeface="Constantia"/>
                <a:cs typeface="Constantia"/>
              </a:rPr>
              <a:t>insurance, </a:t>
            </a:r>
            <a:r>
              <a:rPr sz="2800" spc="-10" dirty="0">
                <a:latin typeface="Constantia"/>
                <a:cs typeface="Constantia"/>
              </a:rPr>
              <a:t>mentainence ,telecom,</a:t>
            </a:r>
            <a:r>
              <a:rPr sz="2800" spc="-55" dirty="0">
                <a:latin typeface="Constantia"/>
                <a:cs typeface="Constantia"/>
              </a:rPr>
              <a:t> </a:t>
            </a:r>
            <a:r>
              <a:rPr sz="2800" spc="-10" dirty="0">
                <a:latin typeface="Constantia"/>
                <a:cs typeface="Constantia"/>
              </a:rPr>
              <a:t>….etc</a:t>
            </a:r>
            <a:endParaRPr sz="2800" dirty="0">
              <a:latin typeface="Constantia"/>
              <a:cs typeface="Constantia"/>
            </a:endParaRPr>
          </a:p>
        </p:txBody>
      </p:sp>
    </p:spTree>
    <p:extLst>
      <p:ext uri="{BB962C8B-B14F-4D97-AF65-F5344CB8AC3E}">
        <p14:creationId xmlns="" xmlns:p14="http://schemas.microsoft.com/office/powerpoint/2010/main" val="350196137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 xmlns:a16="http://schemas.microsoft.com/office/drawing/2014/main" id="{6190F617-01AB-4B64-8513-6328C474AD31}"/>
              </a:ext>
            </a:extLst>
          </p:cNvPr>
          <p:cNvSpPr txBox="1">
            <a:spLocks/>
          </p:cNvSpPr>
          <p:nvPr/>
        </p:nvSpPr>
        <p:spPr>
          <a:xfrm>
            <a:off x="1968500" y="1031494"/>
            <a:ext cx="6221730" cy="505908"/>
          </a:xfrm>
          <a:prstGeom prst="rect">
            <a:avLst/>
          </a:prstGeom>
        </p:spPr>
        <p:txBody>
          <a:bodyPr vert="horz" wrap="square" lIns="0" tIns="13335" rIns="0" bIns="0" rtlCol="0" anchor="t">
            <a:sp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05"/>
              </a:spcBef>
            </a:pPr>
            <a:r>
              <a:rPr lang="en-US" spc="-5" dirty="0">
                <a:latin typeface="Adobe Fan Heiti Std B" panose="020B0700000000000000" pitchFamily="34" charset="-128"/>
                <a:ea typeface="Adobe Fan Heiti Std B" panose="020B0700000000000000" pitchFamily="34" charset="-128"/>
              </a:rPr>
              <a:t>Explicit and </a:t>
            </a:r>
            <a:r>
              <a:rPr lang="en-US" dirty="0">
                <a:latin typeface="Adobe Fan Heiti Std B" panose="020B0700000000000000" pitchFamily="34" charset="-128"/>
                <a:ea typeface="Adobe Fan Heiti Std B" panose="020B0700000000000000" pitchFamily="34" charset="-128"/>
              </a:rPr>
              <a:t>implicit</a:t>
            </a:r>
            <a:r>
              <a:rPr lang="en-US" spc="-50" dirty="0">
                <a:latin typeface="Adobe Fan Heiti Std B" panose="020B0700000000000000" pitchFamily="34" charset="-128"/>
                <a:ea typeface="Adobe Fan Heiti Std B" panose="020B0700000000000000" pitchFamily="34" charset="-128"/>
              </a:rPr>
              <a:t> </a:t>
            </a:r>
            <a:r>
              <a:rPr lang="en-US" spc="-30" dirty="0">
                <a:latin typeface="Adobe Fan Heiti Std B" panose="020B0700000000000000" pitchFamily="34" charset="-128"/>
                <a:ea typeface="Adobe Fan Heiti Std B" panose="020B0700000000000000" pitchFamily="34" charset="-128"/>
              </a:rPr>
              <a:t>cost</a:t>
            </a:r>
          </a:p>
        </p:txBody>
      </p:sp>
      <p:sp>
        <p:nvSpPr>
          <p:cNvPr id="5" name="object 8">
            <a:extLst>
              <a:ext uri="{FF2B5EF4-FFF2-40B4-BE49-F238E27FC236}">
                <a16:creationId xmlns="" xmlns:a16="http://schemas.microsoft.com/office/drawing/2014/main" id="{F8401B5F-2114-475C-B3C2-C3542C1693D1}"/>
              </a:ext>
            </a:extLst>
          </p:cNvPr>
          <p:cNvSpPr txBox="1"/>
          <p:nvPr/>
        </p:nvSpPr>
        <p:spPr>
          <a:xfrm>
            <a:off x="2059940" y="1947800"/>
            <a:ext cx="7816850" cy="3227165"/>
          </a:xfrm>
          <a:prstGeom prst="rect">
            <a:avLst/>
          </a:prstGeom>
        </p:spPr>
        <p:txBody>
          <a:bodyPr vert="horz" wrap="square" lIns="0" tIns="13335" rIns="0" bIns="0" rtlCol="0">
            <a:spAutoFit/>
          </a:bodyPr>
          <a:lstStyle/>
          <a:p>
            <a:pPr marL="286385" marR="227965" indent="-274320" algn="just">
              <a:spcBef>
                <a:spcPts val="105"/>
              </a:spcBef>
            </a:pPr>
            <a:r>
              <a:rPr sz="2800" b="1" spc="-5" dirty="0">
                <a:latin typeface="Constantia"/>
                <a:cs typeface="Constantia"/>
              </a:rPr>
              <a:t>Explicit</a:t>
            </a:r>
            <a:r>
              <a:rPr sz="2800" b="1" spc="-160" dirty="0">
                <a:latin typeface="Constantia"/>
                <a:cs typeface="Constantia"/>
              </a:rPr>
              <a:t> </a:t>
            </a:r>
            <a:r>
              <a:rPr sz="2800" b="1" spc="-15" dirty="0">
                <a:latin typeface="Constantia"/>
                <a:cs typeface="Constantia"/>
              </a:rPr>
              <a:t>cost</a:t>
            </a:r>
            <a:r>
              <a:rPr sz="2800" b="1" spc="-65" dirty="0">
                <a:latin typeface="Constantia"/>
                <a:cs typeface="Constantia"/>
              </a:rPr>
              <a:t> </a:t>
            </a:r>
            <a:r>
              <a:rPr sz="2800" spc="-15" dirty="0">
                <a:latin typeface="Constantia"/>
                <a:cs typeface="Constantia"/>
              </a:rPr>
              <a:t>refers</a:t>
            </a:r>
            <a:r>
              <a:rPr sz="2800" spc="-80" dirty="0">
                <a:latin typeface="Constantia"/>
                <a:cs typeface="Constantia"/>
              </a:rPr>
              <a:t> </a:t>
            </a:r>
            <a:r>
              <a:rPr sz="2800" spc="-20" dirty="0">
                <a:latin typeface="Constantia"/>
                <a:cs typeface="Constantia"/>
              </a:rPr>
              <a:t>to</a:t>
            </a:r>
            <a:r>
              <a:rPr sz="2800" spc="-110" dirty="0">
                <a:latin typeface="Constantia"/>
                <a:cs typeface="Constantia"/>
              </a:rPr>
              <a:t> </a:t>
            </a:r>
            <a:r>
              <a:rPr sz="2800" spc="-5" dirty="0">
                <a:latin typeface="Constantia"/>
                <a:cs typeface="Constantia"/>
              </a:rPr>
              <a:t>the</a:t>
            </a:r>
            <a:r>
              <a:rPr sz="2800" spc="-75" dirty="0">
                <a:latin typeface="Constantia"/>
                <a:cs typeface="Constantia"/>
              </a:rPr>
              <a:t> </a:t>
            </a:r>
            <a:r>
              <a:rPr sz="2800" spc="-5" dirty="0">
                <a:latin typeface="Constantia"/>
                <a:cs typeface="Constantia"/>
              </a:rPr>
              <a:t>money</a:t>
            </a:r>
            <a:r>
              <a:rPr sz="2800" spc="-155" dirty="0">
                <a:latin typeface="Constantia"/>
                <a:cs typeface="Constantia"/>
              </a:rPr>
              <a:t> </a:t>
            </a:r>
            <a:r>
              <a:rPr sz="2800" spc="-5" dirty="0">
                <a:latin typeface="Constantia"/>
                <a:cs typeface="Constantia"/>
              </a:rPr>
              <a:t>expended</a:t>
            </a:r>
            <a:r>
              <a:rPr sz="2800" spc="-35" dirty="0">
                <a:latin typeface="Constantia"/>
                <a:cs typeface="Constantia"/>
              </a:rPr>
              <a:t> </a:t>
            </a:r>
            <a:r>
              <a:rPr sz="2800" spc="-20" dirty="0">
                <a:latin typeface="Constantia"/>
                <a:cs typeface="Constantia"/>
              </a:rPr>
              <a:t>to</a:t>
            </a:r>
            <a:r>
              <a:rPr sz="2800" spc="-90" dirty="0">
                <a:latin typeface="Constantia"/>
                <a:cs typeface="Constantia"/>
              </a:rPr>
              <a:t> </a:t>
            </a:r>
            <a:r>
              <a:rPr sz="2800" spc="-10" dirty="0">
                <a:latin typeface="Constantia"/>
                <a:cs typeface="Constantia"/>
              </a:rPr>
              <a:t>buy</a:t>
            </a:r>
            <a:r>
              <a:rPr sz="2800" spc="-160" dirty="0">
                <a:latin typeface="Constantia"/>
                <a:cs typeface="Constantia"/>
              </a:rPr>
              <a:t> </a:t>
            </a:r>
            <a:r>
              <a:rPr sz="2800" dirty="0">
                <a:latin typeface="Constantia"/>
                <a:cs typeface="Constantia"/>
              </a:rPr>
              <a:t>or  </a:t>
            </a:r>
            <a:r>
              <a:rPr sz="2800" spc="-10" dirty="0">
                <a:latin typeface="Constantia"/>
                <a:cs typeface="Constantia"/>
              </a:rPr>
              <a:t>hire</a:t>
            </a:r>
            <a:r>
              <a:rPr sz="2800" spc="-85" dirty="0">
                <a:latin typeface="Constantia"/>
                <a:cs typeface="Constantia"/>
              </a:rPr>
              <a:t> </a:t>
            </a:r>
            <a:r>
              <a:rPr sz="2800" spc="-20" dirty="0">
                <a:latin typeface="Constantia"/>
                <a:cs typeface="Constantia"/>
              </a:rPr>
              <a:t>resources</a:t>
            </a:r>
            <a:r>
              <a:rPr sz="2800" spc="-100" dirty="0">
                <a:latin typeface="Constantia"/>
                <a:cs typeface="Constantia"/>
              </a:rPr>
              <a:t> </a:t>
            </a:r>
            <a:r>
              <a:rPr sz="2800" spc="-10" dirty="0">
                <a:latin typeface="Constantia"/>
                <a:cs typeface="Constantia"/>
              </a:rPr>
              <a:t>from</a:t>
            </a:r>
            <a:r>
              <a:rPr sz="2800" spc="-110" dirty="0">
                <a:latin typeface="Constantia"/>
                <a:cs typeface="Constantia"/>
              </a:rPr>
              <a:t> </a:t>
            </a:r>
            <a:r>
              <a:rPr sz="2800" dirty="0">
                <a:latin typeface="Constantia"/>
                <a:cs typeface="Constantia"/>
              </a:rPr>
              <a:t>outside</a:t>
            </a:r>
            <a:r>
              <a:rPr sz="2800" spc="-105" dirty="0">
                <a:latin typeface="Constantia"/>
                <a:cs typeface="Constantia"/>
              </a:rPr>
              <a:t> </a:t>
            </a:r>
            <a:r>
              <a:rPr sz="2800" spc="-5" dirty="0">
                <a:latin typeface="Constantia"/>
                <a:cs typeface="Constantia"/>
              </a:rPr>
              <a:t>the</a:t>
            </a:r>
            <a:r>
              <a:rPr sz="2800" spc="-135" dirty="0">
                <a:latin typeface="Constantia"/>
                <a:cs typeface="Constantia"/>
              </a:rPr>
              <a:t> </a:t>
            </a:r>
            <a:r>
              <a:rPr sz="2800" spc="-10" dirty="0">
                <a:latin typeface="Constantia"/>
                <a:cs typeface="Constantia"/>
              </a:rPr>
              <a:t>organization</a:t>
            </a:r>
            <a:r>
              <a:rPr sz="2800" spc="-40" dirty="0">
                <a:latin typeface="Constantia"/>
                <a:cs typeface="Constantia"/>
              </a:rPr>
              <a:t> </a:t>
            </a:r>
            <a:r>
              <a:rPr sz="2800" spc="-15" dirty="0">
                <a:latin typeface="Constantia"/>
                <a:cs typeface="Constantia"/>
              </a:rPr>
              <a:t>for</a:t>
            </a:r>
            <a:r>
              <a:rPr sz="2800" spc="-114" dirty="0">
                <a:latin typeface="Constantia"/>
                <a:cs typeface="Constantia"/>
              </a:rPr>
              <a:t> </a:t>
            </a:r>
            <a:r>
              <a:rPr sz="2800" spc="-5" dirty="0">
                <a:latin typeface="Constantia"/>
                <a:cs typeface="Constantia"/>
              </a:rPr>
              <a:t>the  </a:t>
            </a:r>
            <a:r>
              <a:rPr sz="2800" spc="-15" dirty="0">
                <a:latin typeface="Constantia"/>
                <a:cs typeface="Constantia"/>
              </a:rPr>
              <a:t>process </a:t>
            </a:r>
            <a:r>
              <a:rPr sz="2800" dirty="0">
                <a:latin typeface="Constantia"/>
                <a:cs typeface="Constantia"/>
              </a:rPr>
              <a:t>of</a:t>
            </a:r>
            <a:r>
              <a:rPr sz="2800" spc="-114" dirty="0">
                <a:latin typeface="Constantia"/>
                <a:cs typeface="Constantia"/>
              </a:rPr>
              <a:t> </a:t>
            </a:r>
            <a:r>
              <a:rPr sz="2800" spc="-5" dirty="0">
                <a:latin typeface="Constantia"/>
                <a:cs typeface="Constantia"/>
              </a:rPr>
              <a:t>production</a:t>
            </a:r>
            <a:endParaRPr sz="2800" dirty="0">
              <a:latin typeface="Constantia"/>
              <a:cs typeface="Constantia"/>
            </a:endParaRPr>
          </a:p>
          <a:p>
            <a:pPr>
              <a:spcBef>
                <a:spcPts val="55"/>
              </a:spcBef>
            </a:pPr>
            <a:endParaRPr sz="4000" dirty="0">
              <a:latin typeface="Times New Roman"/>
              <a:cs typeface="Times New Roman"/>
            </a:endParaRPr>
          </a:p>
          <a:p>
            <a:pPr marL="286385" marR="5080" indent="-274320"/>
            <a:r>
              <a:rPr sz="2800" b="1" dirty="0">
                <a:latin typeface="Constantia"/>
                <a:cs typeface="Constantia"/>
              </a:rPr>
              <a:t>Implicit</a:t>
            </a:r>
            <a:r>
              <a:rPr sz="2800" b="1" spc="-140" dirty="0">
                <a:latin typeface="Constantia"/>
                <a:cs typeface="Constantia"/>
              </a:rPr>
              <a:t> </a:t>
            </a:r>
            <a:r>
              <a:rPr sz="2800" b="1" spc="-15" dirty="0">
                <a:latin typeface="Constantia"/>
                <a:cs typeface="Constantia"/>
              </a:rPr>
              <a:t>cost</a:t>
            </a:r>
            <a:r>
              <a:rPr sz="2800" b="1" spc="-70" dirty="0">
                <a:latin typeface="Constantia"/>
                <a:cs typeface="Constantia"/>
              </a:rPr>
              <a:t> </a:t>
            </a:r>
            <a:r>
              <a:rPr sz="2800" spc="-15" dirty="0">
                <a:latin typeface="Constantia"/>
                <a:cs typeface="Constantia"/>
              </a:rPr>
              <a:t>refers</a:t>
            </a:r>
            <a:r>
              <a:rPr sz="2800" spc="-75" dirty="0">
                <a:latin typeface="Constantia"/>
                <a:cs typeface="Constantia"/>
              </a:rPr>
              <a:t> </a:t>
            </a:r>
            <a:r>
              <a:rPr sz="2800" spc="-20" dirty="0">
                <a:latin typeface="Constantia"/>
                <a:cs typeface="Constantia"/>
              </a:rPr>
              <a:t>to</a:t>
            </a:r>
            <a:r>
              <a:rPr sz="2800" spc="-105" dirty="0">
                <a:latin typeface="Constantia"/>
                <a:cs typeface="Constantia"/>
              </a:rPr>
              <a:t> </a:t>
            </a:r>
            <a:r>
              <a:rPr sz="2800" spc="-5" dirty="0">
                <a:latin typeface="Constantia"/>
                <a:cs typeface="Constantia"/>
              </a:rPr>
              <a:t>the</a:t>
            </a:r>
            <a:r>
              <a:rPr sz="2800" spc="-140" dirty="0">
                <a:latin typeface="Constantia"/>
                <a:cs typeface="Constantia"/>
              </a:rPr>
              <a:t> </a:t>
            </a:r>
            <a:r>
              <a:rPr sz="2800" spc="-15" dirty="0">
                <a:latin typeface="Constantia"/>
                <a:cs typeface="Constantia"/>
              </a:rPr>
              <a:t>cost</a:t>
            </a:r>
            <a:r>
              <a:rPr sz="2800" spc="-150" dirty="0">
                <a:latin typeface="Constantia"/>
                <a:cs typeface="Constantia"/>
              </a:rPr>
              <a:t> </a:t>
            </a:r>
            <a:r>
              <a:rPr sz="2800" dirty="0">
                <a:latin typeface="Constantia"/>
                <a:cs typeface="Constantia"/>
              </a:rPr>
              <a:t>of</a:t>
            </a:r>
            <a:r>
              <a:rPr sz="2800" spc="5" dirty="0">
                <a:latin typeface="Constantia"/>
                <a:cs typeface="Constantia"/>
              </a:rPr>
              <a:t> </a:t>
            </a:r>
            <a:r>
              <a:rPr sz="2800" spc="-5" dirty="0">
                <a:latin typeface="Constantia"/>
                <a:cs typeface="Constantia"/>
              </a:rPr>
              <a:t>use</a:t>
            </a:r>
            <a:r>
              <a:rPr sz="2800" spc="-145" dirty="0">
                <a:latin typeface="Constantia"/>
                <a:cs typeface="Constantia"/>
              </a:rPr>
              <a:t> </a:t>
            </a:r>
            <a:r>
              <a:rPr sz="2800" dirty="0">
                <a:latin typeface="Constantia"/>
                <a:cs typeface="Constantia"/>
              </a:rPr>
              <a:t>of</a:t>
            </a:r>
            <a:r>
              <a:rPr sz="2800" spc="5" dirty="0">
                <a:latin typeface="Constantia"/>
                <a:cs typeface="Constantia"/>
              </a:rPr>
              <a:t> </a:t>
            </a:r>
            <a:r>
              <a:rPr sz="2800" spc="-5" dirty="0">
                <a:latin typeface="Constantia"/>
                <a:cs typeface="Constantia"/>
              </a:rPr>
              <a:t>the</a:t>
            </a:r>
            <a:r>
              <a:rPr sz="2800" spc="-120" dirty="0">
                <a:latin typeface="Constantia"/>
                <a:cs typeface="Constantia"/>
              </a:rPr>
              <a:t> </a:t>
            </a:r>
            <a:r>
              <a:rPr sz="2800" dirty="0">
                <a:latin typeface="Constantia"/>
                <a:cs typeface="Constantia"/>
              </a:rPr>
              <a:t>self</a:t>
            </a:r>
            <a:r>
              <a:rPr sz="2800" spc="-20" dirty="0">
                <a:latin typeface="Constantia"/>
                <a:cs typeface="Constantia"/>
              </a:rPr>
              <a:t> </a:t>
            </a:r>
            <a:r>
              <a:rPr sz="2800" spc="-10" dirty="0">
                <a:latin typeface="Constantia"/>
                <a:cs typeface="Constantia"/>
              </a:rPr>
              <a:t>owned  </a:t>
            </a:r>
            <a:r>
              <a:rPr sz="2800" spc="-20" dirty="0">
                <a:latin typeface="Constantia"/>
                <a:cs typeface="Constantia"/>
              </a:rPr>
              <a:t>resources </a:t>
            </a:r>
            <a:r>
              <a:rPr sz="2800" dirty="0">
                <a:latin typeface="Constantia"/>
                <a:cs typeface="Constantia"/>
              </a:rPr>
              <a:t>of </a:t>
            </a:r>
            <a:r>
              <a:rPr sz="2800" spc="-10" dirty="0">
                <a:latin typeface="Constantia"/>
                <a:cs typeface="Constantia"/>
              </a:rPr>
              <a:t>organization </a:t>
            </a:r>
            <a:r>
              <a:rPr sz="2800" spc="-5" dirty="0">
                <a:latin typeface="Constantia"/>
                <a:cs typeface="Constantia"/>
              </a:rPr>
              <a:t>that </a:t>
            </a:r>
            <a:r>
              <a:rPr sz="2800" spc="-15" dirty="0">
                <a:latin typeface="Constantia"/>
                <a:cs typeface="Constantia"/>
              </a:rPr>
              <a:t>are </a:t>
            </a:r>
            <a:r>
              <a:rPr sz="2800" spc="-5" dirty="0">
                <a:latin typeface="Constantia"/>
                <a:cs typeface="Constantia"/>
              </a:rPr>
              <a:t>used in</a:t>
            </a:r>
            <a:r>
              <a:rPr sz="2800" spc="-459" dirty="0">
                <a:latin typeface="Constantia"/>
                <a:cs typeface="Constantia"/>
              </a:rPr>
              <a:t> </a:t>
            </a:r>
            <a:r>
              <a:rPr sz="2800" spc="-5" dirty="0">
                <a:latin typeface="Constantia"/>
                <a:cs typeface="Constantia"/>
              </a:rPr>
              <a:t>production</a:t>
            </a:r>
            <a:endParaRPr sz="2800" dirty="0">
              <a:latin typeface="Constantia"/>
              <a:cs typeface="Constantia"/>
            </a:endParaRPr>
          </a:p>
        </p:txBody>
      </p:sp>
    </p:spTree>
    <p:extLst>
      <p:ext uri="{BB962C8B-B14F-4D97-AF65-F5344CB8AC3E}">
        <p14:creationId xmlns="" xmlns:p14="http://schemas.microsoft.com/office/powerpoint/2010/main" val="233162142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6EEA368B-6F8E-4C09-AD1F-F1B8E3AAA534}"/>
              </a:ext>
            </a:extLst>
          </p:cNvPr>
          <p:cNvSpPr/>
          <p:nvPr/>
        </p:nvSpPr>
        <p:spPr>
          <a:xfrm>
            <a:off x="1524000" y="1066800"/>
            <a:ext cx="8458200" cy="4647426"/>
          </a:xfrm>
          <a:prstGeom prst="rect">
            <a:avLst/>
          </a:prstGeom>
        </p:spPr>
        <p:txBody>
          <a:bodyPr wrap="square">
            <a:spAutoFit/>
          </a:bodyPr>
          <a:lstStyle/>
          <a:p>
            <a:r>
              <a:rPr lang="en-US" sz="2000" b="1" u="sng" dirty="0"/>
              <a:t>Explicit Cost</a:t>
            </a:r>
            <a:endParaRPr lang="en-US" b="1" u="sng" dirty="0"/>
          </a:p>
          <a:p>
            <a:r>
              <a:rPr lang="en-US" dirty="0"/>
              <a:t>For example, a firm pays </a:t>
            </a:r>
            <a:r>
              <a:rPr lang="en-US" dirty="0" err="1"/>
              <a:t>Rs</a:t>
            </a:r>
            <a:r>
              <a:rPr lang="en-US" dirty="0"/>
              <a:t>. 100 per day to a worker and</a:t>
            </a:r>
            <a:br>
              <a:rPr lang="en-US" dirty="0"/>
            </a:br>
            <a:r>
              <a:rPr lang="en-US" dirty="0"/>
              <a:t>engages 15 workers for 10 days, the explicit cost will be </a:t>
            </a:r>
            <a:r>
              <a:rPr lang="en-US" dirty="0" err="1"/>
              <a:t>Rs</a:t>
            </a:r>
            <a:r>
              <a:rPr lang="en-US" dirty="0"/>
              <a:t>. 15,000 incurred by the firm. Other types of explicit costs include purchase of raw materials,</a:t>
            </a:r>
            <a:br>
              <a:rPr lang="en-US" dirty="0"/>
            </a:br>
            <a:r>
              <a:rPr lang="en-US" dirty="0"/>
              <a:t>renting a building, amount spent on advertising etc.</a:t>
            </a:r>
          </a:p>
          <a:p>
            <a:endParaRPr lang="en-US" dirty="0"/>
          </a:p>
          <a:p>
            <a:endParaRPr lang="en-US" dirty="0"/>
          </a:p>
          <a:p>
            <a:r>
              <a:rPr lang="en-US" sz="2400" u="sng" dirty="0"/>
              <a:t>Historical &amp; Replacement Cost.</a:t>
            </a:r>
          </a:p>
          <a:p>
            <a:r>
              <a:rPr lang="en-US" dirty="0"/>
              <a:t>suppose a machine was acquired for </a:t>
            </a:r>
            <a:r>
              <a:rPr lang="en-US" dirty="0" err="1"/>
              <a:t>Rs</a:t>
            </a:r>
            <a:r>
              <a:rPr lang="en-US" dirty="0"/>
              <a:t>. 50,000 in the year 1995 and the same machine can be acquired for </a:t>
            </a:r>
            <a:r>
              <a:rPr lang="en-US" dirty="0" err="1"/>
              <a:t>Rs</a:t>
            </a:r>
            <a:r>
              <a:rPr lang="en-US" dirty="0"/>
              <a:t>. 1,20,000 in the year 2001. Here </a:t>
            </a:r>
            <a:r>
              <a:rPr lang="en-US" dirty="0" err="1"/>
              <a:t>Rs</a:t>
            </a:r>
            <a:r>
              <a:rPr lang="en-US" dirty="0"/>
              <a:t>. 50,000 is the historical or original cost of the machine and </a:t>
            </a:r>
            <a:r>
              <a:rPr lang="en-US" dirty="0" err="1"/>
              <a:t>Rs</a:t>
            </a:r>
            <a:r>
              <a:rPr lang="en-US" dirty="0"/>
              <a:t>. 1,20,000 is its replacement cost. The difference of Rs.70,000 between the two costs has resulted because of the price change of the machine during the period. In the conventional financial accounts the value of assets is shown at their historical costs</a:t>
            </a:r>
          </a:p>
        </p:txBody>
      </p:sp>
      <p:sp>
        <p:nvSpPr>
          <p:cNvPr id="7" name="TextBox 6">
            <a:extLst>
              <a:ext uri="{FF2B5EF4-FFF2-40B4-BE49-F238E27FC236}">
                <a16:creationId xmlns="" xmlns:a16="http://schemas.microsoft.com/office/drawing/2014/main" id="{CE57F546-9D22-49A7-8F53-0D0D7AF972F4}"/>
              </a:ext>
            </a:extLst>
          </p:cNvPr>
          <p:cNvSpPr txBox="1"/>
          <p:nvPr/>
        </p:nvSpPr>
        <p:spPr>
          <a:xfrm>
            <a:off x="685800" y="304800"/>
            <a:ext cx="11028981" cy="523220"/>
          </a:xfrm>
          <a:prstGeom prst="rect">
            <a:avLst/>
          </a:prstGeom>
          <a:noFill/>
        </p:spPr>
        <p:txBody>
          <a:bodyPr wrap="none" rtlCol="0">
            <a:spAutoFit/>
          </a:bodyPr>
          <a:lstStyle/>
          <a:p>
            <a:r>
              <a:rPr lang="en-US" sz="2800" dirty="0">
                <a:effectLst>
                  <a:outerShdw blurRad="38100" dist="38100" dir="2700000" algn="tl">
                    <a:srgbClr val="000000">
                      <a:alpha val="43137"/>
                    </a:srgbClr>
                  </a:outerShdw>
                </a:effectLst>
              </a:rPr>
              <a:t>CASE STUDY:EXPLICIT Cost, Historical Cost &amp; Replacement Cost</a:t>
            </a:r>
          </a:p>
        </p:txBody>
      </p:sp>
    </p:spTree>
    <p:extLst>
      <p:ext uri="{BB962C8B-B14F-4D97-AF65-F5344CB8AC3E}">
        <p14:creationId xmlns="" xmlns:p14="http://schemas.microsoft.com/office/powerpoint/2010/main" val="2458366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TotalTime>
  <Words>630</Words>
  <Application>Microsoft Office PowerPoint</Application>
  <PresentationFormat>Custom</PresentationFormat>
  <Paragraphs>93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A cost is the value of money that has been used up to  produce something.</vt:lpstr>
      <vt:lpstr>Slide 3</vt:lpstr>
      <vt:lpstr>Slide 4</vt:lpstr>
      <vt:lpstr>Slide 5</vt:lpstr>
      <vt:lpstr>Slide 6</vt:lpstr>
      <vt:lpstr>Direct and Indirect cost</vt:lpstr>
      <vt:lpstr>Slide 8</vt:lpstr>
      <vt:lpstr>Slide 9</vt:lpstr>
      <vt:lpstr>Historical and replacement cost</vt:lpstr>
      <vt:lpstr>Slide 11</vt:lpstr>
      <vt:lpstr>Fixed and variable cost</vt:lpstr>
      <vt:lpstr>Real cost </vt:lpstr>
      <vt:lpstr>Prime cost</vt:lpstr>
      <vt:lpstr>Total cost</vt:lpstr>
      <vt:lpstr>Marginal cost</vt:lpstr>
      <vt:lpstr>Average   cost</vt:lpstr>
      <vt:lpstr>Slide 18</vt:lpstr>
      <vt:lpstr>Slide 19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cost is the value of money that has been used up to  produce something.</dc:title>
  <dc:creator>VikashS</dc:creator>
  <cp:lastModifiedBy>sai</cp:lastModifiedBy>
  <cp:revision>29</cp:revision>
  <dcterms:created xsi:type="dcterms:W3CDTF">2017-10-06T02:44:24Z</dcterms:created>
  <dcterms:modified xsi:type="dcterms:W3CDTF">2017-10-09T08:24:30Z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2016-09-23T00:00:00Z</vt:filetime>
  </property>
  <property fmtid="{D5CDD505-2E9C-101B-9397-08002B2CF9AE}" pid="3" name="Creator">
    <vt:lpwstr>Microsoft® PowerPoint® 2013</vt:lpwstr>
  </property>
  <property fmtid="{D5CDD505-2E9C-101B-9397-08002B2CF9AE}" pid="4" name="LastSaved">
    <vt:filetime>2017-10-06T00:00:00Z</vt:filetime>
  </property>
</Properties>
</file>