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7"/>
  </p:notesMasterIdLst>
  <p:sldIdLst>
    <p:sldId id="256" r:id="rId2"/>
    <p:sldId id="274" r:id="rId3"/>
    <p:sldId id="275" r:id="rId4"/>
    <p:sldId id="280" r:id="rId5"/>
    <p:sldId id="260" r:id="rId6"/>
    <p:sldId id="261" r:id="rId7"/>
    <p:sldId id="262" r:id="rId8"/>
    <p:sldId id="264" r:id="rId9"/>
    <p:sldId id="265" r:id="rId10"/>
    <p:sldId id="270" r:id="rId11"/>
    <p:sldId id="271" r:id="rId12"/>
    <p:sldId id="272" r:id="rId13"/>
    <p:sldId id="273" r:id="rId14"/>
    <p:sldId id="278" r:id="rId15"/>
    <p:sldId id="279" r:id="rId1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FF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7128" autoAdjust="0"/>
  </p:normalViewPr>
  <p:slideViewPr>
    <p:cSldViewPr>
      <p:cViewPr varScale="1">
        <p:scale>
          <a:sx n="83" d="100"/>
          <a:sy n="83" d="100"/>
        </p:scale>
        <p:origin x="14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DE2E6F-ED29-4ED3-B26F-B90F8693FA3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en-US" altLang="en-US"/>
          </a:p>
        </p:txBody>
      </p:sp>
      <p:sp>
        <p:nvSpPr>
          <p:cNvPr id="24579" name="Rectangle 3">
            <a:extLst>
              <a:ext uri="{FF2B5EF4-FFF2-40B4-BE49-F238E27FC236}">
                <a16:creationId xmlns:a16="http://schemas.microsoft.com/office/drawing/2014/main" id="{494102B8-F7E3-4CF5-AFBB-B19A1A96B7C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a:extLst>
              <a:ext uri="{FF2B5EF4-FFF2-40B4-BE49-F238E27FC236}">
                <a16:creationId xmlns:a16="http://schemas.microsoft.com/office/drawing/2014/main" id="{28515163-51D3-40F2-8026-E6B19EDA91D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4582" name="Rectangle 6">
            <a:extLst>
              <a:ext uri="{FF2B5EF4-FFF2-40B4-BE49-F238E27FC236}">
                <a16:creationId xmlns:a16="http://schemas.microsoft.com/office/drawing/2014/main" id="{1FF685B8-6ED9-4369-8189-26AD5FC6556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en-US" altLang="en-US"/>
          </a:p>
        </p:txBody>
      </p:sp>
      <p:sp>
        <p:nvSpPr>
          <p:cNvPr id="24583" name="Rectangle 7">
            <a:extLst>
              <a:ext uri="{FF2B5EF4-FFF2-40B4-BE49-F238E27FC236}">
                <a16:creationId xmlns:a16="http://schemas.microsoft.com/office/drawing/2014/main" id="{A8688329-785C-436D-A3EB-9EB763288C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4B62200B-CFFE-40E1-B91F-60584501D3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239CCA8-DB02-4DA9-B8DE-A7559C5F65B9}" type="slidenum">
              <a:rPr lang="en-US" altLang="en-US" smtClean="0">
                <a:latin typeface="Arial" panose="020B0604020202020204" pitchFamily="34" charset="0"/>
              </a:rPr>
              <a:pPr fontAlgn="base">
                <a:spcBef>
                  <a:spcPct val="0"/>
                </a:spcBef>
                <a:spcAft>
                  <a:spcPct val="0"/>
                </a:spcAft>
              </a:pPr>
              <a:t>1</a:t>
            </a:fld>
            <a:endParaRPr lang="en-US" altLang="en-US">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F421DED-49C3-4BB0-A069-343E0DC8C324}" type="slidenum">
              <a:rPr lang="en-US" altLang="en-US" smtClean="0">
                <a:latin typeface="Arial" panose="020B0604020202020204" pitchFamily="34" charset="0"/>
              </a:rPr>
              <a:pPr fontAlgn="base">
                <a:spcBef>
                  <a:spcPct val="0"/>
                </a:spcBef>
                <a:spcAft>
                  <a:spcPct val="0"/>
                </a:spcAft>
              </a:pPr>
              <a:t>13</a:t>
            </a:fld>
            <a:endParaRPr lang="en-US" altLang="en-US">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GB" altLang="en-US"/>
              <a:t>The intention of this slide is to demonstrate the principle of the kinked demand curve. The slide starts with the vertical and horizontal axes. A demand curve appears – relatively elastic and a price of £5 and q 100 appear. The explanation at this point would imply asking students what would happen if the producer increased price but nobody else in the industry followed? Hopefully students will see that the demand would fall significantly. By this stage students should be aware of the impact on total revenue as a result of this action. The next assumption rests on the firm facing an inelastic demand curve; in this case the firm believes that firms will follow suit in reducing price – the effect is to lead to only a small gain in sales – total revenue would again fall. Assuming the two characteristics would suggest a kinked demand curve and price stability existing in the industry with the likely outcome being non-price comptition.</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F9880671-560F-40AA-9788-A92A65420CAB}" type="slidenum">
              <a:rPr lang="en-US" altLang="en-US" smtClean="0">
                <a:latin typeface="Arial" panose="020B0604020202020204" pitchFamily="34" charset="0"/>
              </a:rPr>
              <a:pPr fontAlgn="base">
                <a:spcBef>
                  <a:spcPct val="0"/>
                </a:spcBef>
                <a:spcAft>
                  <a:spcPct val="0"/>
                </a:spcAft>
              </a:pPr>
              <a:t>5</a:t>
            </a:fld>
            <a:endParaRPr lang="en-US" altLang="en-US">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1948478-00F4-4083-9407-AD584F94D276}" type="slidenum">
              <a:rPr lang="en-US" altLang="en-US" smtClean="0">
                <a:latin typeface="Arial" panose="020B0604020202020204" pitchFamily="34" charset="0"/>
              </a:rPr>
              <a:pPr fontAlgn="base">
                <a:spcBef>
                  <a:spcPct val="0"/>
                </a:spcBef>
                <a:spcAft>
                  <a:spcPct val="0"/>
                </a:spcAft>
              </a:pPr>
              <a:t>6</a:t>
            </a:fld>
            <a:endParaRPr lang="en-US" altLang="en-US">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1015623-02DA-431F-B9D0-2163F370A994}" type="slidenum">
              <a:rPr lang="en-US" altLang="en-US" smtClean="0">
                <a:latin typeface="Arial" panose="020B0604020202020204" pitchFamily="34" charset="0"/>
              </a:rPr>
              <a:pPr fontAlgn="base">
                <a:spcBef>
                  <a:spcPct val="0"/>
                </a:spcBef>
                <a:spcAft>
                  <a:spcPct val="0"/>
                </a:spcAft>
              </a:pPr>
              <a:t>7</a:t>
            </a:fld>
            <a:endParaRPr lang="en-US" altLang="en-US">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C8E5A45-3D0C-4BCF-95F1-993D3605EC1D}" type="slidenum">
              <a:rPr lang="en-US" altLang="en-US" smtClean="0">
                <a:latin typeface="Arial" panose="020B0604020202020204" pitchFamily="34" charset="0"/>
              </a:rPr>
              <a:pPr fontAlgn="base">
                <a:spcBef>
                  <a:spcPct val="0"/>
                </a:spcBef>
                <a:spcAft>
                  <a:spcPct val="0"/>
                </a:spcAft>
              </a:pPr>
              <a:t>8</a:t>
            </a:fld>
            <a:endParaRPr lang="en-US" altLang="en-US">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2D1BA29-1076-4066-9924-DA18495BE553}" type="slidenum">
              <a:rPr lang="en-US" altLang="en-US" smtClean="0">
                <a:latin typeface="Arial" panose="020B0604020202020204" pitchFamily="34" charset="0"/>
              </a:rPr>
              <a:pPr fontAlgn="base">
                <a:spcBef>
                  <a:spcPct val="0"/>
                </a:spcBef>
                <a:spcAft>
                  <a:spcPct val="0"/>
                </a:spcAft>
              </a:pPr>
              <a:t>9</a:t>
            </a:fld>
            <a:endParaRPr lang="en-US"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0259408-1E52-464D-B81A-C62A5B6324BF}" type="slidenum">
              <a:rPr lang="en-US" altLang="en-US" smtClean="0">
                <a:latin typeface="Arial" panose="020B0604020202020204" pitchFamily="34" charset="0"/>
              </a:rPr>
              <a:pPr fontAlgn="base">
                <a:spcBef>
                  <a:spcPct val="0"/>
                </a:spcBef>
                <a:spcAft>
                  <a:spcPct val="0"/>
                </a:spcAft>
              </a:pPr>
              <a:t>10</a:t>
            </a:fld>
            <a:endParaRPr lang="en-US" altLang="en-US">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ABC8365-434F-4720-9EF8-274188168223}" type="slidenum">
              <a:rPr lang="en-US" altLang="en-US" smtClean="0">
                <a:latin typeface="Arial" panose="020B0604020202020204" pitchFamily="34" charset="0"/>
              </a:rPr>
              <a:pPr fontAlgn="base">
                <a:spcBef>
                  <a:spcPct val="0"/>
                </a:spcBef>
                <a:spcAft>
                  <a:spcPct val="0"/>
                </a:spcAft>
              </a:pPr>
              <a:t>11</a:t>
            </a:fld>
            <a:endParaRPr lang="en-US" altLang="en-US">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BE393A8-8CED-448F-9C31-7204DD7FD722}" type="slidenum">
              <a:rPr lang="en-US" altLang="en-US" smtClean="0">
                <a:latin typeface="Arial" panose="020B0604020202020204" pitchFamily="34" charset="0"/>
              </a:rPr>
              <a:pPr fontAlgn="base">
                <a:spcBef>
                  <a:spcPct val="0"/>
                </a:spcBef>
                <a:spcAft>
                  <a:spcPct val="0"/>
                </a:spcAft>
              </a:pPr>
              <a:t>12</a:t>
            </a:fld>
            <a:endParaRPr lang="en-US" altLang="en-US">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7938" y="-7938"/>
            <a:ext cx="9169401" cy="6873876"/>
            <a:chOff x="-8466" y="-8468"/>
            <a:chExt cx="9169804" cy="6874935"/>
          </a:xfrm>
        </p:grpSpPr>
        <p:cxnSp>
          <p:nvCxnSpPr>
            <p:cNvPr id="5" name="Straight Connector 4">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p:cNvPr>
          <p:cNvSpPr>
            <a:spLocks noGrp="1"/>
          </p:cNvSpPr>
          <p:nvPr>
            <p:ph type="dt" sz="half" idx="10"/>
          </p:nvPr>
        </p:nvSpPr>
        <p:spPr/>
        <p:txBody>
          <a:bodyPr/>
          <a:lstStyle>
            <a:lvl1pPr>
              <a:defRPr/>
            </a:lvl1pPr>
          </a:lstStyle>
          <a:p>
            <a:pPr>
              <a:defRPr/>
            </a:pPr>
            <a:endParaRPr lang="en-GB" altLang="en-US"/>
          </a:p>
        </p:txBody>
      </p:sp>
      <p:sp>
        <p:nvSpPr>
          <p:cNvPr id="16" name="Footer Placeholder 4">
            <a:extLst/>
          </p:cNvPr>
          <p:cNvSpPr>
            <a:spLocks noGrp="1"/>
          </p:cNvSpPr>
          <p:nvPr>
            <p:ph type="ftr" sz="quarter" idx="11"/>
          </p:nvPr>
        </p:nvSpPr>
        <p:spPr/>
        <p:txBody>
          <a:bodyPr/>
          <a:lstStyle>
            <a:lvl1pPr>
              <a:defRPr/>
            </a:lvl1pPr>
          </a:lstStyle>
          <a:p>
            <a:pPr>
              <a:defRPr/>
            </a:pPr>
            <a:endParaRPr lang="en-GB" altLang="en-US"/>
          </a:p>
        </p:txBody>
      </p:sp>
      <p:sp>
        <p:nvSpPr>
          <p:cNvPr id="17" name="Slide Number Placeholder 5">
            <a:extLst/>
          </p:cNvPr>
          <p:cNvSpPr>
            <a:spLocks noGrp="1"/>
          </p:cNvSpPr>
          <p:nvPr>
            <p:ph type="sldNum" sz="quarter" idx="12"/>
          </p:nvPr>
        </p:nvSpPr>
        <p:spPr/>
        <p:txBody>
          <a:bodyPr/>
          <a:lstStyle>
            <a:lvl1pPr>
              <a:defRPr/>
            </a:lvl1pPr>
          </a:lstStyle>
          <a:p>
            <a:pPr>
              <a:defRPr/>
            </a:pPr>
            <a:fld id="{BDE0F5BE-8F5C-4B5C-B4F4-83FEB00E892A}" type="slidenum">
              <a:rPr lang="en-GB" altLang="en-US"/>
              <a:pPr>
                <a:defRPr/>
              </a:pPr>
              <a:t>‹#›</a:t>
            </a:fld>
            <a:endParaRPr lang="en-GB" altLang="en-US"/>
          </a:p>
        </p:txBody>
      </p:sp>
    </p:spTree>
    <p:extLst>
      <p:ext uri="{BB962C8B-B14F-4D97-AF65-F5344CB8AC3E}">
        <p14:creationId xmlns:p14="http://schemas.microsoft.com/office/powerpoint/2010/main" val="294049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p:txBody>
          <a:bodyPr/>
          <a:lstStyle>
            <a:lvl1pPr>
              <a:defRPr/>
            </a:lvl1pPr>
          </a:lstStyle>
          <a:p>
            <a:pPr>
              <a:defRPr/>
            </a:pPr>
            <a:fld id="{CCFFFC2E-BB97-4124-82F7-7E115374D942}" type="slidenum">
              <a:rPr lang="en-GB" altLang="en-US"/>
              <a:pPr>
                <a:defRPr/>
              </a:pPr>
              <a:t>‹#›</a:t>
            </a:fld>
            <a:endParaRPr lang="en-GB" altLang="en-US"/>
          </a:p>
        </p:txBody>
      </p:sp>
    </p:spTree>
    <p:extLst>
      <p:ext uri="{BB962C8B-B14F-4D97-AF65-F5344CB8AC3E}">
        <p14:creationId xmlns:p14="http://schemas.microsoft.com/office/powerpoint/2010/main" val="344031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6"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p:cNvPr>
          <p:cNvSpPr>
            <a:spLocks noGrp="1"/>
          </p:cNvSpPr>
          <p:nvPr>
            <p:ph type="dt" sz="half" idx="14"/>
          </p:nvPr>
        </p:nvSpPr>
        <p:spPr/>
        <p:txBody>
          <a:bodyPr/>
          <a:lstStyle>
            <a:lvl1pPr>
              <a:defRPr/>
            </a:lvl1pPr>
          </a:lstStyle>
          <a:p>
            <a:pPr>
              <a:defRPr/>
            </a:pPr>
            <a:endParaRPr lang="en-GB" altLang="en-US"/>
          </a:p>
        </p:txBody>
      </p:sp>
      <p:sp>
        <p:nvSpPr>
          <p:cNvPr id="8" name="Footer Placeholder 4">
            <a:extLst/>
          </p:cNvPr>
          <p:cNvSpPr>
            <a:spLocks noGrp="1"/>
          </p:cNvSpPr>
          <p:nvPr>
            <p:ph type="ftr" sz="quarter" idx="15"/>
          </p:nvPr>
        </p:nvSpPr>
        <p:spPr/>
        <p:txBody>
          <a:bodyPr/>
          <a:lstStyle>
            <a:lvl1pPr>
              <a:defRPr/>
            </a:lvl1pPr>
          </a:lstStyle>
          <a:p>
            <a:pPr>
              <a:defRPr/>
            </a:pPr>
            <a:endParaRPr lang="en-GB" altLang="en-US"/>
          </a:p>
        </p:txBody>
      </p:sp>
      <p:sp>
        <p:nvSpPr>
          <p:cNvPr id="9" name="Slide Number Placeholder 5">
            <a:extLst/>
          </p:cNvPr>
          <p:cNvSpPr>
            <a:spLocks noGrp="1"/>
          </p:cNvSpPr>
          <p:nvPr>
            <p:ph type="sldNum" sz="quarter" idx="16"/>
          </p:nvPr>
        </p:nvSpPr>
        <p:spPr/>
        <p:txBody>
          <a:bodyPr/>
          <a:lstStyle>
            <a:lvl1pPr>
              <a:defRPr/>
            </a:lvl1pPr>
          </a:lstStyle>
          <a:p>
            <a:pPr>
              <a:defRPr/>
            </a:pPr>
            <a:fld id="{D8A5A341-E401-43AF-95CB-F4841A8C5489}" type="slidenum">
              <a:rPr lang="en-GB" altLang="en-US"/>
              <a:pPr>
                <a:defRPr/>
              </a:pPr>
              <a:t>‹#›</a:t>
            </a:fld>
            <a:endParaRPr lang="en-GB" altLang="en-US"/>
          </a:p>
        </p:txBody>
      </p:sp>
    </p:spTree>
    <p:extLst>
      <p:ext uri="{BB962C8B-B14F-4D97-AF65-F5344CB8AC3E}">
        <p14:creationId xmlns:p14="http://schemas.microsoft.com/office/powerpoint/2010/main" val="136155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p:txBody>
          <a:bodyPr/>
          <a:lstStyle>
            <a:lvl1pPr>
              <a:defRPr/>
            </a:lvl1pPr>
          </a:lstStyle>
          <a:p>
            <a:pPr>
              <a:defRPr/>
            </a:pPr>
            <a:fld id="{1AA4F4D8-0534-4ACF-A993-2FE2F7726D19}" type="slidenum">
              <a:rPr lang="en-GB" altLang="en-US"/>
              <a:pPr>
                <a:defRPr/>
              </a:pPr>
              <a:t>‹#›</a:t>
            </a:fld>
            <a:endParaRPr lang="en-GB" altLang="en-US"/>
          </a:p>
        </p:txBody>
      </p:sp>
    </p:spTree>
    <p:extLst>
      <p:ext uri="{BB962C8B-B14F-4D97-AF65-F5344CB8AC3E}">
        <p14:creationId xmlns:p14="http://schemas.microsoft.com/office/powerpoint/2010/main" val="31873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6"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p:cNvPr>
          <p:cNvSpPr>
            <a:spLocks noGrp="1"/>
          </p:cNvSpPr>
          <p:nvPr>
            <p:ph type="dt" sz="half" idx="14"/>
          </p:nvPr>
        </p:nvSpPr>
        <p:spPr/>
        <p:txBody>
          <a:bodyPr/>
          <a:lstStyle>
            <a:lvl1pPr>
              <a:defRPr/>
            </a:lvl1pPr>
          </a:lstStyle>
          <a:p>
            <a:pPr>
              <a:defRPr/>
            </a:pPr>
            <a:endParaRPr lang="en-GB" altLang="en-US"/>
          </a:p>
        </p:txBody>
      </p:sp>
      <p:sp>
        <p:nvSpPr>
          <p:cNvPr id="8" name="Footer Placeholder 4">
            <a:extLst/>
          </p:cNvPr>
          <p:cNvSpPr>
            <a:spLocks noGrp="1"/>
          </p:cNvSpPr>
          <p:nvPr>
            <p:ph type="ftr" sz="quarter" idx="15"/>
          </p:nvPr>
        </p:nvSpPr>
        <p:spPr/>
        <p:txBody>
          <a:bodyPr/>
          <a:lstStyle>
            <a:lvl1pPr>
              <a:defRPr/>
            </a:lvl1pPr>
          </a:lstStyle>
          <a:p>
            <a:pPr>
              <a:defRPr/>
            </a:pPr>
            <a:endParaRPr lang="en-GB" altLang="en-US"/>
          </a:p>
        </p:txBody>
      </p:sp>
      <p:sp>
        <p:nvSpPr>
          <p:cNvPr id="9" name="Slide Number Placeholder 5">
            <a:extLst/>
          </p:cNvPr>
          <p:cNvSpPr>
            <a:spLocks noGrp="1"/>
          </p:cNvSpPr>
          <p:nvPr>
            <p:ph type="sldNum" sz="quarter" idx="16"/>
          </p:nvPr>
        </p:nvSpPr>
        <p:spPr/>
        <p:txBody>
          <a:bodyPr/>
          <a:lstStyle>
            <a:lvl1pPr>
              <a:defRPr/>
            </a:lvl1pPr>
          </a:lstStyle>
          <a:p>
            <a:pPr>
              <a:defRPr/>
            </a:pPr>
            <a:fld id="{81F5633E-D477-4927-AFEE-87250BAF1903}" type="slidenum">
              <a:rPr lang="en-GB" altLang="en-US"/>
              <a:pPr>
                <a:defRPr/>
              </a:pPr>
              <a:t>‹#›</a:t>
            </a:fld>
            <a:endParaRPr lang="en-GB" altLang="en-US"/>
          </a:p>
        </p:txBody>
      </p:sp>
    </p:spTree>
    <p:extLst>
      <p:ext uri="{BB962C8B-B14F-4D97-AF65-F5344CB8AC3E}">
        <p14:creationId xmlns:p14="http://schemas.microsoft.com/office/powerpoint/2010/main" val="121879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pPr>
              <a:defRPr/>
            </a:pPr>
            <a:endParaRPr lang="en-GB" altLang="en-US"/>
          </a:p>
        </p:txBody>
      </p:sp>
      <p:sp>
        <p:nvSpPr>
          <p:cNvPr id="6" name="Footer Placeholder 4"/>
          <p:cNvSpPr>
            <a:spLocks noGrp="1"/>
          </p:cNvSpPr>
          <p:nvPr>
            <p:ph type="ftr" sz="quarter" idx="15"/>
          </p:nvPr>
        </p:nvSpPr>
        <p:spPr/>
        <p:txBody>
          <a:bodyPr/>
          <a:lstStyle>
            <a:lvl1pPr>
              <a:defRPr/>
            </a:lvl1pPr>
          </a:lstStyle>
          <a:p>
            <a:pPr>
              <a:defRPr/>
            </a:pPr>
            <a:endParaRPr lang="en-GB" altLang="en-US"/>
          </a:p>
        </p:txBody>
      </p:sp>
      <p:sp>
        <p:nvSpPr>
          <p:cNvPr id="7" name="Slide Number Placeholder 5"/>
          <p:cNvSpPr>
            <a:spLocks noGrp="1"/>
          </p:cNvSpPr>
          <p:nvPr>
            <p:ph type="sldNum" sz="quarter" idx="16"/>
          </p:nvPr>
        </p:nvSpPr>
        <p:spPr/>
        <p:txBody>
          <a:bodyPr/>
          <a:lstStyle>
            <a:lvl1pPr>
              <a:defRPr/>
            </a:lvl1pPr>
          </a:lstStyle>
          <a:p>
            <a:pPr>
              <a:defRPr/>
            </a:pPr>
            <a:fld id="{80DF712A-DBE8-4DE0-B5AF-D8245C5EDEB4}" type="slidenum">
              <a:rPr lang="en-GB" altLang="en-US"/>
              <a:pPr>
                <a:defRPr/>
              </a:pPr>
              <a:t>‹#›</a:t>
            </a:fld>
            <a:endParaRPr lang="en-GB" altLang="en-US"/>
          </a:p>
        </p:txBody>
      </p:sp>
    </p:spTree>
    <p:extLst>
      <p:ext uri="{BB962C8B-B14F-4D97-AF65-F5344CB8AC3E}">
        <p14:creationId xmlns:p14="http://schemas.microsoft.com/office/powerpoint/2010/main" val="1882543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p:txBody>
          <a:bodyPr/>
          <a:lstStyle>
            <a:lvl1pPr>
              <a:defRPr/>
            </a:lvl1pPr>
          </a:lstStyle>
          <a:p>
            <a:pPr>
              <a:defRPr/>
            </a:pPr>
            <a:fld id="{67C057E8-BDEC-4274-8C97-5739EE9B718E}" type="slidenum">
              <a:rPr lang="en-GB" altLang="en-US"/>
              <a:pPr>
                <a:defRPr/>
              </a:pPr>
              <a:t>‹#›</a:t>
            </a:fld>
            <a:endParaRPr lang="en-GB" altLang="en-US"/>
          </a:p>
        </p:txBody>
      </p:sp>
    </p:spTree>
    <p:extLst>
      <p:ext uri="{BB962C8B-B14F-4D97-AF65-F5344CB8AC3E}">
        <p14:creationId xmlns:p14="http://schemas.microsoft.com/office/powerpoint/2010/main" val="603648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p:txBody>
          <a:bodyPr/>
          <a:lstStyle>
            <a:lvl1pPr>
              <a:defRPr/>
            </a:lvl1pPr>
          </a:lstStyle>
          <a:p>
            <a:pPr>
              <a:defRPr/>
            </a:pPr>
            <a:fld id="{F55C0902-0BCD-4A7F-9567-B238D6B484B9}" type="slidenum">
              <a:rPr lang="en-GB" altLang="en-US"/>
              <a:pPr>
                <a:defRPr/>
              </a:pPr>
              <a:t>‹#›</a:t>
            </a:fld>
            <a:endParaRPr lang="en-GB" altLang="en-US"/>
          </a:p>
        </p:txBody>
      </p:sp>
    </p:spTree>
    <p:extLst>
      <p:ext uri="{BB962C8B-B14F-4D97-AF65-F5344CB8AC3E}">
        <p14:creationId xmlns:p14="http://schemas.microsoft.com/office/powerpoint/2010/main" val="56647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p:txBody>
          <a:bodyPr/>
          <a:lstStyle>
            <a:lvl1pPr>
              <a:defRPr/>
            </a:lvl1pPr>
          </a:lstStyle>
          <a:p>
            <a:pPr>
              <a:defRPr/>
            </a:pPr>
            <a:fld id="{DB99C2D9-09CA-4795-87CE-EDF7E618152A}" type="slidenum">
              <a:rPr lang="en-GB" altLang="en-US"/>
              <a:pPr>
                <a:defRPr/>
              </a:pPr>
              <a:t>‹#›</a:t>
            </a:fld>
            <a:endParaRPr lang="en-GB" altLang="en-US"/>
          </a:p>
        </p:txBody>
      </p:sp>
    </p:spTree>
    <p:extLst>
      <p:ext uri="{BB962C8B-B14F-4D97-AF65-F5344CB8AC3E}">
        <p14:creationId xmlns:p14="http://schemas.microsoft.com/office/powerpoint/2010/main" val="10967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p:txBody>
          <a:bodyPr/>
          <a:lstStyle>
            <a:lvl1pPr>
              <a:defRPr/>
            </a:lvl1pPr>
          </a:lstStyle>
          <a:p>
            <a:pPr>
              <a:defRPr/>
            </a:pPr>
            <a:fld id="{014A8429-94B2-4786-AF3C-3264F2E8A1D4}" type="slidenum">
              <a:rPr lang="en-GB" altLang="en-US"/>
              <a:pPr>
                <a:defRPr/>
              </a:pPr>
              <a:t>‹#›</a:t>
            </a:fld>
            <a:endParaRPr lang="en-GB" altLang="en-US"/>
          </a:p>
        </p:txBody>
      </p:sp>
    </p:spTree>
    <p:extLst>
      <p:ext uri="{BB962C8B-B14F-4D97-AF65-F5344CB8AC3E}">
        <p14:creationId xmlns:p14="http://schemas.microsoft.com/office/powerpoint/2010/main" val="428464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ltLang="en-US"/>
          </a:p>
        </p:txBody>
      </p:sp>
      <p:sp>
        <p:nvSpPr>
          <p:cNvPr id="7" name="Slide Number Placeholder 5"/>
          <p:cNvSpPr>
            <a:spLocks noGrp="1"/>
          </p:cNvSpPr>
          <p:nvPr>
            <p:ph type="sldNum" sz="quarter" idx="12"/>
          </p:nvPr>
        </p:nvSpPr>
        <p:spPr/>
        <p:txBody>
          <a:bodyPr/>
          <a:lstStyle>
            <a:lvl1pPr>
              <a:defRPr/>
            </a:lvl1pPr>
          </a:lstStyle>
          <a:p>
            <a:pPr>
              <a:defRPr/>
            </a:pPr>
            <a:fld id="{B8EBFFBE-4AB0-431F-8A67-CB19F2F37AED}" type="slidenum">
              <a:rPr lang="en-GB" altLang="en-US"/>
              <a:pPr>
                <a:defRPr/>
              </a:pPr>
              <a:t>‹#›</a:t>
            </a:fld>
            <a:endParaRPr lang="en-GB" altLang="en-US"/>
          </a:p>
        </p:txBody>
      </p:sp>
    </p:spTree>
    <p:extLst>
      <p:ext uri="{BB962C8B-B14F-4D97-AF65-F5344CB8AC3E}">
        <p14:creationId xmlns:p14="http://schemas.microsoft.com/office/powerpoint/2010/main" val="303379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ltLang="en-US"/>
          </a:p>
        </p:txBody>
      </p:sp>
      <p:sp>
        <p:nvSpPr>
          <p:cNvPr id="8" name="Footer Placeholder 4"/>
          <p:cNvSpPr>
            <a:spLocks noGrp="1"/>
          </p:cNvSpPr>
          <p:nvPr>
            <p:ph type="ftr" sz="quarter" idx="11"/>
          </p:nvPr>
        </p:nvSpPr>
        <p:spPr/>
        <p:txBody>
          <a:bodyPr/>
          <a:lstStyle>
            <a:lvl1pPr>
              <a:defRPr/>
            </a:lvl1pPr>
          </a:lstStyle>
          <a:p>
            <a:pPr>
              <a:defRPr/>
            </a:pPr>
            <a:endParaRPr lang="en-GB" altLang="en-US"/>
          </a:p>
        </p:txBody>
      </p:sp>
      <p:sp>
        <p:nvSpPr>
          <p:cNvPr id="9" name="Slide Number Placeholder 5"/>
          <p:cNvSpPr>
            <a:spLocks noGrp="1"/>
          </p:cNvSpPr>
          <p:nvPr>
            <p:ph type="sldNum" sz="quarter" idx="12"/>
          </p:nvPr>
        </p:nvSpPr>
        <p:spPr/>
        <p:txBody>
          <a:bodyPr/>
          <a:lstStyle>
            <a:lvl1pPr>
              <a:defRPr/>
            </a:lvl1pPr>
          </a:lstStyle>
          <a:p>
            <a:pPr>
              <a:defRPr/>
            </a:pPr>
            <a:fld id="{6BEF3B68-10D0-4DD1-B734-A284BC97AC82}" type="slidenum">
              <a:rPr lang="en-GB" altLang="en-US"/>
              <a:pPr>
                <a:defRPr/>
              </a:pPr>
              <a:t>‹#›</a:t>
            </a:fld>
            <a:endParaRPr lang="en-GB" altLang="en-US"/>
          </a:p>
        </p:txBody>
      </p:sp>
    </p:spTree>
    <p:extLst>
      <p:ext uri="{BB962C8B-B14F-4D97-AF65-F5344CB8AC3E}">
        <p14:creationId xmlns:p14="http://schemas.microsoft.com/office/powerpoint/2010/main" val="225499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ltLang="en-US"/>
          </a:p>
        </p:txBody>
      </p:sp>
      <p:sp>
        <p:nvSpPr>
          <p:cNvPr id="4" name="Footer Placeholder 4"/>
          <p:cNvSpPr>
            <a:spLocks noGrp="1"/>
          </p:cNvSpPr>
          <p:nvPr>
            <p:ph type="ftr" sz="quarter" idx="11"/>
          </p:nvPr>
        </p:nvSpPr>
        <p:spPr/>
        <p:txBody>
          <a:bodyPr/>
          <a:lstStyle>
            <a:lvl1pPr>
              <a:defRPr/>
            </a:lvl1pPr>
          </a:lstStyle>
          <a:p>
            <a:pPr>
              <a:defRPr/>
            </a:pPr>
            <a:endParaRPr lang="en-GB" altLang="en-US"/>
          </a:p>
        </p:txBody>
      </p:sp>
      <p:sp>
        <p:nvSpPr>
          <p:cNvPr id="5" name="Slide Number Placeholder 5"/>
          <p:cNvSpPr>
            <a:spLocks noGrp="1"/>
          </p:cNvSpPr>
          <p:nvPr>
            <p:ph type="sldNum" sz="quarter" idx="12"/>
          </p:nvPr>
        </p:nvSpPr>
        <p:spPr/>
        <p:txBody>
          <a:bodyPr/>
          <a:lstStyle>
            <a:lvl1pPr>
              <a:defRPr/>
            </a:lvl1pPr>
          </a:lstStyle>
          <a:p>
            <a:pPr>
              <a:defRPr/>
            </a:pPr>
            <a:fld id="{C6057359-0796-4F7F-A176-E35F60318602}" type="slidenum">
              <a:rPr lang="en-GB" altLang="en-US"/>
              <a:pPr>
                <a:defRPr/>
              </a:pPr>
              <a:t>‹#›</a:t>
            </a:fld>
            <a:endParaRPr lang="en-GB" altLang="en-US"/>
          </a:p>
        </p:txBody>
      </p:sp>
    </p:spTree>
    <p:extLst>
      <p:ext uri="{BB962C8B-B14F-4D97-AF65-F5344CB8AC3E}">
        <p14:creationId xmlns:p14="http://schemas.microsoft.com/office/powerpoint/2010/main" val="331794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ltLang="en-US"/>
          </a:p>
        </p:txBody>
      </p:sp>
      <p:sp>
        <p:nvSpPr>
          <p:cNvPr id="3" name="Footer Placeholder 4"/>
          <p:cNvSpPr>
            <a:spLocks noGrp="1"/>
          </p:cNvSpPr>
          <p:nvPr>
            <p:ph type="ftr" sz="quarter" idx="11"/>
          </p:nvPr>
        </p:nvSpPr>
        <p:spPr/>
        <p:txBody>
          <a:bodyPr/>
          <a:lstStyle>
            <a:lvl1pPr>
              <a:defRPr/>
            </a:lvl1pPr>
          </a:lstStyle>
          <a:p>
            <a:pPr>
              <a:defRPr/>
            </a:pPr>
            <a:endParaRPr lang="en-GB" altLang="en-US"/>
          </a:p>
        </p:txBody>
      </p:sp>
      <p:sp>
        <p:nvSpPr>
          <p:cNvPr id="4" name="Slide Number Placeholder 5"/>
          <p:cNvSpPr>
            <a:spLocks noGrp="1"/>
          </p:cNvSpPr>
          <p:nvPr>
            <p:ph type="sldNum" sz="quarter" idx="12"/>
          </p:nvPr>
        </p:nvSpPr>
        <p:spPr/>
        <p:txBody>
          <a:bodyPr/>
          <a:lstStyle>
            <a:lvl1pPr>
              <a:defRPr/>
            </a:lvl1pPr>
          </a:lstStyle>
          <a:p>
            <a:pPr>
              <a:defRPr/>
            </a:pPr>
            <a:fld id="{05B41413-1662-4EFC-8FFE-6A4BC3B014EC}" type="slidenum">
              <a:rPr lang="en-GB" altLang="en-US"/>
              <a:pPr>
                <a:defRPr/>
              </a:pPr>
              <a:t>‹#›</a:t>
            </a:fld>
            <a:endParaRPr lang="en-GB" altLang="en-US"/>
          </a:p>
        </p:txBody>
      </p:sp>
    </p:spTree>
    <p:extLst>
      <p:ext uri="{BB962C8B-B14F-4D97-AF65-F5344CB8AC3E}">
        <p14:creationId xmlns:p14="http://schemas.microsoft.com/office/powerpoint/2010/main" val="329255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ltLang="en-US"/>
          </a:p>
        </p:txBody>
      </p:sp>
      <p:sp>
        <p:nvSpPr>
          <p:cNvPr id="7" name="Slide Number Placeholder 5"/>
          <p:cNvSpPr>
            <a:spLocks noGrp="1"/>
          </p:cNvSpPr>
          <p:nvPr>
            <p:ph type="sldNum" sz="quarter" idx="12"/>
          </p:nvPr>
        </p:nvSpPr>
        <p:spPr/>
        <p:txBody>
          <a:bodyPr/>
          <a:lstStyle>
            <a:lvl1pPr>
              <a:defRPr/>
            </a:lvl1pPr>
          </a:lstStyle>
          <a:p>
            <a:pPr>
              <a:defRPr/>
            </a:pPr>
            <a:fld id="{7844D072-BEB3-4150-B383-1148CBBD4A5B}" type="slidenum">
              <a:rPr lang="en-GB" altLang="en-US"/>
              <a:pPr>
                <a:defRPr/>
              </a:pPr>
              <a:t>‹#›</a:t>
            </a:fld>
            <a:endParaRPr lang="en-GB" altLang="en-US"/>
          </a:p>
        </p:txBody>
      </p:sp>
    </p:spTree>
    <p:extLst>
      <p:ext uri="{BB962C8B-B14F-4D97-AF65-F5344CB8AC3E}">
        <p14:creationId xmlns:p14="http://schemas.microsoft.com/office/powerpoint/2010/main" val="170341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ltLang="en-US"/>
          </a:p>
        </p:txBody>
      </p:sp>
      <p:sp>
        <p:nvSpPr>
          <p:cNvPr id="7" name="Slide Number Placeholder 5"/>
          <p:cNvSpPr>
            <a:spLocks noGrp="1"/>
          </p:cNvSpPr>
          <p:nvPr>
            <p:ph type="sldNum" sz="quarter" idx="12"/>
          </p:nvPr>
        </p:nvSpPr>
        <p:spPr/>
        <p:txBody>
          <a:bodyPr/>
          <a:lstStyle>
            <a:lvl1pPr>
              <a:defRPr/>
            </a:lvl1pPr>
          </a:lstStyle>
          <a:p>
            <a:pPr>
              <a:defRPr/>
            </a:pPr>
            <a:fld id="{CD5F8FA3-FF6E-4A84-BF1B-628D0091A087}" type="slidenum">
              <a:rPr lang="en-GB" altLang="en-US"/>
              <a:pPr>
                <a:defRPr/>
              </a:pPr>
              <a:t>‹#›</a:t>
            </a:fld>
            <a:endParaRPr lang="en-GB" altLang="en-US"/>
          </a:p>
        </p:txBody>
      </p:sp>
    </p:spTree>
    <p:extLst>
      <p:ext uri="{BB962C8B-B14F-4D97-AF65-F5344CB8AC3E}">
        <p14:creationId xmlns:p14="http://schemas.microsoft.com/office/powerpoint/2010/main" val="64592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7938" y="-7938"/>
            <a:ext cx="9169401" cy="6873876"/>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GB" altLang="en-US"/>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GB" altLang="en-US"/>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a:defRPr/>
            </a:pPr>
            <a:fld id="{1367042D-63F3-44D8-9864-0BCFB52E3A96}"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95"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6" r:id="rId11"/>
    <p:sldLayoutId id="2147483691" r:id="rId12"/>
    <p:sldLayoutId id="2147483697" r:id="rId13"/>
    <p:sldLayoutId id="2147483692" r:id="rId14"/>
    <p:sldLayoutId id="2147483693" r:id="rId15"/>
    <p:sldLayoutId id="2147483694"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603020202020204" pitchFamily="34" charset="0"/>
        </a:defRPr>
      </a:lvl2pPr>
      <a:lvl3pPr algn="l" defTabSz="457200" rtl="0" fontAlgn="base">
        <a:spcBef>
          <a:spcPct val="0"/>
        </a:spcBef>
        <a:spcAft>
          <a:spcPct val="0"/>
        </a:spcAft>
        <a:defRPr sz="3600">
          <a:solidFill>
            <a:schemeClr val="accent1"/>
          </a:solidFill>
          <a:latin typeface="Trebuchet MS" panose="020B0603020202020204" pitchFamily="34" charset="0"/>
        </a:defRPr>
      </a:lvl3pPr>
      <a:lvl4pPr algn="l" defTabSz="457200" rtl="0" fontAlgn="base">
        <a:spcBef>
          <a:spcPct val="0"/>
        </a:spcBef>
        <a:spcAft>
          <a:spcPct val="0"/>
        </a:spcAft>
        <a:defRPr sz="3600">
          <a:solidFill>
            <a:schemeClr val="accent1"/>
          </a:solidFill>
          <a:latin typeface="Trebuchet MS" panose="020B0603020202020204" pitchFamily="34" charset="0"/>
        </a:defRPr>
      </a:lvl4pPr>
      <a:lvl5pPr algn="l" defTabSz="457200" rtl="0" fontAlgn="base">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8575" y="476250"/>
            <a:ext cx="7634288" cy="5256213"/>
          </a:xfrm>
        </p:spPr>
        <p:txBody>
          <a:bodyPr/>
          <a:lstStyle/>
          <a:p>
            <a:pPr algn="ctr"/>
            <a:r>
              <a:rPr lang="en-GB" altLang="en-US" sz="6600" dirty="0"/>
              <a:t>Markets</a:t>
            </a:r>
            <a:br>
              <a:rPr lang="en-GB" altLang="en-US" sz="4800" dirty="0"/>
            </a:br>
            <a:br>
              <a:rPr lang="en-GB" altLang="en-US" sz="4800" dirty="0"/>
            </a:br>
            <a:r>
              <a:rPr lang="en-GB" altLang="en-US" sz="4000" dirty="0"/>
              <a:t>Prepared by: Nindroda Prathvi</a:t>
            </a:r>
            <a:br>
              <a:rPr lang="en-GB" altLang="en-US" sz="4000" dirty="0"/>
            </a:br>
            <a:r>
              <a:rPr lang="en-GB" altLang="en-US" sz="4000" dirty="0"/>
              <a:t>Enrolment no: 160410116066</a:t>
            </a:r>
            <a:br>
              <a:rPr lang="en-GB" altLang="en-US" sz="4000" dirty="0"/>
            </a:br>
            <a:r>
              <a:rPr lang="en-GB" altLang="en-US" sz="4000" dirty="0"/>
              <a:t>Department : IT</a:t>
            </a:r>
            <a:br>
              <a:rPr lang="en-GB" altLang="en-US" sz="4000" dirty="0"/>
            </a:br>
            <a:endParaRPr lang="en-US"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6750-BB1A-4681-9ED6-51A3E2E45AE5}"/>
              </a:ext>
            </a:extLst>
          </p:cNvPr>
          <p:cNvSpPr>
            <a:spLocks noGrp="1"/>
          </p:cNvSpPr>
          <p:nvPr>
            <p:ph type="ctrTitle"/>
          </p:nvPr>
        </p:nvSpPr>
        <p:spPr>
          <a:xfrm>
            <a:off x="1130595" y="332656"/>
            <a:ext cx="6609757" cy="1368152"/>
          </a:xfrm>
        </p:spPr>
        <p:txBody>
          <a:bodyPr/>
          <a:lstStyle/>
          <a:p>
            <a:pPr algn="ctr"/>
            <a:r>
              <a:rPr lang="en-US" dirty="0">
                <a:solidFill>
                  <a:schemeClr val="accent2">
                    <a:lumMod val="60000"/>
                    <a:lumOff val="40000"/>
                  </a:schemeClr>
                </a:solidFill>
              </a:rPr>
              <a:t>Monopoly</a:t>
            </a:r>
          </a:p>
        </p:txBody>
      </p:sp>
      <p:sp>
        <p:nvSpPr>
          <p:cNvPr id="36867" name="Rectangle 3"/>
          <p:cNvSpPr>
            <a:spLocks noGrp="1" noChangeArrowheads="1"/>
          </p:cNvSpPr>
          <p:nvPr>
            <p:ph type="subTitle" idx="1"/>
          </p:nvPr>
        </p:nvSpPr>
        <p:spPr>
          <a:xfrm>
            <a:off x="1130595" y="1772816"/>
            <a:ext cx="5826719" cy="5085184"/>
          </a:xfrm>
        </p:spPr>
        <p:txBody>
          <a:bodyPr/>
          <a:lstStyle/>
          <a:p>
            <a:pPr algn="l"/>
            <a:endParaRPr lang="en-GB" altLang="en-US" sz="3600" b="1" dirty="0">
              <a:solidFill>
                <a:srgbClr val="003366"/>
              </a:solidFill>
            </a:endParaRPr>
          </a:p>
          <a:p>
            <a:pPr marL="742950" lvl="1" indent="-285750" algn="l">
              <a:buFont typeface="Wingdings" panose="05000000000000000000" pitchFamily="2" charset="2"/>
              <a:buChar char="Ø"/>
            </a:pPr>
            <a:r>
              <a:rPr lang="en-GB" altLang="en-US" sz="2400" dirty="0"/>
              <a:t>High barriers to entry</a:t>
            </a:r>
          </a:p>
          <a:p>
            <a:pPr marL="742950" lvl="1" indent="-285750" algn="l">
              <a:buFont typeface="Wingdings" panose="05000000000000000000" pitchFamily="2" charset="2"/>
              <a:buChar char="Ø"/>
            </a:pPr>
            <a:r>
              <a:rPr lang="en-GB" altLang="en-US" sz="2400" dirty="0"/>
              <a:t>Firm controls price</a:t>
            </a:r>
          </a:p>
          <a:p>
            <a:pPr marL="742950" lvl="1" indent="-285750" algn="l">
              <a:buFont typeface="Wingdings" panose="05000000000000000000" pitchFamily="2" charset="2"/>
              <a:buChar char="Ø"/>
            </a:pPr>
            <a:r>
              <a:rPr lang="en-GB" altLang="en-US" sz="2400" dirty="0"/>
              <a:t>Abnormal profits in long run</a:t>
            </a:r>
          </a:p>
          <a:p>
            <a:pPr marL="742950" lvl="1" indent="-285750" algn="l">
              <a:buFont typeface="Wingdings" panose="05000000000000000000" pitchFamily="2" charset="2"/>
              <a:buChar char="Ø"/>
            </a:pPr>
            <a:r>
              <a:rPr lang="en-GB" altLang="en-US" sz="2400" dirty="0"/>
              <a:t>Consumer choice limited</a:t>
            </a:r>
          </a:p>
          <a:p>
            <a:pPr lvl="1" algn="l"/>
            <a:endParaRPr lang="en-GB" altLang="en-US" sz="2400" dirty="0"/>
          </a:p>
          <a:p>
            <a:endParaRPr lang="en-GB" altLang="en-US" dirty="0"/>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BF73-3CFB-462D-A7F9-493E1CB20729}"/>
              </a:ext>
            </a:extLst>
          </p:cNvPr>
          <p:cNvSpPr>
            <a:spLocks noGrp="1"/>
          </p:cNvSpPr>
          <p:nvPr>
            <p:ph type="ctrTitle"/>
          </p:nvPr>
        </p:nvSpPr>
        <p:spPr>
          <a:xfrm>
            <a:off x="395537" y="188640"/>
            <a:ext cx="7992888" cy="1584176"/>
          </a:xfrm>
        </p:spPr>
        <p:txBody>
          <a:bodyPr/>
          <a:lstStyle/>
          <a:p>
            <a:pPr algn="l"/>
            <a:r>
              <a:rPr lang="en-US" dirty="0">
                <a:solidFill>
                  <a:schemeClr val="tx2"/>
                </a:solidFill>
              </a:rPr>
              <a:t>Advantages</a:t>
            </a:r>
          </a:p>
        </p:txBody>
      </p:sp>
      <p:sp>
        <p:nvSpPr>
          <p:cNvPr id="20483" name="Rectangle 3">
            <a:extLst>
              <a:ext uri="{FF2B5EF4-FFF2-40B4-BE49-F238E27FC236}">
                <a16:creationId xmlns:a16="http://schemas.microsoft.com/office/drawing/2014/main" id="{9672D2A2-21B1-49A5-9759-0FE49322B108}"/>
              </a:ext>
            </a:extLst>
          </p:cNvPr>
          <p:cNvSpPr>
            <a:spLocks noGrp="1" noChangeArrowheads="1"/>
          </p:cNvSpPr>
          <p:nvPr>
            <p:ph type="subTitle" idx="1"/>
          </p:nvPr>
        </p:nvSpPr>
        <p:spPr>
          <a:xfrm>
            <a:off x="611560" y="1844824"/>
            <a:ext cx="6264696" cy="4608512"/>
          </a:xfrm>
        </p:spPr>
        <p:txBody>
          <a:bodyPr rtlCol="0">
            <a:normAutofit/>
          </a:bodyPr>
          <a:lstStyle/>
          <a:p>
            <a:pPr marL="0" indent="0" fontAlgn="auto">
              <a:lnSpc>
                <a:spcPct val="80000"/>
              </a:lnSpc>
              <a:spcAft>
                <a:spcPts val="0"/>
              </a:spcAft>
              <a:buNone/>
              <a:defRPr/>
            </a:pPr>
            <a:endParaRPr lang="en-GB" altLang="en-US" sz="2800" b="1" dirty="0">
              <a:solidFill>
                <a:srgbClr val="003366"/>
              </a:solidFill>
            </a:endParaRPr>
          </a:p>
          <a:p>
            <a:pPr marL="800100" lvl="1" indent="-342900" algn="l" fontAlgn="auto">
              <a:lnSpc>
                <a:spcPct val="80000"/>
              </a:lnSpc>
              <a:spcAft>
                <a:spcPts val="0"/>
              </a:spcAft>
              <a:buFont typeface="Wingdings" panose="05000000000000000000" pitchFamily="2" charset="2"/>
              <a:buChar char="Ø"/>
              <a:defRPr/>
            </a:pPr>
            <a:r>
              <a:rPr lang="en-GB" altLang="en-US" sz="2400" dirty="0">
                <a:solidFill>
                  <a:schemeClr val="tx1">
                    <a:lumMod val="75000"/>
                    <a:lumOff val="25000"/>
                  </a:schemeClr>
                </a:solidFill>
              </a:rPr>
              <a:t>May be appropriate if natural                  monopoly</a:t>
            </a:r>
          </a:p>
          <a:p>
            <a:pPr marL="800100" lvl="1" indent="-342900" algn="l" fontAlgn="auto">
              <a:lnSpc>
                <a:spcPct val="80000"/>
              </a:lnSpc>
              <a:spcAft>
                <a:spcPts val="0"/>
              </a:spcAft>
              <a:buFont typeface="Wingdings" panose="05000000000000000000" pitchFamily="2" charset="2"/>
              <a:buChar char="Ø"/>
              <a:defRPr/>
            </a:pPr>
            <a:r>
              <a:rPr lang="en-GB" altLang="en-US" sz="2400" dirty="0">
                <a:solidFill>
                  <a:schemeClr val="tx1">
                    <a:lumMod val="75000"/>
                    <a:lumOff val="25000"/>
                  </a:schemeClr>
                </a:solidFill>
              </a:rPr>
              <a:t>Encourages innovation</a:t>
            </a:r>
          </a:p>
          <a:p>
            <a:pPr marL="800100" lvl="1" indent="-342900" algn="l" fontAlgn="auto">
              <a:lnSpc>
                <a:spcPct val="80000"/>
              </a:lnSpc>
              <a:spcAft>
                <a:spcPts val="0"/>
              </a:spcAft>
              <a:buFont typeface="Wingdings" panose="05000000000000000000" pitchFamily="2" charset="2"/>
              <a:buChar char="Ø"/>
              <a:defRPr/>
            </a:pPr>
            <a:r>
              <a:rPr lang="en-GB" altLang="en-US" sz="2400" dirty="0">
                <a:solidFill>
                  <a:schemeClr val="tx1">
                    <a:lumMod val="75000"/>
                    <a:lumOff val="25000"/>
                  </a:schemeClr>
                </a:solidFill>
              </a:rPr>
              <a:t>Economies of scale can be gained – consumer may benefit</a:t>
            </a:r>
          </a:p>
          <a:p>
            <a:pPr algn="l" fontAlgn="auto">
              <a:lnSpc>
                <a:spcPct val="80000"/>
              </a:lnSpc>
              <a:spcAft>
                <a:spcPts val="0"/>
              </a:spcAft>
              <a:buFontTx/>
              <a:buNone/>
              <a:defRPr/>
            </a:pPr>
            <a:endParaRPr lang="en-GB" altLang="en-US" sz="2800" dirty="0">
              <a:solidFill>
                <a:schemeClr val="tx1">
                  <a:lumMod val="75000"/>
                  <a:lumOff val="25000"/>
                </a:schemeClr>
              </a:solidFill>
            </a:endParaRPr>
          </a:p>
          <a:p>
            <a:pPr fontAlgn="auto">
              <a:lnSpc>
                <a:spcPct val="80000"/>
              </a:lnSpc>
              <a:spcAft>
                <a:spcPts val="0"/>
              </a:spcAft>
              <a:buFont typeface="Wingdings 3" charset="2"/>
              <a:buChar char=""/>
              <a:defRPr/>
            </a:pPr>
            <a:endParaRPr lang="en-US" altLang="en-US" sz="2800" dirty="0">
              <a:solidFill>
                <a:schemeClr val="tx1">
                  <a:lumMod val="75000"/>
                  <a:lumOff val="2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6693-A4A2-42DD-8AF8-78884FBBB358}"/>
              </a:ext>
            </a:extLst>
          </p:cNvPr>
          <p:cNvSpPr>
            <a:spLocks noGrp="1"/>
          </p:cNvSpPr>
          <p:nvPr>
            <p:ph type="ctrTitle"/>
          </p:nvPr>
        </p:nvSpPr>
        <p:spPr>
          <a:xfrm>
            <a:off x="1115616" y="548680"/>
            <a:ext cx="6120680" cy="1296144"/>
          </a:xfrm>
        </p:spPr>
        <p:txBody>
          <a:bodyPr/>
          <a:lstStyle/>
          <a:p>
            <a:pPr algn="l"/>
            <a:r>
              <a:rPr lang="en-US" dirty="0">
                <a:solidFill>
                  <a:srgbClr val="003366"/>
                </a:solidFill>
              </a:rPr>
              <a:t>Disadvantages</a:t>
            </a:r>
          </a:p>
        </p:txBody>
      </p:sp>
      <p:sp>
        <p:nvSpPr>
          <p:cNvPr id="40963" name="Rectangle 3"/>
          <p:cNvSpPr>
            <a:spLocks noGrp="1" noChangeArrowheads="1"/>
          </p:cNvSpPr>
          <p:nvPr>
            <p:ph type="subTitle" idx="1"/>
          </p:nvPr>
        </p:nvSpPr>
        <p:spPr>
          <a:xfrm>
            <a:off x="611560" y="1700808"/>
            <a:ext cx="6984775" cy="3446925"/>
          </a:xfrm>
        </p:spPr>
        <p:txBody>
          <a:bodyPr/>
          <a:lstStyle/>
          <a:p>
            <a:pPr algn="l"/>
            <a:endParaRPr lang="en-GB" altLang="en-US" sz="4800" b="1" dirty="0">
              <a:solidFill>
                <a:srgbClr val="003366"/>
              </a:solidFill>
            </a:endParaRPr>
          </a:p>
          <a:p>
            <a:pPr marL="914400" lvl="1" indent="-457200" algn="l">
              <a:buFont typeface="Wingdings" panose="05000000000000000000" pitchFamily="2" charset="2"/>
              <a:buChar char="Ø"/>
            </a:pPr>
            <a:r>
              <a:rPr lang="en-GB" altLang="en-US" sz="2800" dirty="0"/>
              <a:t>Exploitation of consumer – higher prices</a:t>
            </a:r>
          </a:p>
          <a:p>
            <a:pPr marL="914400" lvl="1" indent="-457200" algn="l">
              <a:buFont typeface="Wingdings" panose="05000000000000000000" pitchFamily="2" charset="2"/>
              <a:buChar char="Ø"/>
            </a:pPr>
            <a:r>
              <a:rPr lang="en-GB" altLang="en-US" sz="2800" dirty="0"/>
              <a:t>Potential for supply to be limited - less choice</a:t>
            </a:r>
          </a:p>
          <a:p>
            <a:pPr marL="914400" lvl="1" indent="-457200" algn="l">
              <a:buFont typeface="Wingdings" panose="05000000000000000000" pitchFamily="2" charset="2"/>
              <a:buChar char="Ø"/>
            </a:pPr>
            <a:r>
              <a:rPr lang="en-GB" altLang="en-US" sz="2800" dirty="0"/>
              <a:t>Potential for inefficiency – </a:t>
            </a:r>
          </a:p>
          <a:p>
            <a:pPr algn="l"/>
            <a:r>
              <a:rPr lang="en-GB" altLang="en-US" sz="2800" dirty="0"/>
              <a:t>		</a:t>
            </a: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4"/>
          <p:cNvSpPr txBox="1">
            <a:spLocks noChangeArrowheads="1"/>
          </p:cNvSpPr>
          <p:nvPr/>
        </p:nvSpPr>
        <p:spPr bwMode="auto">
          <a:xfrm>
            <a:off x="5651500" y="1766888"/>
            <a:ext cx="21637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GB" altLang="en-US" b="1">
                <a:latin typeface="Verdana" panose="020B0604030504040204" pitchFamily="34" charset="0"/>
              </a:rPr>
              <a:t> Demand Curve</a:t>
            </a:r>
            <a:endParaRPr lang="en-US" altLang="en-US" b="1">
              <a:latin typeface="Verdana" panose="020B0604030504040204" pitchFamily="34" charset="0"/>
            </a:endParaRPr>
          </a:p>
        </p:txBody>
      </p:sp>
      <p:sp>
        <p:nvSpPr>
          <p:cNvPr id="22533" name="Line 5"/>
          <p:cNvSpPr>
            <a:spLocks noChangeShapeType="1"/>
          </p:cNvSpPr>
          <p:nvPr/>
        </p:nvSpPr>
        <p:spPr bwMode="auto">
          <a:xfrm>
            <a:off x="1116013" y="2133600"/>
            <a:ext cx="0" cy="37433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Text Box 6"/>
          <p:cNvSpPr txBox="1">
            <a:spLocks noChangeArrowheads="1"/>
          </p:cNvSpPr>
          <p:nvPr/>
        </p:nvSpPr>
        <p:spPr bwMode="auto">
          <a:xfrm>
            <a:off x="158750" y="1571625"/>
            <a:ext cx="738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GB" altLang="en-US">
                <a:latin typeface="Verdana" panose="020B0604030504040204" pitchFamily="34" charset="0"/>
              </a:rPr>
              <a:t>Price</a:t>
            </a:r>
            <a:endParaRPr lang="en-US" altLang="en-US">
              <a:latin typeface="Verdana" panose="020B0604030504040204" pitchFamily="34" charset="0"/>
            </a:endParaRPr>
          </a:p>
        </p:txBody>
      </p:sp>
      <p:sp>
        <p:nvSpPr>
          <p:cNvPr id="22535" name="Freeform 7"/>
          <p:cNvSpPr>
            <a:spLocks/>
          </p:cNvSpPr>
          <p:nvPr/>
        </p:nvSpPr>
        <p:spPr bwMode="auto">
          <a:xfrm>
            <a:off x="1114425" y="5868988"/>
            <a:ext cx="5834063" cy="6350"/>
          </a:xfrm>
          <a:custGeom>
            <a:avLst/>
            <a:gdLst>
              <a:gd name="T0" fmla="*/ 0 w 3675"/>
              <a:gd name="T1" fmla="*/ 6350 h 4"/>
              <a:gd name="T2" fmla="*/ 5834063 w 3675"/>
              <a:gd name="T3" fmla="*/ 0 h 4"/>
              <a:gd name="T4" fmla="*/ 0 60000 65536"/>
              <a:gd name="T5" fmla="*/ 0 60000 65536"/>
            </a:gdLst>
            <a:ahLst/>
            <a:cxnLst>
              <a:cxn ang="T4">
                <a:pos x="T0" y="T1"/>
              </a:cxn>
              <a:cxn ang="T5">
                <a:pos x="T2" y="T3"/>
              </a:cxn>
            </a:cxnLst>
            <a:rect l="0" t="0" r="r" b="b"/>
            <a:pathLst>
              <a:path w="3675" h="4">
                <a:moveTo>
                  <a:pt x="0" y="4"/>
                </a:moveTo>
                <a:lnTo>
                  <a:pt x="3675" y="0"/>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Text Box 8"/>
          <p:cNvSpPr txBox="1">
            <a:spLocks noChangeArrowheads="1"/>
          </p:cNvSpPr>
          <p:nvPr/>
        </p:nvSpPr>
        <p:spPr bwMode="auto">
          <a:xfrm>
            <a:off x="7019925" y="5872163"/>
            <a:ext cx="116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GB" altLang="en-US">
                <a:latin typeface="Verdana" panose="020B0604030504040204" pitchFamily="34" charset="0"/>
              </a:rPr>
              <a:t>Quantity</a:t>
            </a:r>
            <a:endParaRPr lang="en-US" altLang="en-US">
              <a:latin typeface="Verdana" panose="020B0604030504040204" pitchFamily="34" charset="0"/>
            </a:endParaRPr>
          </a:p>
        </p:txBody>
      </p:sp>
      <p:sp>
        <p:nvSpPr>
          <p:cNvPr id="22537" name="Line 9"/>
          <p:cNvSpPr>
            <a:spLocks noChangeShapeType="1"/>
          </p:cNvSpPr>
          <p:nvPr/>
        </p:nvSpPr>
        <p:spPr bwMode="auto">
          <a:xfrm>
            <a:off x="1547813" y="2205038"/>
            <a:ext cx="5545137" cy="2808287"/>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Text Box 10"/>
          <p:cNvSpPr txBox="1">
            <a:spLocks noChangeArrowheads="1"/>
          </p:cNvSpPr>
          <p:nvPr/>
        </p:nvSpPr>
        <p:spPr bwMode="auto">
          <a:xfrm>
            <a:off x="7143750" y="4740275"/>
            <a:ext cx="1438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GB" altLang="en-US">
                <a:latin typeface="Verdana" panose="020B0604030504040204" pitchFamily="34" charset="0"/>
              </a:rPr>
              <a:t>D = elastic</a:t>
            </a:r>
            <a:endParaRPr lang="en-US" altLang="en-US">
              <a:latin typeface="Verdana" panose="020B0604030504040204" pitchFamily="34" charset="0"/>
            </a:endParaRPr>
          </a:p>
        </p:txBody>
      </p:sp>
      <p:sp>
        <p:nvSpPr>
          <p:cNvPr id="22539" name="Line 11"/>
          <p:cNvSpPr>
            <a:spLocks noChangeShapeType="1"/>
          </p:cNvSpPr>
          <p:nvPr/>
        </p:nvSpPr>
        <p:spPr bwMode="auto">
          <a:xfrm>
            <a:off x="3276600" y="1844675"/>
            <a:ext cx="1943100" cy="3744913"/>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Text Box 12"/>
          <p:cNvSpPr txBox="1">
            <a:spLocks noChangeArrowheads="1"/>
          </p:cNvSpPr>
          <p:nvPr/>
        </p:nvSpPr>
        <p:spPr bwMode="auto">
          <a:xfrm>
            <a:off x="5272088" y="5334000"/>
            <a:ext cx="1679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GB" altLang="en-US">
                <a:latin typeface="Verdana" panose="020B0604030504040204" pitchFamily="34" charset="0"/>
              </a:rPr>
              <a:t>D = Inelastic</a:t>
            </a:r>
            <a:endParaRPr lang="en-US" altLang="en-US">
              <a:latin typeface="Verdana" panose="020B0604030504040204" pitchFamily="34" charset="0"/>
            </a:endParaRPr>
          </a:p>
        </p:txBody>
      </p:sp>
      <p:sp>
        <p:nvSpPr>
          <p:cNvPr id="22541" name="Line 13"/>
          <p:cNvSpPr>
            <a:spLocks noChangeShapeType="1"/>
          </p:cNvSpPr>
          <p:nvPr/>
        </p:nvSpPr>
        <p:spPr bwMode="auto">
          <a:xfrm flipH="1">
            <a:off x="1116013" y="3500438"/>
            <a:ext cx="3024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2" name="Text Box 14"/>
          <p:cNvSpPr txBox="1">
            <a:spLocks noChangeArrowheads="1"/>
          </p:cNvSpPr>
          <p:nvPr/>
        </p:nvSpPr>
        <p:spPr bwMode="auto">
          <a:xfrm>
            <a:off x="611188" y="3352800"/>
            <a:ext cx="40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GB" altLang="en-US" sz="1400">
                <a:latin typeface="Verdana" panose="020B0604030504040204" pitchFamily="34" charset="0"/>
              </a:rPr>
              <a:t>£5</a:t>
            </a:r>
            <a:endParaRPr lang="en-US" altLang="en-US" sz="1400">
              <a:latin typeface="Verdana" panose="020B0604030504040204" pitchFamily="34" charset="0"/>
            </a:endParaRPr>
          </a:p>
        </p:txBody>
      </p:sp>
      <p:sp>
        <p:nvSpPr>
          <p:cNvPr id="22543" name="Line 15"/>
          <p:cNvSpPr>
            <a:spLocks noChangeShapeType="1"/>
          </p:cNvSpPr>
          <p:nvPr/>
        </p:nvSpPr>
        <p:spPr bwMode="auto">
          <a:xfrm>
            <a:off x="1116013" y="2636838"/>
            <a:ext cx="12239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Freeform 16"/>
          <p:cNvSpPr>
            <a:spLocks/>
          </p:cNvSpPr>
          <p:nvPr/>
        </p:nvSpPr>
        <p:spPr bwMode="auto">
          <a:xfrm>
            <a:off x="2339975" y="2636838"/>
            <a:ext cx="3175" cy="3238500"/>
          </a:xfrm>
          <a:custGeom>
            <a:avLst/>
            <a:gdLst>
              <a:gd name="T0" fmla="*/ 0 w 2"/>
              <a:gd name="T1" fmla="*/ 0 h 2040"/>
              <a:gd name="T2" fmla="*/ 3175 w 2"/>
              <a:gd name="T3" fmla="*/ 3238500 h 2040"/>
              <a:gd name="T4" fmla="*/ 0 60000 65536"/>
              <a:gd name="T5" fmla="*/ 0 60000 65536"/>
            </a:gdLst>
            <a:ahLst/>
            <a:cxnLst>
              <a:cxn ang="T4">
                <a:pos x="T0" y="T1"/>
              </a:cxn>
              <a:cxn ang="T5">
                <a:pos x="T2" y="T3"/>
              </a:cxn>
            </a:cxnLst>
            <a:rect l="0" t="0" r="r" b="b"/>
            <a:pathLst>
              <a:path w="2" h="2040">
                <a:moveTo>
                  <a:pt x="0" y="0"/>
                </a:moveTo>
                <a:lnTo>
                  <a:pt x="2" y="2040"/>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Freeform 17"/>
          <p:cNvSpPr>
            <a:spLocks/>
          </p:cNvSpPr>
          <p:nvPr/>
        </p:nvSpPr>
        <p:spPr bwMode="auto">
          <a:xfrm>
            <a:off x="4121150" y="3482975"/>
            <a:ext cx="1588" cy="2384425"/>
          </a:xfrm>
          <a:custGeom>
            <a:avLst/>
            <a:gdLst>
              <a:gd name="T0" fmla="*/ 0 w 1"/>
              <a:gd name="T1" fmla="*/ 0 h 1502"/>
              <a:gd name="T2" fmla="*/ 0 w 1"/>
              <a:gd name="T3" fmla="*/ 2384425 h 1502"/>
              <a:gd name="T4" fmla="*/ 0 60000 65536"/>
              <a:gd name="T5" fmla="*/ 0 60000 65536"/>
            </a:gdLst>
            <a:ahLst/>
            <a:cxnLst>
              <a:cxn ang="T4">
                <a:pos x="T0" y="T1"/>
              </a:cxn>
              <a:cxn ang="T5">
                <a:pos x="T2" y="T3"/>
              </a:cxn>
            </a:cxnLst>
            <a:rect l="0" t="0" r="r" b="b"/>
            <a:pathLst>
              <a:path w="1" h="1502">
                <a:moveTo>
                  <a:pt x="0" y="0"/>
                </a:moveTo>
                <a:lnTo>
                  <a:pt x="0" y="1502"/>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Text Box 18"/>
          <p:cNvSpPr txBox="1">
            <a:spLocks noChangeArrowheads="1"/>
          </p:cNvSpPr>
          <p:nvPr/>
        </p:nvSpPr>
        <p:spPr bwMode="auto">
          <a:xfrm>
            <a:off x="3924300" y="5949950"/>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GB" altLang="en-US" sz="1400">
                <a:latin typeface="Verdana" panose="020B0604030504040204" pitchFamily="34" charset="0"/>
              </a:rPr>
              <a:t>100</a:t>
            </a:r>
            <a:endParaRPr lang="en-US" altLang="en-US" sz="1400">
              <a:latin typeface="Verdana" panose="020B0604030504040204" pitchFamily="34" charset="0"/>
            </a:endParaRPr>
          </a:p>
        </p:txBody>
      </p:sp>
      <p:sp>
        <p:nvSpPr>
          <p:cNvPr id="22547" name="Line 19"/>
          <p:cNvSpPr>
            <a:spLocks noChangeShapeType="1"/>
          </p:cNvSpPr>
          <p:nvPr/>
        </p:nvSpPr>
        <p:spPr bwMode="auto">
          <a:xfrm flipH="1">
            <a:off x="2339975" y="6092825"/>
            <a:ext cx="15113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8" name="Line 20"/>
          <p:cNvSpPr>
            <a:spLocks noChangeShapeType="1"/>
          </p:cNvSpPr>
          <p:nvPr/>
        </p:nvSpPr>
        <p:spPr bwMode="auto">
          <a:xfrm flipV="1">
            <a:off x="827088" y="2636838"/>
            <a:ext cx="0" cy="6477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Line 21"/>
          <p:cNvSpPr>
            <a:spLocks noChangeShapeType="1"/>
          </p:cNvSpPr>
          <p:nvPr/>
        </p:nvSpPr>
        <p:spPr bwMode="auto">
          <a:xfrm>
            <a:off x="1116013" y="4437063"/>
            <a:ext cx="3455987"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Line 22"/>
          <p:cNvSpPr>
            <a:spLocks noChangeShapeType="1"/>
          </p:cNvSpPr>
          <p:nvPr/>
        </p:nvSpPr>
        <p:spPr bwMode="auto">
          <a:xfrm>
            <a:off x="4572000" y="4437063"/>
            <a:ext cx="0" cy="143986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1" name="Line 23"/>
          <p:cNvSpPr>
            <a:spLocks noChangeShapeType="1"/>
          </p:cNvSpPr>
          <p:nvPr/>
        </p:nvSpPr>
        <p:spPr bwMode="auto">
          <a:xfrm>
            <a:off x="4067175" y="5943600"/>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Line 24"/>
          <p:cNvSpPr>
            <a:spLocks noChangeShapeType="1"/>
          </p:cNvSpPr>
          <p:nvPr/>
        </p:nvSpPr>
        <p:spPr bwMode="auto">
          <a:xfrm>
            <a:off x="1547813" y="2205038"/>
            <a:ext cx="2592387" cy="12954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Line 25"/>
          <p:cNvSpPr>
            <a:spLocks noChangeShapeType="1"/>
          </p:cNvSpPr>
          <p:nvPr/>
        </p:nvSpPr>
        <p:spPr bwMode="auto">
          <a:xfrm>
            <a:off x="4140200" y="3500438"/>
            <a:ext cx="1079500" cy="208915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5" name="Line 27"/>
          <p:cNvSpPr>
            <a:spLocks noChangeShapeType="1"/>
          </p:cNvSpPr>
          <p:nvPr/>
        </p:nvSpPr>
        <p:spPr bwMode="auto">
          <a:xfrm>
            <a:off x="827088" y="3716338"/>
            <a:ext cx="0" cy="7207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dissolve">
                                      <p:cBhvr>
                                        <p:cTn id="7" dur="500"/>
                                        <p:tgtEl>
                                          <p:spTgt spid="22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dissolve">
                                      <p:cBhvr>
                                        <p:cTn id="12" dur="500"/>
                                        <p:tgtEl>
                                          <p:spTgt spid="22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animEffect transition="in" filter="dissolve">
                                      <p:cBhvr>
                                        <p:cTn id="17" dur="500"/>
                                        <p:tgtEl>
                                          <p:spTgt spid="22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6"/>
                                        </p:tgtEl>
                                        <p:attrNameLst>
                                          <p:attrName>style.visibility</p:attrName>
                                        </p:attrNameLst>
                                      </p:cBhvr>
                                      <p:to>
                                        <p:strVal val="visible"/>
                                      </p:to>
                                    </p:set>
                                    <p:animEffect transition="in" filter="dissolve">
                                      <p:cBhvr>
                                        <p:cTn id="22" dur="500"/>
                                        <p:tgtEl>
                                          <p:spTgt spid="225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dissolve">
                                      <p:cBhvr>
                                        <p:cTn id="27" dur="500"/>
                                        <p:tgtEl>
                                          <p:spTgt spid="225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538"/>
                                        </p:tgtEl>
                                        <p:attrNameLst>
                                          <p:attrName>style.visibility</p:attrName>
                                        </p:attrNameLst>
                                      </p:cBhvr>
                                      <p:to>
                                        <p:strVal val="visible"/>
                                      </p:to>
                                    </p:set>
                                    <p:animEffect transition="in" filter="dissolve">
                                      <p:cBhvr>
                                        <p:cTn id="32" dur="500"/>
                                        <p:tgtEl>
                                          <p:spTgt spid="22538"/>
                                        </p:tgtEl>
                                      </p:cBhvr>
                                    </p:animEffect>
                                  </p:childTnLst>
                                  <p:subTnLst>
                                    <p:set>
                                      <p:cBhvr override="childStyle">
                                        <p:cTn dur="1" fill="hold" display="0" masterRel="nextClick" afterEffect="1"/>
                                        <p:tgtEl>
                                          <p:spTgt spid="22538"/>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541"/>
                                        </p:tgtEl>
                                        <p:attrNameLst>
                                          <p:attrName>style.visibility</p:attrName>
                                        </p:attrNameLst>
                                      </p:cBhvr>
                                      <p:to>
                                        <p:strVal val="visible"/>
                                      </p:to>
                                    </p:set>
                                    <p:animEffect transition="in" filter="dissolve">
                                      <p:cBhvr>
                                        <p:cTn id="37" dur="500"/>
                                        <p:tgtEl>
                                          <p:spTgt spid="225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542"/>
                                        </p:tgtEl>
                                        <p:attrNameLst>
                                          <p:attrName>style.visibility</p:attrName>
                                        </p:attrNameLst>
                                      </p:cBhvr>
                                      <p:to>
                                        <p:strVal val="visible"/>
                                      </p:to>
                                    </p:set>
                                    <p:animEffect transition="in" filter="dissolve">
                                      <p:cBhvr>
                                        <p:cTn id="42" dur="500"/>
                                        <p:tgtEl>
                                          <p:spTgt spid="225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2545"/>
                                        </p:tgtEl>
                                        <p:attrNameLst>
                                          <p:attrName>style.visibility</p:attrName>
                                        </p:attrNameLst>
                                      </p:cBhvr>
                                      <p:to>
                                        <p:strVal val="visible"/>
                                      </p:to>
                                    </p:set>
                                    <p:animEffect transition="in" filter="dissolve">
                                      <p:cBhvr>
                                        <p:cTn id="47" dur="500"/>
                                        <p:tgtEl>
                                          <p:spTgt spid="225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2546"/>
                                        </p:tgtEl>
                                        <p:attrNameLst>
                                          <p:attrName>style.visibility</p:attrName>
                                        </p:attrNameLst>
                                      </p:cBhvr>
                                      <p:to>
                                        <p:strVal val="visible"/>
                                      </p:to>
                                    </p:set>
                                    <p:animEffect transition="in" filter="dissolve">
                                      <p:cBhvr>
                                        <p:cTn id="52" dur="500"/>
                                        <p:tgtEl>
                                          <p:spTgt spid="225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7" presetClass="entr" presetSubtype="4" fill="hold" nodeType="clickEffect">
                                  <p:stCondLst>
                                    <p:cond delay="0"/>
                                  </p:stCondLst>
                                  <p:childTnLst>
                                    <p:set>
                                      <p:cBhvr>
                                        <p:cTn id="56" dur="1" fill="hold">
                                          <p:stCondLst>
                                            <p:cond delay="0"/>
                                          </p:stCondLst>
                                        </p:cTn>
                                        <p:tgtEl>
                                          <p:spTgt spid="22548"/>
                                        </p:tgtEl>
                                        <p:attrNameLst>
                                          <p:attrName>style.visibility</p:attrName>
                                        </p:attrNameLst>
                                      </p:cBhvr>
                                      <p:to>
                                        <p:strVal val="visible"/>
                                      </p:to>
                                    </p:set>
                                    <p:anim calcmode="lin" valueType="num">
                                      <p:cBhvr additive="base">
                                        <p:cTn id="57" dur="5000" fill="hold"/>
                                        <p:tgtEl>
                                          <p:spTgt spid="22548"/>
                                        </p:tgtEl>
                                        <p:attrNameLst>
                                          <p:attrName>ppt_x</p:attrName>
                                        </p:attrNameLst>
                                      </p:cBhvr>
                                      <p:tavLst>
                                        <p:tav tm="0">
                                          <p:val>
                                            <p:strVal val="#ppt_x"/>
                                          </p:val>
                                        </p:tav>
                                        <p:tav tm="100000">
                                          <p:val>
                                            <p:strVal val="#ppt_x"/>
                                          </p:val>
                                        </p:tav>
                                      </p:tavLst>
                                    </p:anim>
                                    <p:anim calcmode="lin" valueType="num">
                                      <p:cBhvr additive="base">
                                        <p:cTn id="58" dur="5000" fill="hold"/>
                                        <p:tgtEl>
                                          <p:spTgt spid="2254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22543"/>
                                        </p:tgtEl>
                                        <p:attrNameLst>
                                          <p:attrName>style.visibility</p:attrName>
                                        </p:attrNameLst>
                                      </p:cBhvr>
                                      <p:to>
                                        <p:strVal val="visible"/>
                                      </p:to>
                                    </p:set>
                                    <p:animEffect transition="in" filter="dissolve">
                                      <p:cBhvr>
                                        <p:cTn id="63" dur="500"/>
                                        <p:tgtEl>
                                          <p:spTgt spid="2254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22544"/>
                                        </p:tgtEl>
                                        <p:attrNameLst>
                                          <p:attrName>style.visibility</p:attrName>
                                        </p:attrNameLst>
                                      </p:cBhvr>
                                      <p:to>
                                        <p:strVal val="visible"/>
                                      </p:to>
                                    </p:set>
                                    <p:animEffect transition="in" filter="dissolve">
                                      <p:cBhvr>
                                        <p:cTn id="68" dur="500"/>
                                        <p:tgtEl>
                                          <p:spTgt spid="2254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22547"/>
                                        </p:tgtEl>
                                        <p:attrNameLst>
                                          <p:attrName>style.visibility</p:attrName>
                                        </p:attrNameLst>
                                      </p:cBhvr>
                                      <p:to>
                                        <p:strVal val="visible"/>
                                      </p:to>
                                    </p:set>
                                    <p:animEffect transition="in" filter="dissolve">
                                      <p:cBhvr>
                                        <p:cTn id="73" dur="500"/>
                                        <p:tgtEl>
                                          <p:spTgt spid="2254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22539"/>
                                        </p:tgtEl>
                                        <p:attrNameLst>
                                          <p:attrName>style.visibility</p:attrName>
                                        </p:attrNameLst>
                                      </p:cBhvr>
                                      <p:to>
                                        <p:strVal val="visible"/>
                                      </p:to>
                                    </p:set>
                                    <p:animEffect transition="in" filter="dissolve">
                                      <p:cBhvr>
                                        <p:cTn id="78" dur="500"/>
                                        <p:tgtEl>
                                          <p:spTgt spid="2253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540"/>
                                        </p:tgtEl>
                                        <p:attrNameLst>
                                          <p:attrName>style.visibility</p:attrName>
                                        </p:attrNameLst>
                                      </p:cBhvr>
                                      <p:to>
                                        <p:strVal val="visible"/>
                                      </p:to>
                                    </p:set>
                                    <p:animEffect transition="in" filter="dissolve">
                                      <p:cBhvr>
                                        <p:cTn id="83" dur="500"/>
                                        <p:tgtEl>
                                          <p:spTgt spid="22540"/>
                                        </p:tgtEl>
                                      </p:cBhvr>
                                    </p:animEffect>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7" presetClass="entr" presetSubtype="1" fill="hold" nodeType="clickEffect">
                                  <p:stCondLst>
                                    <p:cond delay="0"/>
                                  </p:stCondLst>
                                  <p:childTnLst>
                                    <p:set>
                                      <p:cBhvr>
                                        <p:cTn id="87" dur="1" fill="hold">
                                          <p:stCondLst>
                                            <p:cond delay="0"/>
                                          </p:stCondLst>
                                        </p:cTn>
                                        <p:tgtEl>
                                          <p:spTgt spid="22555"/>
                                        </p:tgtEl>
                                        <p:attrNameLst>
                                          <p:attrName>style.visibility</p:attrName>
                                        </p:attrNameLst>
                                      </p:cBhvr>
                                      <p:to>
                                        <p:strVal val="visible"/>
                                      </p:to>
                                    </p:set>
                                    <p:anim calcmode="lin" valueType="num">
                                      <p:cBhvr additive="base">
                                        <p:cTn id="88" dur="5000" fill="hold"/>
                                        <p:tgtEl>
                                          <p:spTgt spid="22555"/>
                                        </p:tgtEl>
                                        <p:attrNameLst>
                                          <p:attrName>ppt_x</p:attrName>
                                        </p:attrNameLst>
                                      </p:cBhvr>
                                      <p:tavLst>
                                        <p:tav tm="0">
                                          <p:val>
                                            <p:strVal val="#ppt_x"/>
                                          </p:val>
                                        </p:tav>
                                        <p:tav tm="100000">
                                          <p:val>
                                            <p:strVal val="#ppt_x"/>
                                          </p:val>
                                        </p:tav>
                                      </p:tavLst>
                                    </p:anim>
                                    <p:anim calcmode="lin" valueType="num">
                                      <p:cBhvr additive="base">
                                        <p:cTn id="89" dur="5000" fill="hold"/>
                                        <p:tgtEl>
                                          <p:spTgt spid="22555"/>
                                        </p:tgtEl>
                                        <p:attrNameLst>
                                          <p:attrName>ppt_y</p:attrName>
                                        </p:attrNameLst>
                                      </p:cBhvr>
                                      <p:tavLst>
                                        <p:tav tm="0">
                                          <p:val>
                                            <p:strVal val="0-#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22549"/>
                                        </p:tgtEl>
                                        <p:attrNameLst>
                                          <p:attrName>style.visibility</p:attrName>
                                        </p:attrNameLst>
                                      </p:cBhvr>
                                      <p:to>
                                        <p:strVal val="visible"/>
                                      </p:to>
                                    </p:set>
                                    <p:animEffect transition="in" filter="dissolve">
                                      <p:cBhvr>
                                        <p:cTn id="94" dur="500"/>
                                        <p:tgtEl>
                                          <p:spTgt spid="2254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22550"/>
                                        </p:tgtEl>
                                        <p:attrNameLst>
                                          <p:attrName>style.visibility</p:attrName>
                                        </p:attrNameLst>
                                      </p:cBhvr>
                                      <p:to>
                                        <p:strVal val="visible"/>
                                      </p:to>
                                    </p:set>
                                    <p:animEffect transition="in" filter="dissolve">
                                      <p:cBhvr>
                                        <p:cTn id="99" dur="500"/>
                                        <p:tgtEl>
                                          <p:spTgt spid="2255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22551"/>
                                        </p:tgtEl>
                                        <p:attrNameLst>
                                          <p:attrName>style.visibility</p:attrName>
                                        </p:attrNameLst>
                                      </p:cBhvr>
                                      <p:to>
                                        <p:strVal val="visible"/>
                                      </p:to>
                                    </p:set>
                                    <p:animEffect transition="in" filter="dissolve">
                                      <p:cBhvr>
                                        <p:cTn id="104" dur="500"/>
                                        <p:tgtEl>
                                          <p:spTgt spid="2255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nodeType="clickEffect">
                                  <p:stCondLst>
                                    <p:cond delay="0"/>
                                  </p:stCondLst>
                                  <p:childTnLst>
                                    <p:set>
                                      <p:cBhvr>
                                        <p:cTn id="108" dur="1" fill="hold">
                                          <p:stCondLst>
                                            <p:cond delay="0"/>
                                          </p:stCondLst>
                                        </p:cTn>
                                        <p:tgtEl>
                                          <p:spTgt spid="22552"/>
                                        </p:tgtEl>
                                        <p:attrNameLst>
                                          <p:attrName>style.visibility</p:attrName>
                                        </p:attrNameLst>
                                      </p:cBhvr>
                                      <p:to>
                                        <p:strVal val="visible"/>
                                      </p:to>
                                    </p:set>
                                    <p:animEffect transition="in" filter="dissolve">
                                      <p:cBhvr>
                                        <p:cTn id="109" dur="500"/>
                                        <p:tgtEl>
                                          <p:spTgt spid="2255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22553"/>
                                        </p:tgtEl>
                                        <p:attrNameLst>
                                          <p:attrName>style.visibility</p:attrName>
                                        </p:attrNameLst>
                                      </p:cBhvr>
                                      <p:to>
                                        <p:strVal val="visible"/>
                                      </p:to>
                                    </p:set>
                                    <p:animEffect transition="in" filter="dissolve">
                                      <p:cBhvr>
                                        <p:cTn id="114" dur="500"/>
                                        <p:tgtEl>
                                          <p:spTgt spid="22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36" grpId="0" autoUpdateAnimBg="0"/>
      <p:bldP spid="22538" grpId="0" autoUpdateAnimBg="0"/>
      <p:bldP spid="22540" grpId="0" autoUpdateAnimBg="0"/>
      <p:bldP spid="22542" grpId="0" autoUpdateAnimBg="0"/>
      <p:bldP spid="2254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a:xfrm>
            <a:off x="609600" y="333375"/>
            <a:ext cx="6348413" cy="946150"/>
          </a:xfrm>
        </p:spPr>
        <p:txBody>
          <a:bodyPr/>
          <a:lstStyle/>
          <a:p>
            <a:pPr algn="ctr"/>
            <a:r>
              <a:rPr lang="en-IN" altLang="en-US"/>
              <a:t>CASE STUDY</a:t>
            </a:r>
          </a:p>
        </p:txBody>
      </p:sp>
      <p:sp>
        <p:nvSpPr>
          <p:cNvPr id="3" name="Content Placeholder 2">
            <a:extLst>
              <a:ext uri="{FF2B5EF4-FFF2-40B4-BE49-F238E27FC236}">
                <a16:creationId xmlns:a16="http://schemas.microsoft.com/office/drawing/2014/main" id="{C072329E-67EC-4152-AF07-A744173093EA}"/>
              </a:ext>
            </a:extLst>
          </p:cNvPr>
          <p:cNvSpPr>
            <a:spLocks noGrp="1"/>
          </p:cNvSpPr>
          <p:nvPr>
            <p:ph idx="1"/>
          </p:nvPr>
        </p:nvSpPr>
        <p:spPr>
          <a:xfrm>
            <a:off x="609600" y="1412875"/>
            <a:ext cx="6348413" cy="5229225"/>
          </a:xfrm>
        </p:spPr>
        <p:txBody>
          <a:bodyPr rtlCol="0">
            <a:normAutofit lnSpcReduction="10000"/>
          </a:bodyPr>
          <a:lstStyle/>
          <a:p>
            <a:pPr fontAlgn="auto">
              <a:spcAft>
                <a:spcPts val="0"/>
              </a:spcAft>
              <a:buFont typeface="Wingdings 3" charset="2"/>
              <a:buChar char=""/>
              <a:defRPr/>
            </a:pPr>
            <a:r>
              <a:rPr lang="en-IN" b="1" dirty="0">
                <a:solidFill>
                  <a:schemeClr val="tx1">
                    <a:lumMod val="75000"/>
                    <a:lumOff val="25000"/>
                  </a:schemeClr>
                </a:solidFill>
              </a:rPr>
              <a:t> Examples in the Real World</a:t>
            </a:r>
          </a:p>
          <a:p>
            <a:pPr fontAlgn="auto">
              <a:spcAft>
                <a:spcPts val="0"/>
              </a:spcAft>
              <a:buFont typeface="Wingdings 3" charset="2"/>
              <a:buChar char=""/>
              <a:defRPr/>
            </a:pPr>
            <a:r>
              <a:rPr lang="en-IN" dirty="0">
                <a:solidFill>
                  <a:schemeClr val="tx1">
                    <a:lumMod val="75000"/>
                    <a:lumOff val="25000"/>
                  </a:schemeClr>
                </a:solidFill>
              </a:rPr>
              <a:t>Examples in the Real World Competition Burger King, McDonald's, and Wendy's are examples of competition. </a:t>
            </a:r>
          </a:p>
          <a:p>
            <a:pPr fontAlgn="auto">
              <a:spcAft>
                <a:spcPts val="0"/>
              </a:spcAft>
              <a:buFont typeface="Wingdings 3" charset="2"/>
              <a:buChar char=""/>
              <a:defRPr/>
            </a:pPr>
            <a:r>
              <a:rPr lang="en-IN" dirty="0">
                <a:solidFill>
                  <a:schemeClr val="tx1">
                    <a:lumMod val="75000"/>
                    <a:lumOff val="25000"/>
                  </a:schemeClr>
                </a:solidFill>
              </a:rPr>
              <a:t>They all sell similar products and try to advertise their differences from the other. They also all have value menus in hopes to attract people to their restaurant and increase profits. </a:t>
            </a:r>
          </a:p>
          <a:p>
            <a:pPr fontAlgn="auto">
              <a:spcAft>
                <a:spcPts val="0"/>
              </a:spcAft>
              <a:buFont typeface="Wingdings 3" charset="2"/>
              <a:buChar char=""/>
              <a:defRPr/>
            </a:pPr>
            <a:r>
              <a:rPr lang="en-IN" dirty="0">
                <a:solidFill>
                  <a:schemeClr val="tx1">
                    <a:lumMod val="75000"/>
                    <a:lumOff val="25000"/>
                  </a:schemeClr>
                </a:solidFill>
              </a:rPr>
              <a:t> Monopoly Monopolistic Competition Coca-Cola and Pepsi are examples of an oligopoly. They sell similar but slightly different products and there are very few sellers. </a:t>
            </a:r>
          </a:p>
          <a:p>
            <a:pPr fontAlgn="auto">
              <a:spcAft>
                <a:spcPts val="0"/>
              </a:spcAft>
              <a:buFont typeface="Wingdings 3" charset="2"/>
              <a:buChar char=""/>
              <a:defRPr/>
            </a:pPr>
            <a:r>
              <a:rPr lang="en-IN" dirty="0">
                <a:solidFill>
                  <a:schemeClr val="tx1">
                    <a:lumMod val="75000"/>
                    <a:lumOff val="25000"/>
                  </a:schemeClr>
                </a:solidFill>
              </a:rPr>
              <a:t>For example, Coke and Pepsi are both cola's, but have slightly different flavours. Oligopoly Car companies are an example of monopolistic competition. There are many sellers and many buyers. They all have similar products, cars, but they all make different types of cars. </a:t>
            </a:r>
            <a:r>
              <a:rPr lang="en-IN">
                <a:solidFill>
                  <a:schemeClr val="tx1">
                    <a:lumMod val="75000"/>
                    <a:lumOff val="25000"/>
                  </a:schemeClr>
                </a:solidFill>
              </a:rPr>
              <a:t>`</a:t>
            </a:r>
            <a:endParaRPr lang="en-IN" dirty="0">
              <a:solidFill>
                <a:schemeClr val="tx1">
                  <a:lumMod val="75000"/>
                  <a:lumOff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noChangeArrowheads="1"/>
          </p:cNvSpPr>
          <p:nvPr>
            <p:ph idx="1"/>
          </p:nvPr>
        </p:nvSpPr>
        <p:spPr>
          <a:xfrm>
            <a:off x="34925" y="115888"/>
            <a:ext cx="6924675" cy="6626225"/>
          </a:xfrm>
        </p:spPr>
        <p:txBody>
          <a:bodyPr/>
          <a:lstStyle/>
          <a:p>
            <a:pPr marL="0" indent="0" algn="ctr">
              <a:buFont typeface="Wingdings 3" panose="05040102010807070707" pitchFamily="18" charset="2"/>
              <a:buNone/>
            </a:pPr>
            <a:endParaRPr lang="en-IN" altLang="en-US" sz="6600">
              <a:latin typeface="Brush Script Std" pitchFamily="66" charset="0"/>
            </a:endParaRPr>
          </a:p>
          <a:p>
            <a:pPr marL="0" indent="0" algn="ctr">
              <a:buFont typeface="Wingdings 3" panose="05040102010807070707" pitchFamily="18" charset="2"/>
              <a:buNone/>
            </a:pPr>
            <a:endParaRPr lang="en-IN" altLang="en-US" sz="6600">
              <a:latin typeface="Brush Script Std" pitchFamily="66" charset="0"/>
            </a:endParaRPr>
          </a:p>
          <a:p>
            <a:pPr marL="0" indent="0" algn="ctr">
              <a:buFont typeface="Wingdings 3" panose="05040102010807070707" pitchFamily="18" charset="2"/>
              <a:buNone/>
            </a:pPr>
            <a:r>
              <a:rPr lang="en-IN" altLang="en-US" sz="6600">
                <a:latin typeface="Brush Script Std" pitchFamily="66"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170-12EF-49E5-BC01-5D9E6408FDA0}"/>
              </a:ext>
            </a:extLst>
          </p:cNvPr>
          <p:cNvSpPr>
            <a:spLocks noGrp="1"/>
          </p:cNvSpPr>
          <p:nvPr>
            <p:ph type="title"/>
          </p:nvPr>
        </p:nvSpPr>
        <p:spPr/>
        <p:txBody>
          <a:bodyPr rtlCol="0">
            <a:normAutofit fontScale="90000"/>
          </a:bodyPr>
          <a:lstStyle/>
          <a:p>
            <a:pPr algn="ctr" fontAlgn="auto">
              <a:spcAft>
                <a:spcPts val="0"/>
              </a:spcAft>
              <a:defRPr/>
            </a:pPr>
            <a:r>
              <a:rPr lang="en-IN" sz="6000" u="sng" dirty="0"/>
              <a:t>Index</a:t>
            </a:r>
            <a:br>
              <a:rPr lang="en-IN" dirty="0"/>
            </a:br>
            <a:endParaRPr lang="en-IN" dirty="0"/>
          </a:p>
        </p:txBody>
      </p:sp>
      <p:sp>
        <p:nvSpPr>
          <p:cNvPr id="8195" name="Content Placeholder 2"/>
          <p:cNvSpPr>
            <a:spLocks noGrp="1" noChangeArrowheads="1"/>
          </p:cNvSpPr>
          <p:nvPr>
            <p:ph idx="1"/>
          </p:nvPr>
        </p:nvSpPr>
        <p:spPr>
          <a:xfrm>
            <a:off x="609600" y="1930400"/>
            <a:ext cx="6348413" cy="4111625"/>
          </a:xfrm>
        </p:spPr>
        <p:txBody>
          <a:bodyPr/>
          <a:lstStyle/>
          <a:p>
            <a:r>
              <a:rPr lang="en-IN" altLang="en-US" sz="3600" dirty="0"/>
              <a:t>Definition.</a:t>
            </a:r>
          </a:p>
          <a:p>
            <a:r>
              <a:rPr lang="en-IN" altLang="en-US" sz="3600" dirty="0"/>
              <a:t>Types of Market.</a:t>
            </a:r>
          </a:p>
          <a:p>
            <a:r>
              <a:rPr lang="en-IN" altLang="en-US" sz="3600" dirty="0"/>
              <a:t>Case Study.</a:t>
            </a:r>
          </a:p>
          <a:p>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pPr algn="ctr"/>
            <a:r>
              <a:rPr lang="en-IN" altLang="en-US" sz="6000" u="sng"/>
              <a:t>Definition</a:t>
            </a:r>
            <a:br>
              <a:rPr lang="en-IN" altLang="en-US" sz="6000"/>
            </a:br>
            <a:endParaRPr lang="en-IN" altLang="en-US" sz="6000"/>
          </a:p>
        </p:txBody>
      </p:sp>
      <p:sp>
        <p:nvSpPr>
          <p:cNvPr id="9219" name="Content Placeholder 2"/>
          <p:cNvSpPr>
            <a:spLocks noGrp="1" noChangeArrowheads="1"/>
          </p:cNvSpPr>
          <p:nvPr>
            <p:ph idx="1"/>
          </p:nvPr>
        </p:nvSpPr>
        <p:spPr/>
        <p:txBody>
          <a:bodyPr/>
          <a:lstStyle/>
          <a:p>
            <a:r>
              <a:rPr lang="en-IN" altLang="en-US" sz="2800" dirty="0"/>
              <a:t>Generally market is the place where buyers and sellers are physically present and finalize the transaction.</a:t>
            </a:r>
          </a:p>
          <a:p>
            <a:r>
              <a:rPr lang="en-IN" altLang="en-US" sz="2800" b="1" i="1" u="sng" dirty="0"/>
              <a:t>Prof Stonier and Prof Hague: </a:t>
            </a:r>
            <a:r>
              <a:rPr lang="en-IN" altLang="en-US" sz="2800" dirty="0"/>
              <a:t>By a market economist mean any organization whereby buyers and sellers of a goods are kept in close touch with each other.</a:t>
            </a:r>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8A8A-4B9E-4D15-8F8B-4C387BD4034B}"/>
              </a:ext>
            </a:extLst>
          </p:cNvPr>
          <p:cNvSpPr>
            <a:spLocks noGrp="1"/>
          </p:cNvSpPr>
          <p:nvPr>
            <p:ph type="ctrTitle"/>
          </p:nvPr>
        </p:nvSpPr>
        <p:spPr>
          <a:xfrm>
            <a:off x="1130595" y="404664"/>
            <a:ext cx="5826719" cy="1224136"/>
          </a:xfrm>
        </p:spPr>
        <p:txBody>
          <a:bodyPr/>
          <a:lstStyle/>
          <a:p>
            <a:r>
              <a:rPr lang="en-US" dirty="0"/>
              <a:t>Types of Market</a:t>
            </a:r>
          </a:p>
        </p:txBody>
      </p:sp>
      <p:sp>
        <p:nvSpPr>
          <p:cNvPr id="3" name="Subtitle 2">
            <a:extLst>
              <a:ext uri="{FF2B5EF4-FFF2-40B4-BE49-F238E27FC236}">
                <a16:creationId xmlns:a16="http://schemas.microsoft.com/office/drawing/2014/main" id="{A7354191-92D8-4DCA-9B90-2B55CC8717DB}"/>
              </a:ext>
            </a:extLst>
          </p:cNvPr>
          <p:cNvSpPr>
            <a:spLocks noGrp="1"/>
          </p:cNvSpPr>
          <p:nvPr>
            <p:ph type="subTitle" idx="1"/>
          </p:nvPr>
        </p:nvSpPr>
        <p:spPr>
          <a:xfrm>
            <a:off x="395536" y="2420888"/>
            <a:ext cx="8136903" cy="3960440"/>
          </a:xfrm>
        </p:spPr>
        <p:txBody>
          <a:bodyPr/>
          <a:lstStyle/>
          <a:p>
            <a:pPr marL="457200" indent="-457200" algn="l">
              <a:buAutoNum type="arabicParenR"/>
            </a:pPr>
            <a:r>
              <a:rPr lang="en-US" sz="4400" dirty="0"/>
              <a:t>Perfect Competition </a:t>
            </a:r>
          </a:p>
          <a:p>
            <a:pPr marL="457200" indent="-457200" algn="l">
              <a:buAutoNum type="arabicParenR"/>
            </a:pPr>
            <a:r>
              <a:rPr lang="en-US" sz="4400" dirty="0"/>
              <a:t>Monopolistic Competition</a:t>
            </a:r>
          </a:p>
          <a:p>
            <a:pPr marL="457200" indent="-457200" algn="l">
              <a:buAutoNum type="arabicParenR"/>
            </a:pPr>
            <a:r>
              <a:rPr lang="en-US" sz="4400" dirty="0"/>
              <a:t>Oligopoly</a:t>
            </a:r>
          </a:p>
          <a:p>
            <a:pPr marL="457200" indent="-457200" algn="l">
              <a:buAutoNum type="arabicParenR"/>
            </a:pPr>
            <a:r>
              <a:rPr lang="en-US" sz="4400" dirty="0"/>
              <a:t>Monopoly</a:t>
            </a:r>
          </a:p>
        </p:txBody>
      </p:sp>
    </p:spTree>
    <p:extLst>
      <p:ext uri="{BB962C8B-B14F-4D97-AF65-F5344CB8AC3E}">
        <p14:creationId xmlns:p14="http://schemas.microsoft.com/office/powerpoint/2010/main" val="3982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401D-C32E-4300-9D66-D978068FDFC4}"/>
              </a:ext>
            </a:extLst>
          </p:cNvPr>
          <p:cNvSpPr>
            <a:spLocks noGrp="1"/>
          </p:cNvSpPr>
          <p:nvPr>
            <p:ph type="title"/>
          </p:nvPr>
        </p:nvSpPr>
        <p:spPr>
          <a:xfrm>
            <a:off x="683568" y="908720"/>
            <a:ext cx="6348413" cy="1320800"/>
          </a:xfrm>
        </p:spPr>
        <p:txBody>
          <a:bodyPr/>
          <a:lstStyle/>
          <a:p>
            <a:r>
              <a:rPr lang="en-US" sz="4800" dirty="0"/>
              <a:t>Perfect Competition</a:t>
            </a:r>
          </a:p>
        </p:txBody>
      </p:sp>
      <p:sp>
        <p:nvSpPr>
          <p:cNvPr id="9219" name="Rectangle 3">
            <a:extLst>
              <a:ext uri="{FF2B5EF4-FFF2-40B4-BE49-F238E27FC236}">
                <a16:creationId xmlns:a16="http://schemas.microsoft.com/office/drawing/2014/main" id="{FF474DD5-137C-4195-8233-73E84FE2E851}"/>
              </a:ext>
            </a:extLst>
          </p:cNvPr>
          <p:cNvSpPr>
            <a:spLocks noGrp="1" noChangeArrowheads="1"/>
          </p:cNvSpPr>
          <p:nvPr>
            <p:ph idx="1"/>
          </p:nvPr>
        </p:nvSpPr>
        <p:spPr>
          <a:xfrm>
            <a:off x="609600" y="1772816"/>
            <a:ext cx="6348413" cy="4269209"/>
          </a:xfrm>
        </p:spPr>
        <p:txBody>
          <a:bodyPr rtlCol="0">
            <a:normAutofit fontScale="92500" lnSpcReduction="20000"/>
          </a:bodyPr>
          <a:lstStyle/>
          <a:p>
            <a:pPr marL="0" indent="0" fontAlgn="auto">
              <a:lnSpc>
                <a:spcPct val="90000"/>
              </a:lnSpc>
              <a:spcAft>
                <a:spcPts val="0"/>
              </a:spcAft>
              <a:buNone/>
              <a:defRPr/>
            </a:pPr>
            <a:endParaRPr lang="en-GB" altLang="en-US" sz="3600" dirty="0">
              <a:solidFill>
                <a:srgbClr val="003366"/>
              </a:solidFill>
            </a:endParaRPr>
          </a:p>
          <a:p>
            <a:pPr lvl="1" fontAlgn="auto">
              <a:lnSpc>
                <a:spcPct val="90000"/>
              </a:lnSpc>
              <a:spcAft>
                <a:spcPts val="0"/>
              </a:spcAft>
              <a:buFont typeface="Wingdings 3" charset="2"/>
              <a:buChar char=""/>
              <a:defRPr/>
            </a:pPr>
            <a:r>
              <a:rPr lang="en-GB" altLang="en-US" sz="2800" dirty="0">
                <a:solidFill>
                  <a:schemeClr val="tx1">
                    <a:lumMod val="75000"/>
                    <a:lumOff val="25000"/>
                  </a:schemeClr>
                </a:solidFill>
              </a:rPr>
              <a:t>Free entry and exit to industry</a:t>
            </a:r>
          </a:p>
          <a:p>
            <a:pPr lvl="1" fontAlgn="auto">
              <a:lnSpc>
                <a:spcPct val="90000"/>
              </a:lnSpc>
              <a:spcAft>
                <a:spcPts val="0"/>
              </a:spcAft>
              <a:buFont typeface="Wingdings 3" charset="2"/>
              <a:buChar char=""/>
              <a:defRPr/>
            </a:pPr>
            <a:r>
              <a:rPr lang="en-GB" altLang="en-US" sz="2800" dirty="0">
                <a:solidFill>
                  <a:schemeClr val="tx1">
                    <a:lumMod val="75000"/>
                    <a:lumOff val="25000"/>
                  </a:schemeClr>
                </a:solidFill>
              </a:rPr>
              <a:t>Homogenous product – identical so no consumer preference</a:t>
            </a:r>
          </a:p>
          <a:p>
            <a:pPr lvl="1" fontAlgn="auto">
              <a:lnSpc>
                <a:spcPct val="90000"/>
              </a:lnSpc>
              <a:spcAft>
                <a:spcPts val="0"/>
              </a:spcAft>
              <a:buFont typeface="Wingdings 3" charset="2"/>
              <a:buChar char=""/>
              <a:defRPr/>
            </a:pPr>
            <a:r>
              <a:rPr lang="en-GB" altLang="en-US" sz="2800" dirty="0">
                <a:solidFill>
                  <a:schemeClr val="tx1">
                    <a:lumMod val="75000"/>
                    <a:lumOff val="25000"/>
                  </a:schemeClr>
                </a:solidFill>
              </a:rPr>
              <a:t>Large number of buyers and sellers – no individual seller can influence price</a:t>
            </a:r>
          </a:p>
          <a:p>
            <a:pPr lvl="1" fontAlgn="auto">
              <a:lnSpc>
                <a:spcPct val="90000"/>
              </a:lnSpc>
              <a:spcAft>
                <a:spcPts val="0"/>
              </a:spcAft>
              <a:buFont typeface="Wingdings 3" charset="2"/>
              <a:buChar char=""/>
              <a:defRPr/>
            </a:pPr>
            <a:r>
              <a:rPr lang="en-GB" altLang="en-US" sz="2800" dirty="0">
                <a:solidFill>
                  <a:schemeClr val="tx1">
                    <a:lumMod val="75000"/>
                    <a:lumOff val="25000"/>
                  </a:schemeClr>
                </a:solidFill>
              </a:rPr>
              <a:t>Sellers are price takers – have to accept the market price</a:t>
            </a:r>
          </a:p>
          <a:p>
            <a:pPr lvl="1" fontAlgn="auto">
              <a:lnSpc>
                <a:spcPct val="90000"/>
              </a:lnSpc>
              <a:spcAft>
                <a:spcPts val="0"/>
              </a:spcAft>
              <a:buFont typeface="Wingdings 3" charset="2"/>
              <a:buChar char=""/>
              <a:defRPr/>
            </a:pPr>
            <a:r>
              <a:rPr lang="en-GB" altLang="en-US" sz="2800" dirty="0">
                <a:solidFill>
                  <a:schemeClr val="tx1">
                    <a:lumMod val="75000"/>
                    <a:lumOff val="25000"/>
                  </a:schemeClr>
                </a:solidFill>
              </a:rPr>
              <a:t>Perfect information available to buyers and sellers</a:t>
            </a:r>
          </a:p>
          <a:p>
            <a:pPr fontAlgn="auto">
              <a:lnSpc>
                <a:spcPct val="90000"/>
              </a:lnSpc>
              <a:spcAft>
                <a:spcPts val="0"/>
              </a:spcAft>
              <a:buFont typeface="Wingdings 3" charset="2"/>
              <a:buChar char=""/>
              <a:defRPr/>
            </a:pPr>
            <a:endParaRPr lang="en-GB" altLang="en-US" sz="2800" dirty="0">
              <a:solidFill>
                <a:schemeClr val="tx1">
                  <a:lumMod val="75000"/>
                  <a:lumOff val="25000"/>
                </a:schemeClr>
              </a:solidFill>
            </a:endParaRPr>
          </a:p>
          <a:p>
            <a:pPr fontAlgn="auto">
              <a:lnSpc>
                <a:spcPct val="90000"/>
              </a:lnSpc>
              <a:spcAft>
                <a:spcPts val="0"/>
              </a:spcAft>
              <a:buFont typeface="Wingdings 3" charset="2"/>
              <a:buChar char=""/>
              <a:defRPr/>
            </a:pPr>
            <a:endParaRPr lang="en-GB" altLang="en-US" sz="2800" dirty="0">
              <a:solidFill>
                <a:schemeClr val="tx1">
                  <a:lumMod val="75000"/>
                  <a:lumOff val="25000"/>
                </a:schemeClr>
              </a:solidFill>
            </a:endParaRPr>
          </a:p>
          <a:p>
            <a:pPr fontAlgn="auto">
              <a:lnSpc>
                <a:spcPct val="90000"/>
              </a:lnSpc>
              <a:spcAft>
                <a:spcPts val="0"/>
              </a:spcAft>
              <a:buFont typeface="Wingdings 3" charset="2"/>
              <a:buChar char=""/>
              <a:defRPr/>
            </a:pPr>
            <a:endParaRPr lang="en-US" altLang="en-US" sz="2800" dirty="0">
              <a:solidFill>
                <a:schemeClr val="tx1">
                  <a:lumMod val="75000"/>
                  <a:lumOff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09600" y="476672"/>
            <a:ext cx="6348413" cy="5565353"/>
          </a:xfrm>
        </p:spPr>
        <p:txBody>
          <a:bodyPr/>
          <a:lstStyle/>
          <a:p>
            <a:pPr marL="0" indent="0">
              <a:buNone/>
            </a:pPr>
            <a:r>
              <a:rPr lang="en-GB" altLang="en-US" sz="4400" dirty="0"/>
              <a:t> Example:</a:t>
            </a:r>
          </a:p>
          <a:p>
            <a:pPr marL="0" indent="0">
              <a:buNone/>
            </a:pPr>
            <a:endParaRPr lang="en-GB" altLang="en-US" sz="4400" dirty="0"/>
          </a:p>
          <a:p>
            <a:pPr lvl="1">
              <a:buFont typeface="Wingdings" panose="05000000000000000000" pitchFamily="2" charset="2"/>
              <a:buChar char="Ø"/>
            </a:pPr>
            <a:r>
              <a:rPr lang="en-GB" altLang="en-US" sz="3200" dirty="0">
                <a:solidFill>
                  <a:srgbClr val="003366"/>
                </a:solidFill>
              </a:rPr>
              <a:t>Financial markets – stock exchange, currency markets, bond markets</a:t>
            </a:r>
          </a:p>
          <a:p>
            <a:pPr lvl="1">
              <a:buFont typeface="Wingdings" panose="05000000000000000000" pitchFamily="2" charset="2"/>
              <a:buChar char="Ø"/>
            </a:pPr>
            <a:r>
              <a:rPr lang="en-GB" altLang="en-US" sz="3200" dirty="0">
                <a:solidFill>
                  <a:srgbClr val="003366"/>
                </a:solidFill>
              </a:rPr>
              <a:t>Agriculture</a:t>
            </a:r>
          </a:p>
          <a:p>
            <a:pPr marL="0" indent="0">
              <a:buNone/>
            </a:pPr>
            <a:endParaRPr lang="en-GB"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BF7F-A8F2-45A5-B81F-CBA7C33609CE}"/>
              </a:ext>
            </a:extLst>
          </p:cNvPr>
          <p:cNvSpPr>
            <a:spLocks noGrp="1"/>
          </p:cNvSpPr>
          <p:nvPr>
            <p:ph type="title"/>
          </p:nvPr>
        </p:nvSpPr>
        <p:spPr/>
        <p:txBody>
          <a:bodyPr/>
          <a:lstStyle/>
          <a:p>
            <a:r>
              <a:rPr lang="en-US" dirty="0">
                <a:solidFill>
                  <a:srgbClr val="003366"/>
                </a:solidFill>
              </a:rPr>
              <a:t>Advantages of perfect competition: </a:t>
            </a:r>
          </a:p>
        </p:txBody>
      </p:sp>
      <p:sp>
        <p:nvSpPr>
          <p:cNvPr id="11267" name="Rectangle 3">
            <a:extLst>
              <a:ext uri="{FF2B5EF4-FFF2-40B4-BE49-F238E27FC236}">
                <a16:creationId xmlns:a16="http://schemas.microsoft.com/office/drawing/2014/main" id="{37A1229A-3344-4D74-803F-BABB4395103A}"/>
              </a:ext>
            </a:extLst>
          </p:cNvPr>
          <p:cNvSpPr>
            <a:spLocks noGrp="1" noChangeArrowheads="1"/>
          </p:cNvSpPr>
          <p:nvPr>
            <p:ph idx="1"/>
          </p:nvPr>
        </p:nvSpPr>
        <p:spPr/>
        <p:txBody>
          <a:bodyPr rtlCol="0">
            <a:normAutofit fontScale="92500" lnSpcReduction="10000"/>
          </a:bodyPr>
          <a:lstStyle/>
          <a:p>
            <a:pPr marL="0" indent="0" fontAlgn="auto">
              <a:spcAft>
                <a:spcPts val="0"/>
              </a:spcAft>
              <a:buNone/>
              <a:defRPr/>
            </a:pPr>
            <a:endParaRPr lang="en-GB" altLang="en-US" sz="2800" b="1" dirty="0">
              <a:solidFill>
                <a:srgbClr val="003366"/>
              </a:solidFill>
            </a:endParaRPr>
          </a:p>
          <a:p>
            <a:pPr fontAlgn="auto">
              <a:spcAft>
                <a:spcPts val="0"/>
              </a:spcAft>
              <a:buFont typeface="Wingdings 3" charset="2"/>
              <a:buChar char=""/>
              <a:defRPr/>
            </a:pPr>
            <a:r>
              <a:rPr lang="en-GB" altLang="en-US" sz="2800" dirty="0">
                <a:solidFill>
                  <a:schemeClr val="tx1">
                    <a:lumMod val="75000"/>
                    <a:lumOff val="25000"/>
                  </a:schemeClr>
                </a:solidFill>
              </a:rPr>
              <a:t>High degree of competition helps allocate resources to most efficient use</a:t>
            </a:r>
          </a:p>
          <a:p>
            <a:pPr fontAlgn="auto">
              <a:spcAft>
                <a:spcPts val="0"/>
              </a:spcAft>
              <a:buFont typeface="Wingdings 3" charset="2"/>
              <a:buChar char=""/>
              <a:defRPr/>
            </a:pPr>
            <a:r>
              <a:rPr lang="en-GB" altLang="en-US" sz="2800" dirty="0">
                <a:solidFill>
                  <a:schemeClr val="tx1">
                    <a:lumMod val="75000"/>
                    <a:lumOff val="25000"/>
                  </a:schemeClr>
                </a:solidFill>
              </a:rPr>
              <a:t>Price = marginal costs</a:t>
            </a:r>
          </a:p>
          <a:p>
            <a:pPr fontAlgn="auto">
              <a:spcAft>
                <a:spcPts val="0"/>
              </a:spcAft>
              <a:buFont typeface="Wingdings 3" charset="2"/>
              <a:buChar char=""/>
              <a:defRPr/>
            </a:pPr>
            <a:r>
              <a:rPr lang="en-GB" altLang="en-US" sz="2800" dirty="0">
                <a:solidFill>
                  <a:schemeClr val="tx1">
                    <a:lumMod val="75000"/>
                    <a:lumOff val="25000"/>
                  </a:schemeClr>
                </a:solidFill>
              </a:rPr>
              <a:t>Normal profit made in the long run</a:t>
            </a:r>
          </a:p>
          <a:p>
            <a:pPr fontAlgn="auto">
              <a:spcAft>
                <a:spcPts val="0"/>
              </a:spcAft>
              <a:buFont typeface="Wingdings 3" charset="2"/>
              <a:buChar char=""/>
              <a:defRPr/>
            </a:pPr>
            <a:r>
              <a:rPr lang="en-GB" altLang="en-US" sz="2800" dirty="0">
                <a:solidFill>
                  <a:schemeClr val="tx1">
                    <a:lumMod val="75000"/>
                    <a:lumOff val="25000"/>
                  </a:schemeClr>
                </a:solidFill>
              </a:rPr>
              <a:t>Firms operate at maximum efficiency</a:t>
            </a:r>
          </a:p>
          <a:p>
            <a:pPr fontAlgn="auto">
              <a:spcAft>
                <a:spcPts val="0"/>
              </a:spcAft>
              <a:buFont typeface="Wingdings 3" charset="2"/>
              <a:buChar char=""/>
              <a:defRPr/>
            </a:pPr>
            <a:r>
              <a:rPr lang="en-GB" altLang="en-US" sz="2800" dirty="0">
                <a:solidFill>
                  <a:schemeClr val="tx1">
                    <a:lumMod val="75000"/>
                    <a:lumOff val="25000"/>
                  </a:schemeClr>
                </a:solidFill>
              </a:rPr>
              <a:t>Consumers benefit</a:t>
            </a:r>
            <a:endParaRPr lang="en-US" altLang="en-US" sz="2800"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DAFD-3851-4D4B-B69C-BF298390B5FC}"/>
              </a:ext>
            </a:extLst>
          </p:cNvPr>
          <p:cNvSpPr>
            <a:spLocks noGrp="1"/>
          </p:cNvSpPr>
          <p:nvPr>
            <p:ph type="title"/>
          </p:nvPr>
        </p:nvSpPr>
        <p:spPr>
          <a:xfrm>
            <a:off x="323528" y="476672"/>
            <a:ext cx="7560840" cy="1320800"/>
          </a:xfrm>
        </p:spPr>
        <p:txBody>
          <a:bodyPr/>
          <a:lstStyle/>
          <a:p>
            <a:r>
              <a:rPr lang="en-US" dirty="0">
                <a:solidFill>
                  <a:srgbClr val="003366"/>
                </a:solidFill>
              </a:rPr>
              <a:t> </a:t>
            </a:r>
            <a:r>
              <a:rPr lang="en-US" sz="4000" dirty="0">
                <a:solidFill>
                  <a:schemeClr val="accent2">
                    <a:lumMod val="60000"/>
                    <a:lumOff val="40000"/>
                  </a:schemeClr>
                </a:solidFill>
              </a:rPr>
              <a:t>Monopolistic Competition </a:t>
            </a:r>
          </a:p>
        </p:txBody>
      </p:sp>
      <p:sp>
        <p:nvSpPr>
          <p:cNvPr id="13315" name="Rectangle 3">
            <a:extLst>
              <a:ext uri="{FF2B5EF4-FFF2-40B4-BE49-F238E27FC236}">
                <a16:creationId xmlns:a16="http://schemas.microsoft.com/office/drawing/2014/main" id="{7BC9EF1E-857C-4954-9CC3-5411592F1C7F}"/>
              </a:ext>
            </a:extLst>
          </p:cNvPr>
          <p:cNvSpPr>
            <a:spLocks noGrp="1" noChangeArrowheads="1"/>
          </p:cNvSpPr>
          <p:nvPr>
            <p:ph idx="1"/>
          </p:nvPr>
        </p:nvSpPr>
        <p:spPr>
          <a:xfrm>
            <a:off x="609600" y="1484784"/>
            <a:ext cx="6348413" cy="4557241"/>
          </a:xfrm>
        </p:spPr>
        <p:txBody>
          <a:bodyPr rtlCol="0">
            <a:normAutofit/>
          </a:bodyPr>
          <a:lstStyle/>
          <a:p>
            <a:pPr marL="0" indent="0" fontAlgn="auto">
              <a:lnSpc>
                <a:spcPct val="80000"/>
              </a:lnSpc>
              <a:spcAft>
                <a:spcPts val="0"/>
              </a:spcAft>
              <a:buNone/>
              <a:defRPr/>
            </a:pPr>
            <a:endParaRPr lang="en-GB" altLang="en-US" sz="2400" b="1" dirty="0">
              <a:solidFill>
                <a:srgbClr val="003366"/>
              </a:solidFill>
            </a:endParaRPr>
          </a:p>
          <a:p>
            <a:pPr lvl="1" fontAlgn="auto">
              <a:lnSpc>
                <a:spcPct val="80000"/>
              </a:lnSpc>
              <a:spcAft>
                <a:spcPts val="0"/>
              </a:spcAft>
              <a:buFont typeface="Wingdings 3" charset="2"/>
              <a:buChar char=""/>
              <a:defRPr/>
            </a:pPr>
            <a:r>
              <a:rPr lang="en-GB" altLang="en-US" sz="2400" dirty="0">
                <a:solidFill>
                  <a:schemeClr val="tx1">
                    <a:lumMod val="75000"/>
                    <a:lumOff val="25000"/>
                  </a:schemeClr>
                </a:solidFill>
              </a:rPr>
              <a:t>Many buyers and sellers</a:t>
            </a:r>
          </a:p>
          <a:p>
            <a:pPr lvl="1" fontAlgn="auto">
              <a:lnSpc>
                <a:spcPct val="80000"/>
              </a:lnSpc>
              <a:spcAft>
                <a:spcPts val="0"/>
              </a:spcAft>
              <a:buFont typeface="Wingdings 3" charset="2"/>
              <a:buChar char=""/>
              <a:defRPr/>
            </a:pPr>
            <a:r>
              <a:rPr lang="en-GB" altLang="en-US" sz="2400" dirty="0">
                <a:solidFill>
                  <a:schemeClr val="tx1">
                    <a:lumMod val="75000"/>
                    <a:lumOff val="25000"/>
                  </a:schemeClr>
                </a:solidFill>
              </a:rPr>
              <a:t>Products differentiated</a:t>
            </a:r>
          </a:p>
          <a:p>
            <a:pPr lvl="1" fontAlgn="auto">
              <a:lnSpc>
                <a:spcPct val="80000"/>
              </a:lnSpc>
              <a:spcAft>
                <a:spcPts val="0"/>
              </a:spcAft>
              <a:buFont typeface="Wingdings 3" charset="2"/>
              <a:buChar char=""/>
              <a:defRPr/>
            </a:pPr>
            <a:r>
              <a:rPr lang="en-GB" altLang="en-US" sz="2400" dirty="0">
                <a:solidFill>
                  <a:schemeClr val="tx1">
                    <a:lumMod val="75000"/>
                    <a:lumOff val="25000"/>
                  </a:schemeClr>
                </a:solidFill>
              </a:rPr>
              <a:t>Relatively free entry and exit</a:t>
            </a:r>
          </a:p>
          <a:p>
            <a:pPr lvl="1" fontAlgn="auto">
              <a:lnSpc>
                <a:spcPct val="80000"/>
              </a:lnSpc>
              <a:spcAft>
                <a:spcPts val="0"/>
              </a:spcAft>
              <a:buFont typeface="Wingdings 3" charset="2"/>
              <a:buChar char=""/>
              <a:defRPr/>
            </a:pPr>
            <a:r>
              <a:rPr lang="en-GB" altLang="en-US" sz="2400" dirty="0">
                <a:solidFill>
                  <a:schemeClr val="tx1">
                    <a:lumMod val="75000"/>
                    <a:lumOff val="25000"/>
                  </a:schemeClr>
                </a:solidFill>
              </a:rPr>
              <a:t>Firm has some control over price</a:t>
            </a:r>
          </a:p>
          <a:p>
            <a:pPr lvl="1" fontAlgn="auto">
              <a:lnSpc>
                <a:spcPct val="80000"/>
              </a:lnSpc>
              <a:spcAft>
                <a:spcPts val="0"/>
              </a:spcAft>
              <a:buFont typeface="Wingdings 3" charset="2"/>
              <a:buChar char=""/>
              <a:defRPr/>
            </a:pPr>
            <a:r>
              <a:rPr lang="en-GB" altLang="en-US" sz="2400" b="1" dirty="0">
                <a:solidFill>
                  <a:srgbClr val="003366"/>
                </a:solidFill>
              </a:rPr>
              <a:t>Examples</a:t>
            </a:r>
            <a:r>
              <a:rPr lang="en-GB" altLang="en-US" sz="2400" dirty="0">
                <a:solidFill>
                  <a:schemeClr val="tx1">
                    <a:lumMod val="75000"/>
                    <a:lumOff val="25000"/>
                  </a:schemeClr>
                </a:solidFill>
              </a:rPr>
              <a:t> – restaurants, professions – solicitors, etc., building firms – plasterers, plumbers, etc.</a:t>
            </a:r>
            <a:endParaRPr lang="en-US" altLang="en-US" sz="2400" dirty="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DE39-2690-4E5E-8511-CAFF3AB1B2DB}"/>
              </a:ext>
            </a:extLst>
          </p:cNvPr>
          <p:cNvSpPr>
            <a:spLocks noGrp="1"/>
          </p:cNvSpPr>
          <p:nvPr>
            <p:ph type="title"/>
          </p:nvPr>
        </p:nvSpPr>
        <p:spPr>
          <a:xfrm>
            <a:off x="609600" y="332656"/>
            <a:ext cx="6348413" cy="1597744"/>
          </a:xfrm>
        </p:spPr>
        <p:txBody>
          <a:bodyPr/>
          <a:lstStyle/>
          <a:p>
            <a:pPr algn="ctr"/>
            <a:r>
              <a:rPr lang="en-US" sz="5400" dirty="0">
                <a:solidFill>
                  <a:schemeClr val="accent2">
                    <a:lumMod val="60000"/>
                    <a:lumOff val="40000"/>
                  </a:schemeClr>
                </a:solidFill>
              </a:rPr>
              <a:t>Oligopoly </a:t>
            </a:r>
          </a:p>
        </p:txBody>
      </p:sp>
      <p:sp>
        <p:nvSpPr>
          <p:cNvPr id="14339" name="Rectangle 3">
            <a:extLst>
              <a:ext uri="{FF2B5EF4-FFF2-40B4-BE49-F238E27FC236}">
                <a16:creationId xmlns:a16="http://schemas.microsoft.com/office/drawing/2014/main" id="{C5548E21-52CE-4CF9-81AF-698D3C11D5A2}"/>
              </a:ext>
            </a:extLst>
          </p:cNvPr>
          <p:cNvSpPr>
            <a:spLocks noGrp="1" noChangeArrowheads="1"/>
          </p:cNvSpPr>
          <p:nvPr>
            <p:ph idx="1"/>
          </p:nvPr>
        </p:nvSpPr>
        <p:spPr>
          <a:xfrm>
            <a:off x="609600" y="1412776"/>
            <a:ext cx="6348413" cy="5256584"/>
          </a:xfrm>
        </p:spPr>
        <p:txBody>
          <a:bodyPr rtlCol="0">
            <a:normAutofit/>
          </a:bodyPr>
          <a:lstStyle/>
          <a:p>
            <a:pPr marL="0" indent="0" fontAlgn="auto">
              <a:lnSpc>
                <a:spcPct val="80000"/>
              </a:lnSpc>
              <a:spcAft>
                <a:spcPts val="0"/>
              </a:spcAft>
              <a:buNone/>
              <a:defRPr/>
            </a:pPr>
            <a:endParaRPr lang="en-GB" altLang="en-US" sz="2800" b="1" dirty="0">
              <a:solidFill>
                <a:srgbClr val="003366"/>
              </a:solidFill>
            </a:endParaRPr>
          </a:p>
          <a:p>
            <a:pPr lvl="1" fontAlgn="auto">
              <a:lnSpc>
                <a:spcPct val="80000"/>
              </a:lnSpc>
              <a:spcAft>
                <a:spcPts val="0"/>
              </a:spcAft>
              <a:buFont typeface="Wingdings 3" charset="2"/>
              <a:buChar char=""/>
              <a:defRPr/>
            </a:pPr>
            <a:r>
              <a:rPr lang="en-GB" altLang="en-US" sz="2600" dirty="0">
                <a:solidFill>
                  <a:schemeClr val="tx1">
                    <a:lumMod val="75000"/>
                    <a:lumOff val="25000"/>
                  </a:schemeClr>
                </a:solidFill>
              </a:rPr>
              <a:t>Large number of buyers and only few suppliers</a:t>
            </a:r>
          </a:p>
          <a:p>
            <a:pPr lvl="1" fontAlgn="auto">
              <a:lnSpc>
                <a:spcPct val="80000"/>
              </a:lnSpc>
              <a:spcAft>
                <a:spcPts val="0"/>
              </a:spcAft>
              <a:buFont typeface="Wingdings 3" charset="2"/>
              <a:buChar char=""/>
              <a:defRPr/>
            </a:pPr>
            <a:r>
              <a:rPr lang="en-GB" altLang="en-US" sz="2600" dirty="0">
                <a:solidFill>
                  <a:schemeClr val="tx1">
                    <a:lumMod val="75000"/>
                    <a:lumOff val="25000"/>
                  </a:schemeClr>
                </a:solidFill>
              </a:rPr>
              <a:t>Many firms may make up the industry</a:t>
            </a:r>
          </a:p>
          <a:p>
            <a:pPr lvl="1" fontAlgn="auto">
              <a:lnSpc>
                <a:spcPct val="80000"/>
              </a:lnSpc>
              <a:spcAft>
                <a:spcPts val="0"/>
              </a:spcAft>
              <a:buFont typeface="Wingdings 3" charset="2"/>
              <a:buChar char=""/>
              <a:defRPr/>
            </a:pPr>
            <a:r>
              <a:rPr lang="en-GB" altLang="en-US" sz="2600" dirty="0">
                <a:solidFill>
                  <a:schemeClr val="tx1">
                    <a:lumMod val="75000"/>
                    <a:lumOff val="25000"/>
                  </a:schemeClr>
                </a:solidFill>
              </a:rPr>
              <a:t>High barriers to entry</a:t>
            </a:r>
          </a:p>
          <a:p>
            <a:pPr lvl="1" fontAlgn="auto">
              <a:lnSpc>
                <a:spcPct val="80000"/>
              </a:lnSpc>
              <a:spcAft>
                <a:spcPts val="0"/>
              </a:spcAft>
              <a:buFont typeface="Wingdings 3" charset="2"/>
              <a:buChar char=""/>
              <a:defRPr/>
            </a:pPr>
            <a:r>
              <a:rPr lang="en-GB" altLang="en-US" sz="2600" dirty="0">
                <a:solidFill>
                  <a:schemeClr val="tx1">
                    <a:lumMod val="75000"/>
                    <a:lumOff val="25000"/>
                  </a:schemeClr>
                </a:solidFill>
              </a:rPr>
              <a:t>Non–price competition</a:t>
            </a:r>
          </a:p>
          <a:p>
            <a:pPr lvl="1" fontAlgn="auto">
              <a:lnSpc>
                <a:spcPct val="80000"/>
              </a:lnSpc>
              <a:spcAft>
                <a:spcPts val="0"/>
              </a:spcAft>
              <a:buFont typeface="Wingdings 3" charset="2"/>
              <a:buChar char=""/>
              <a:defRPr/>
            </a:pPr>
            <a:r>
              <a:rPr lang="en-GB" altLang="en-US" sz="2600" dirty="0">
                <a:solidFill>
                  <a:schemeClr val="tx1">
                    <a:lumMod val="75000"/>
                    <a:lumOff val="25000"/>
                  </a:schemeClr>
                </a:solidFill>
              </a:rPr>
              <a:t>Abnormal profits</a:t>
            </a:r>
          </a:p>
          <a:p>
            <a:pPr marL="457200" lvl="1" indent="0" fontAlgn="auto">
              <a:lnSpc>
                <a:spcPct val="80000"/>
              </a:lnSpc>
              <a:spcAft>
                <a:spcPts val="0"/>
              </a:spcAft>
              <a:buNone/>
              <a:defRPr/>
            </a:pPr>
            <a:endParaRPr lang="en-GB" altLang="en-US" sz="2600" dirty="0">
              <a:solidFill>
                <a:schemeClr val="tx1">
                  <a:lumMod val="75000"/>
                  <a:lumOff val="25000"/>
                </a:schemeClr>
              </a:solidFill>
            </a:endParaRPr>
          </a:p>
          <a:p>
            <a:pPr fontAlgn="auto">
              <a:lnSpc>
                <a:spcPct val="80000"/>
              </a:lnSpc>
              <a:spcAft>
                <a:spcPts val="0"/>
              </a:spcAft>
              <a:buFont typeface="Wingdings 3" charset="2"/>
              <a:buChar char=""/>
              <a:defRPr/>
            </a:pPr>
            <a:endParaRPr lang="en-GB" altLang="en-US" sz="2400" dirty="0">
              <a:solidFill>
                <a:schemeClr val="tx1">
                  <a:lumMod val="75000"/>
                  <a:lumOff val="25000"/>
                </a:schemeClr>
              </a:solidFill>
            </a:endParaRPr>
          </a:p>
          <a:p>
            <a:pPr fontAlgn="auto">
              <a:lnSpc>
                <a:spcPct val="80000"/>
              </a:lnSpc>
              <a:spcAft>
                <a:spcPts val="0"/>
              </a:spcAft>
              <a:buFont typeface="Wingdings 3" charset="2"/>
              <a:buChar char=""/>
              <a:defRPr/>
            </a:pPr>
            <a:endParaRPr lang="en-US" altLang="en-US" sz="2400"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350</TotalTime>
  <Words>505</Words>
  <Application>Microsoft Office PowerPoint</Application>
  <PresentationFormat>On-screen Show (4:3)</PresentationFormat>
  <Paragraphs>96</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Brush Script Std</vt:lpstr>
      <vt:lpstr>Trebuchet MS</vt:lpstr>
      <vt:lpstr>Verdana</vt:lpstr>
      <vt:lpstr>Wingdings</vt:lpstr>
      <vt:lpstr>Wingdings 3</vt:lpstr>
      <vt:lpstr>Facet</vt:lpstr>
      <vt:lpstr>Markets  Prepared by: Nindroda Prathvi Enrolment no: 160410116066 Department : IT </vt:lpstr>
      <vt:lpstr>Index </vt:lpstr>
      <vt:lpstr>Definition </vt:lpstr>
      <vt:lpstr>Types of Market</vt:lpstr>
      <vt:lpstr>Perfect Competition</vt:lpstr>
      <vt:lpstr>PowerPoint Presentation</vt:lpstr>
      <vt:lpstr>Advantages of perfect competition: </vt:lpstr>
      <vt:lpstr> Monopolistic Competition </vt:lpstr>
      <vt:lpstr>Oligopoly </vt:lpstr>
      <vt:lpstr>Monopoly</vt:lpstr>
      <vt:lpstr>Advantages</vt:lpstr>
      <vt:lpstr>Disadvantages</vt:lpstr>
      <vt:lpstr>PowerPoint Presentation</vt:lpstr>
      <vt:lpstr>CASE STUDY</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Structure 1 - PowerPoint Presentation###</dc:title>
  <dc:creator>Andrew Ashwin</dc:creator>
  <cp:lastModifiedBy>Windows User</cp:lastModifiedBy>
  <cp:revision>69</cp:revision>
  <dcterms:created xsi:type="dcterms:W3CDTF">2003-10-17T10:00:46Z</dcterms:created>
  <dcterms:modified xsi:type="dcterms:W3CDTF">2017-10-09T20:31:24Z</dcterms:modified>
</cp:coreProperties>
</file>