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67" r:id="rId4"/>
    <p:sldId id="268" r:id="rId5"/>
    <p:sldId id="269" r:id="rId6"/>
    <p:sldId id="259" r:id="rId7"/>
    <p:sldId id="260" r:id="rId8"/>
    <p:sldId id="271" r:id="rId9"/>
    <p:sldId id="270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9CA0-8149-40A0-A835-C315843E675F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18F63-0C7A-4E50-BE97-6BAE6EA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GDP: MEASURED IN market prices.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E0671C-A194-43FA-BCFD-C2221CD1DF69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2E8AF99-1CA0-4BF7-B4C5-398A25B0FB7B}" type="datetimeFigureOut">
              <a:rPr lang="fr-FR" smtClean="0"/>
              <a:pPr>
                <a:defRPr/>
              </a:pPr>
              <a:t>05/10/2017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1E39C1-73EF-4F79-82C0-2620201769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819400" y="2590800"/>
            <a:ext cx="6553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A" sz="3600" b="1" dirty="0">
                <a:solidFill>
                  <a:srgbClr val="FF0000"/>
                </a:solidFill>
                <a:latin typeface="Baskerville Old Face" pitchFamily="18" charset="0"/>
                <a:cs typeface="Times New Roman" pitchFamily="18" charset="0"/>
              </a:rPr>
              <a:t/>
            </a:r>
            <a:br>
              <a:rPr lang="fr-CA" sz="3600" b="1" dirty="0">
                <a:solidFill>
                  <a:srgbClr val="FF0000"/>
                </a:solidFill>
                <a:latin typeface="Baskerville Old Face" pitchFamily="18" charset="0"/>
                <a:cs typeface="Times New Roman" pitchFamily="18" charset="0"/>
              </a:rPr>
            </a:br>
            <a:r>
              <a:rPr lang="fr-CA" sz="4800" b="1" dirty="0">
                <a:solidFill>
                  <a:srgbClr val="FF0000"/>
                </a:solidFill>
                <a:latin typeface="Baskerville Old Face" pitchFamily="18" charset="0"/>
                <a:cs typeface="Times New Roman" pitchFamily="18" charset="0"/>
              </a:rPr>
              <a:t>NATIONAL INCOME</a:t>
            </a:r>
            <a:endParaRPr lang="fr-FR" sz="4800" b="1" dirty="0">
              <a:solidFill>
                <a:srgbClr val="FF0000"/>
              </a:solidFill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3524250" y="4548187"/>
            <a:ext cx="4857750" cy="1852613"/>
          </a:xfrm>
        </p:spPr>
        <p:txBody>
          <a:bodyPr/>
          <a:lstStyle/>
          <a:p>
            <a:pPr algn="l" eaLnBrk="1" hangingPunct="1"/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4572000"/>
            <a:ext cx="487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Name :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Kishan V. Padaliya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erlin Sans FB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EN :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160410116067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erlin Sans FB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Class : SY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IT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rlin Sans FB" pitchFamily="34" charset="0"/>
              </a:rPr>
              <a:t>1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erlin Sans FB" pitchFamily="34" charset="0"/>
            </a:endParaRPr>
          </a:p>
        </p:txBody>
      </p:sp>
      <p:pic>
        <p:nvPicPr>
          <p:cNvPr id="5" name="Picture 4" descr="The_SVIT_Official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839" y="1136379"/>
            <a:ext cx="1752600" cy="1804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048000" y="838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rial Rounded MT Bold" pitchFamily="34" charset="0"/>
              </a:rPr>
              <a:t>Sardar</a:t>
            </a:r>
            <a:r>
              <a:rPr lang="en-US" sz="3600" b="1" dirty="0">
                <a:latin typeface="Arial Rounded MT Bold" pitchFamily="34" charset="0"/>
              </a:rPr>
              <a:t> </a:t>
            </a:r>
            <a:r>
              <a:rPr lang="en-US" sz="3600" b="1" dirty="0" err="1">
                <a:latin typeface="Arial Rounded MT Bold" pitchFamily="34" charset="0"/>
              </a:rPr>
              <a:t>Vallabhbhai</a:t>
            </a:r>
            <a:r>
              <a:rPr lang="en-US" sz="3600" b="1" dirty="0">
                <a:latin typeface="Arial Rounded MT Bold" pitchFamily="34" charset="0"/>
              </a:rPr>
              <a:t> Patel Institute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National Income 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None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None/>
            </a:pP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  « </a:t>
            </a:r>
            <a:r>
              <a:rPr lang="fr-FR" sz="3200" b="1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3200" b="1">
                <a:latin typeface="Times New Roman" pitchFamily="18" charset="0"/>
                <a:cs typeface="Times New Roman" pitchFamily="18" charset="0"/>
              </a:rPr>
              <a:t>money </a:t>
            </a:r>
            <a:r>
              <a:rPr lang="fr-FR" sz="3200" b="1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GB" sz="3200" b="1">
                <a:latin typeface="Times New Roman" pitchFamily="18" charset="0"/>
                <a:cs typeface="Times New Roman" pitchFamily="18" charset="0"/>
              </a:rPr>
              <a:t> final </a:t>
            </a:r>
          </a:p>
          <a:p>
            <a:pPr algn="ctr" eaLnBrk="1" hangingPunct="1">
              <a:buNone/>
            </a:pPr>
            <a:r>
              <a:rPr lang="fr-FR" sz="3200" b="1">
                <a:latin typeface="Times New Roman" pitchFamily="18" charset="0"/>
                <a:cs typeface="Times New Roman" pitchFamily="18" charset="0"/>
              </a:rPr>
              <a:t>goods 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and services produced </a:t>
            </a:r>
          </a:p>
          <a:p>
            <a:pPr algn="ctr" eaLnBrk="1" hangingPunct="1">
              <a:buNone/>
            </a:pP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With in the country during a year »</a:t>
            </a:r>
          </a:p>
          <a:p>
            <a:pPr eaLnBrk="1" hangingPunct="1"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national income important?</a:t>
            </a:r>
            <a:endParaRPr lang="en-US" dirty="0"/>
          </a:p>
        </p:txBody>
      </p:sp>
      <p:sp>
        <p:nvSpPr>
          <p:cNvPr id="29698" name="Content Placeholder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Measuring the level and rate of growth of national income is important to economists when they are considering: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/>
              <a:t>Economic growth and where a country is in the </a:t>
            </a:r>
            <a:r>
              <a:rPr lang="en-GB" sz="2400"/>
              <a:t>business cycle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GB" sz="240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/>
              <a:t>Measuring </a:t>
            </a:r>
            <a:r>
              <a:rPr lang="en-GB" sz="2400" dirty="0"/>
              <a:t>income and </a:t>
            </a:r>
            <a:r>
              <a:rPr lang="en-GB" sz="2400"/>
              <a:t>wealth inequalities</a:t>
            </a:r>
            <a:endParaRPr lang="en-GB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NATIONAL INCOME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Gross domestic product</a:t>
            </a:r>
            <a:r>
              <a:rPr lang="en-US" dirty="0"/>
              <a:t> (</a:t>
            </a:r>
            <a:r>
              <a:rPr lang="en-US" b="1" dirty="0"/>
              <a:t>GDP</a:t>
            </a:r>
            <a:r>
              <a:rPr lang="en-US" dirty="0"/>
              <a:t>) is defined as "an aggregate measure of production equal to the sum of the </a:t>
            </a:r>
            <a:r>
              <a:rPr lang="en-US" b="1" dirty="0"/>
              <a:t>gross</a:t>
            </a:r>
            <a:r>
              <a:rPr lang="en-US" dirty="0"/>
              <a:t> values added of all resident institutional units engaged in production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Gross national product</a:t>
            </a:r>
            <a:r>
              <a:rPr lang="en-US" dirty="0"/>
              <a:t> (</a:t>
            </a:r>
            <a:r>
              <a:rPr lang="en-US" b="1" dirty="0"/>
              <a:t>GNP</a:t>
            </a:r>
            <a:r>
              <a:rPr lang="en-US" dirty="0"/>
              <a:t>) is the market value of all the </a:t>
            </a:r>
            <a:r>
              <a:rPr lang="en-US" b="1" dirty="0"/>
              <a:t>products </a:t>
            </a:r>
            <a:r>
              <a:rPr lang="en-US" dirty="0"/>
              <a:t>and services produced in one year by labor and property supplied by the citizens of a country.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229600" cy="2514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/>
              <a:t>Personal Income (PI)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Personal Income is the total money income received by individuals and households of a country from all possible sources before direct taxes.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895600"/>
            <a:ext cx="78486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3200" b="1" dirty="0"/>
              <a:t>Per Capita Income (PCI)</a:t>
            </a:r>
          </a:p>
          <a:p>
            <a:pPr>
              <a:defRPr/>
            </a:pPr>
            <a:r>
              <a:rPr lang="en-US" sz="3200" dirty="0"/>
              <a:t>     Per Capita Income of a country is derived by dividing the  national income of the country by the total population of a country.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Préparation of National Income in India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4800600"/>
          </a:xfrm>
        </p:spPr>
        <p:txBody>
          <a:bodyPr/>
          <a:lstStyle/>
          <a:p>
            <a:pPr algn="just" eaLnBrk="1" hangingPunct="1"/>
            <a:r>
              <a:rPr lang="fr-FR" sz="2800" b="1" u="sng" dirty="0">
                <a:latin typeface="Times New Roman" pitchFamily="18" charset="0"/>
                <a:cs typeface="Times New Roman" pitchFamily="18" charset="0"/>
              </a:rPr>
              <a:t>Category A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Agriculture, forestry, fishing, mining and quarrying, registred manufacturing and construction.</a:t>
            </a:r>
          </a:p>
          <a:p>
            <a:pPr algn="just" eaLnBrk="1" hangingPunct="1"/>
            <a:r>
              <a:rPr lang="fr-FR" sz="2800" b="1" u="sng" dirty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Electricity, transportation and communication, banking and insurance, real estate, pablic administration and defence.</a:t>
            </a:r>
          </a:p>
          <a:p>
            <a:pPr algn="just" eaLnBrk="1" hangingPunct="1"/>
            <a:r>
              <a:rPr lang="fr-FR" sz="2800" b="1" u="sng" dirty="0">
                <a:latin typeface="Times New Roman" pitchFamily="18" charset="0"/>
                <a:cs typeface="Times New Roman" pitchFamily="18" charset="0"/>
              </a:rPr>
              <a:t>Category C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gas and water supply, unorganised transport, storage, trade, hotels and restaurants, other services.</a:t>
            </a:r>
            <a:endParaRPr lang="fr-FR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>
          <a:xfrm>
            <a:off x="1066800" y="0"/>
            <a:ext cx="6934200" cy="1371600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small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“No method of national income</a:t>
            </a:r>
            <a:br>
              <a:rPr kumimoji="0" lang="en-US" sz="4000" b="1" i="0" u="none" strike="noStrike" kern="1200" cap="small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000" b="1" i="0" u="none" strike="noStrike" kern="1200" cap="small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perfect”</a:t>
            </a:r>
          </a:p>
        </p:txBody>
      </p:sp>
      <p:sp>
        <p:nvSpPr>
          <p:cNvPr id="15" name="Subtitle 5"/>
          <p:cNvSpPr txBox="1">
            <a:spLocks/>
          </p:cNvSpPr>
          <p:nvPr/>
        </p:nvSpPr>
        <p:spPr>
          <a:xfrm>
            <a:off x="533400" y="1752600"/>
            <a:ext cx="7848600" cy="4800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Limitations of deferent methods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AutoNum type="arabicParenR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Product method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Double counting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Non applicability in service sector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Exclusion of non-marketed products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AutoNum type="arabicParenR" startAt="2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Income method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Exclusion of non monitory income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Exclusion of non marketed services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3)  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Expenditure method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Neglects barter system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Ignore own consumption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Affected by inflation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Case Study on Indian Economy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1975-76 : 9.5% Growth</a:t>
            </a:r>
          </a:p>
          <a:p>
            <a:r>
              <a:rPr lang="en-IN" dirty="0" smtClean="0"/>
              <a:t>1988-89 : 11% Growth</a:t>
            </a:r>
          </a:p>
          <a:p>
            <a:r>
              <a:rPr lang="en-IN" dirty="0" smtClean="0"/>
              <a:t>2005-06 : 9.0% Growth</a:t>
            </a:r>
          </a:p>
          <a:p>
            <a:r>
              <a:rPr lang="en-IN" dirty="0" smtClean="0"/>
              <a:t>2006-07 : 9.6% Growth</a:t>
            </a:r>
          </a:p>
          <a:p>
            <a:r>
              <a:rPr lang="en-IN" dirty="0" smtClean="0"/>
              <a:t>2007-08 : 6.7% Growth</a:t>
            </a:r>
          </a:p>
          <a:p>
            <a:r>
              <a:rPr lang="en-IN" dirty="0" smtClean="0"/>
              <a:t>2010:   8.9% Growth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41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r>
              <a:rPr lang="en-US" sz="8000" dirty="0"/>
              <a:t>Thank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231</TotalTime>
  <Words>270</Words>
  <Application>Microsoft Office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Rounded MT Bold</vt:lpstr>
      <vt:lpstr>Baskerville Old Face</vt:lpstr>
      <vt:lpstr>Berlin Sans FB</vt:lpstr>
      <vt:lpstr>Calibri</vt:lpstr>
      <vt:lpstr>Century Schoolbook</vt:lpstr>
      <vt:lpstr>Times New Roman</vt:lpstr>
      <vt:lpstr>Wingdings</vt:lpstr>
      <vt:lpstr>Wingdings 2</vt:lpstr>
      <vt:lpstr>Oriel</vt:lpstr>
      <vt:lpstr> NATIONAL INCOME</vt:lpstr>
      <vt:lpstr>National Income </vt:lpstr>
      <vt:lpstr>Why is national income important?</vt:lpstr>
      <vt:lpstr>NATIONAL INCOME CONCEPTS</vt:lpstr>
      <vt:lpstr>PowerPoint Presentation</vt:lpstr>
      <vt:lpstr>Préparation of National Income in India</vt:lpstr>
      <vt:lpstr>PowerPoint Presentation</vt:lpstr>
      <vt:lpstr>A Case Study on Indian Economy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ON  NATIONAL INCOME OF INDIA</dc:title>
  <dc:creator>Robin</dc:creator>
  <cp:lastModifiedBy>Rujal-PC</cp:lastModifiedBy>
  <cp:revision>17</cp:revision>
  <dcterms:created xsi:type="dcterms:W3CDTF">2011-01-19T19:20:35Z</dcterms:created>
  <dcterms:modified xsi:type="dcterms:W3CDTF">2017-10-05T17:19:29Z</dcterms:modified>
</cp:coreProperties>
</file>