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Arial" pitchFamily="0" charset="0"/>
        <a:sym typeface="Calibri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Arial" pitchFamily="0" charset="0"/>
        <a:sym typeface="Calibri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Arial" pitchFamily="0" charset="0"/>
        <a:sym typeface="Calibri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Arial" pitchFamily="0" charset="0"/>
        <a:sym typeface="Calibri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Arial" pitchFamily="0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619" autoAdjust="0"/>
    <p:restoredTop sz="94747" autoAdjust="0"/>
  </p:normalViewPr>
  <p:slideViewPr>
    <p:cSldViewPr showGuides="0" snapToGrid="1" snapToObjects="0">
      <p:cViewPr varScale="0">
        <p:scale>
          <a:sx n="77" d="100"/>
          <a:sy n="77" d="100"/>
        </p:scale>
        <p:origin x="-426" y="-12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0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sz="1200" lang="zh-CN"/>
          </a:p>
        </p:txBody>
      </p:sp>
      <p:sp>
        <p:nvSpPr>
          <p:cNvPr id="1048711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fld id="{566ABCEB-ACFC-4714-9973-3DA970169C29}" type="datetime1">
              <a:rPr altLang="en-US" sz="1200" lang="zh-CN"/>
              <a:pPr algn="r" eaLnBrk="1" hangingPunct="1" latinLnBrk="1" lvl="0"/>
            </a:fld>
            <a:endParaRPr altLang="en-US" sz="1200" lang="zh-CN"/>
          </a:p>
        </p:txBody>
      </p:sp>
      <p:sp>
        <p:nvSpPr>
          <p:cNvPr id="1048712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13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714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en-US" sz="1200" lang="zh-CN"/>
          </a:p>
        </p:txBody>
      </p:sp>
      <p:sp>
        <p:nvSpPr>
          <p:cNvPr id="1048715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zh-CN"/>
              <a:pPr algn="r" eaLnBrk="1" hangingPunct="1" latinLnBrk="1" lvl="0"/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chemeClr val="dk2"/>
        </a:solidFill>
      </p:bgPr>
    </p:bg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/>
        </p:nvSpPr>
        <p:spPr bwMode="white">
          <a:xfrm rot="0">
            <a:off x="0" y="5970587"/>
            <a:ext cx="9144000" cy="887412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25" name=""/>
          <p:cNvSpPr/>
          <p:nvPr/>
        </p:nvSpPr>
        <p:spPr>
          <a:xfrm rot="0">
            <a:off x="-9525" y="6053137"/>
            <a:ext cx="2249487" cy="712787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26" name=""/>
          <p:cNvSpPr/>
          <p:nvPr/>
        </p:nvSpPr>
        <p:spPr>
          <a:xfrm rot="0">
            <a:off x="2359025" y="6043612"/>
            <a:ext cx="6784975" cy="714375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27" name=""/>
          <p:cNvSpPr/>
          <p:nvPr>
            <p:ph type="dt" sz="half" idx="2"/>
          </p:nvPr>
        </p:nvSpPr>
        <p:spPr>
          <a:xfrm rot="0">
            <a:off x="76200" y="6069012"/>
            <a:ext cx="2057400" cy="685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datetime1">
              <a:rPr altLang="en-US" sz="20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sz="2000" lang="zh-CN">
              <a:solidFill>
                <a:srgbClr val="FFFFFF"/>
              </a:solidFill>
            </a:endParaRPr>
          </a:p>
        </p:txBody>
      </p:sp>
      <p:sp>
        <p:nvSpPr>
          <p:cNvPr id="1048628" name=""/>
          <p:cNvSpPr/>
          <p:nvPr>
            <p:ph type="ftr" sz="quarter" idx="3"/>
          </p:nvPr>
        </p:nvSpPr>
        <p:spPr>
          <a:xfrm rot="0">
            <a:off x="2085975" y="236537"/>
            <a:ext cx="58674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29" name=""/>
          <p:cNvSpPr/>
          <p:nvPr>
            <p:ph type="sldNum" sz="quarter" idx="4"/>
          </p:nvPr>
        </p:nvSpPr>
        <p:spPr>
          <a:xfrm rot="0">
            <a:off x="8001000" y="228600"/>
            <a:ext cx="838200" cy="381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chemeClr val="lt2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chemeClr val="lt2"/>
              </a:solidFill>
            </a:endParaRPr>
          </a:p>
        </p:txBody>
      </p:sp>
      <p:sp>
        <p:nvSpPr>
          <p:cNvPr id="1048630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600">
                <a:solidFill>
                  <a:srgbClr val="FFFFFF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31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aseline="0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1" name=""/>
          <p:cNvSpPr/>
          <p:nvPr>
            <p:ph type="dt" sz="half" idx="2"/>
          </p:nvPr>
        </p:nvSpPr>
        <p:spPr>
          <a:xfrm rot="0">
            <a:off x="60960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702" name=""/>
          <p:cNvSpPr/>
          <p:nvPr>
            <p:ph type="sldNum" sz="quarter" idx="4"/>
          </p:nvPr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703" name=""/>
          <p:cNvSpPr/>
          <p:nvPr>
            <p:ph type="ftr" sz="quarter" idx="3"/>
          </p:nvPr>
        </p:nvSpPr>
        <p:spPr>
          <a:xfrm rot="0">
            <a:off x="609600" y="6248400"/>
            <a:ext cx="54213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chemeClr val="lt1"/>
        </a:solidFill>
      </p:bgPr>
    </p:bg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"/>
          <p:cNvSpPr/>
          <p:nvPr/>
        </p:nvSpPr>
        <p:spPr bwMode="white">
          <a:xfrm rot="0">
            <a:off x="6096000" y="0"/>
            <a:ext cx="320675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82" name=""/>
          <p:cNvSpPr/>
          <p:nvPr/>
        </p:nvSpPr>
        <p:spPr>
          <a:xfrm rot="0">
            <a:off x="6142037" y="609600"/>
            <a:ext cx="228600" cy="62484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83" name=""/>
          <p:cNvSpPr/>
          <p:nvPr/>
        </p:nvSpPr>
        <p:spPr>
          <a:xfrm rot="0">
            <a:off x="6142037" y="0"/>
            <a:ext cx="228600" cy="5334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84" name=""/>
          <p:cNvSpPr/>
          <p:nvPr>
            <p:ph type="dt" sz="half" idx="2"/>
          </p:nvPr>
        </p:nvSpPr>
        <p:spPr>
          <a:xfrm rot="0">
            <a:off x="6553200" y="6248400"/>
            <a:ext cx="2209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85" name=""/>
          <p:cNvSpPr/>
          <p:nvPr>
            <p:ph type="ftr" sz="quarter" idx="3"/>
          </p:nvPr>
        </p:nvSpPr>
        <p:spPr>
          <a:xfrm rot="0">
            <a:off x="457200" y="6248400"/>
            <a:ext cx="55737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86" name=""/>
          <p:cNvSpPr/>
          <p:nvPr>
            <p:ph type="sldNum" sz="quarter" idx="4"/>
          </p:nvPr>
        </p:nvSpPr>
        <p:spPr>
          <a:xfrm rot="5400000">
            <a:off x="5989637" y="144463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8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8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7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8" name=""/>
          <p:cNvSpPr/>
          <p:nvPr>
            <p:ph type="dt" sz="half" idx="2"/>
          </p:nvPr>
        </p:nvSpPr>
        <p:spPr>
          <a:xfrm rot="0">
            <a:off x="60960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599" name=""/>
          <p:cNvSpPr/>
          <p:nvPr>
            <p:ph type="sldNum" sz="quarter" idx="4"/>
          </p:nvPr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00" name=""/>
          <p:cNvSpPr/>
          <p:nvPr>
            <p:ph type="ftr" sz="quarter" idx="3"/>
          </p:nvPr>
        </p:nvSpPr>
        <p:spPr>
          <a:xfrm rot="0">
            <a:off x="609600" y="6248400"/>
            <a:ext cx="54213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"/>
          <p:cNvSpPr/>
          <p:nvPr/>
        </p:nvSpPr>
        <p:spPr bwMode="white">
          <a:xfrm rot="0">
            <a:off x="0" y="1524000"/>
            <a:ext cx="9144000" cy="1143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36" name=""/>
          <p:cNvSpPr/>
          <p:nvPr/>
        </p:nvSpPr>
        <p:spPr>
          <a:xfrm rot="0">
            <a:off x="0" y="1600200"/>
            <a:ext cx="1295400" cy="9906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37" name=""/>
          <p:cNvSpPr/>
          <p:nvPr/>
        </p:nvSpPr>
        <p:spPr>
          <a:xfrm rot="0">
            <a:off x="1371600" y="1600200"/>
            <a:ext cx="7772400" cy="9906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38" name=""/>
          <p:cNvSpPr/>
          <p:nvPr>
            <p:ph type="dt" sz="half" idx="2"/>
          </p:nvPr>
        </p:nvSpPr>
        <p:spPr>
          <a:xfrm rot="0">
            <a:off x="60960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39" name=""/>
          <p:cNvSpPr/>
          <p:nvPr>
            <p:ph type="sldNum" sz="quarter" idx="4"/>
          </p:nvPr>
        </p:nvSpPr>
        <p:spPr>
          <a:xfrm rot="0">
            <a:off x="0" y="1752600"/>
            <a:ext cx="1295400" cy="7016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2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2400" lang="zh-CN">
              <a:solidFill>
                <a:srgbClr val="FFFFFF"/>
              </a:solidFill>
            </a:endParaRPr>
          </a:p>
        </p:txBody>
      </p:sp>
      <p:sp>
        <p:nvSpPr>
          <p:cNvPr id="1048640" name=""/>
          <p:cNvSpPr/>
          <p:nvPr>
            <p:ph type="ftr" sz="quarter" idx="3"/>
          </p:nvPr>
        </p:nvSpPr>
        <p:spPr>
          <a:xfrm rot="0">
            <a:off x="609600" y="6248400"/>
            <a:ext cx="54213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b="0" cap="none" sz="44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indent="0" marL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chemeClr val="lt1"/>
        </a:solidFill>
      </p:bgPr>
    </p:bg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"/>
          <p:cNvSpPr/>
          <p:nvPr/>
        </p:nvSpPr>
        <p:spPr bwMode="white">
          <a:xfrm rot="0">
            <a:off x="0" y="1235075"/>
            <a:ext cx="9144000" cy="319087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585" name=""/>
          <p:cNvSpPr/>
          <p:nvPr/>
        </p:nvSpPr>
        <p:spPr>
          <a:xfrm rot="0">
            <a:off x="0" y="1279525"/>
            <a:ext cx="533400" cy="2286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586" name=""/>
          <p:cNvSpPr/>
          <p:nvPr/>
        </p:nvSpPr>
        <p:spPr>
          <a:xfrm rot="0">
            <a:off x="590550" y="1279525"/>
            <a:ext cx="8553450" cy="2286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587" name=""/>
          <p:cNvSpPr/>
          <p:nvPr>
            <p:ph type="dt" sz="half" idx="2"/>
          </p:nvPr>
        </p:nvSpPr>
        <p:spPr>
          <a:xfrm rot="0">
            <a:off x="60960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588" name=""/>
          <p:cNvSpPr/>
          <p:nvPr>
            <p:ph type="sldNum" sz="quarter" idx="4"/>
          </p:nvPr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589" name=""/>
          <p:cNvSpPr/>
          <p:nvPr>
            <p:ph type="ftr" sz="quarter" idx="3"/>
          </p:nvPr>
        </p:nvSpPr>
        <p:spPr>
          <a:xfrm rot="0">
            <a:off x="609600" y="6248400"/>
            <a:ext cx="54213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590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1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chemeClr val="lt1"/>
        </a:solidFill>
      </p:bgPr>
    </p:bg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"/>
          <p:cNvSpPr/>
          <p:nvPr/>
        </p:nvSpPr>
        <p:spPr bwMode="white">
          <a:xfrm rot="0">
            <a:off x="0" y="1235075"/>
            <a:ext cx="9144000" cy="319087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67" name=""/>
          <p:cNvSpPr/>
          <p:nvPr/>
        </p:nvSpPr>
        <p:spPr>
          <a:xfrm rot="0">
            <a:off x="0" y="1279525"/>
            <a:ext cx="533400" cy="2286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68" name=""/>
          <p:cNvSpPr/>
          <p:nvPr/>
        </p:nvSpPr>
        <p:spPr>
          <a:xfrm rot="0">
            <a:off x="590550" y="1279525"/>
            <a:ext cx="8553450" cy="2286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69" name=""/>
          <p:cNvSpPr/>
          <p:nvPr>
            <p:ph type="dt" sz="half" idx="2"/>
          </p:nvPr>
        </p:nvSpPr>
        <p:spPr>
          <a:xfrm rot="0">
            <a:off x="60960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70" name=""/>
          <p:cNvSpPr/>
          <p:nvPr>
            <p:ph type="sldNum" sz="quarter" idx="4"/>
          </p:nvPr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71" name=""/>
          <p:cNvSpPr/>
          <p:nvPr>
            <p:ph type="ftr" sz="quarter" idx="3"/>
          </p:nvPr>
        </p:nvSpPr>
        <p:spPr>
          <a:xfrm rot="0">
            <a:off x="609600" y="6248400"/>
            <a:ext cx="54213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72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anchor="ctr" rtlCol="0"/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3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anchor="ctr" rtlCol="0"/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4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5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8" name=""/>
          <p:cNvSpPr/>
          <p:nvPr>
            <p:ph type="dt" sz="half" idx="2"/>
          </p:nvPr>
        </p:nvSpPr>
        <p:spPr>
          <a:xfrm rot="0">
            <a:off x="60960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79" name=""/>
          <p:cNvSpPr/>
          <p:nvPr>
            <p:ph type="sldNum" sz="quarter" idx="4"/>
          </p:nvPr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680" name=""/>
          <p:cNvSpPr/>
          <p:nvPr>
            <p:ph type="ftr" sz="quarter" idx="3"/>
          </p:nvPr>
        </p:nvSpPr>
        <p:spPr>
          <a:xfrm rot="0">
            <a:off x="609600" y="6248400"/>
            <a:ext cx="54213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chemeClr val="lt1"/>
        </a:solidFill>
      </p:bgPr>
    </p:bg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dt" sz="half" idx="2"/>
          </p:nvPr>
        </p:nvSpPr>
        <p:spPr>
          <a:xfrm rot="0">
            <a:off x="60960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05" name=""/>
          <p:cNvSpPr/>
          <p:nvPr>
            <p:ph type="ftr" sz="quarter" idx="3"/>
          </p:nvPr>
        </p:nvSpPr>
        <p:spPr>
          <a:xfrm rot="0">
            <a:off x="609600" y="6248400"/>
            <a:ext cx="54213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06" name=""/>
          <p:cNvSpPr/>
          <p:nvPr>
            <p:ph type="sldNum" sz="quarter" idx="4"/>
          </p:nvPr>
        </p:nvSpPr>
        <p:spPr>
          <a:xfrm rot="0">
            <a:off x="0" y="6248400"/>
            <a:ext cx="533400" cy="381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chemeClr val="lt2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b="0"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lIns="137160" rIns="137160" tIns="182880"/>
          <a:lstStyle>
            <a:lvl1pPr indent="0" marL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6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7" name=""/>
          <p:cNvSpPr/>
          <p:nvPr>
            <p:ph type="dt" sz="half" idx="2"/>
          </p:nvPr>
        </p:nvSpPr>
        <p:spPr>
          <a:xfrm rot="0">
            <a:off x="60960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708" name=""/>
          <p:cNvSpPr/>
          <p:nvPr>
            <p:ph type="sldNum" sz="quarter" idx="4"/>
          </p:nvPr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  <p:sp>
        <p:nvSpPr>
          <p:cNvPr id="1048709" name=""/>
          <p:cNvSpPr/>
          <p:nvPr>
            <p:ph type="ftr" sz="quarter" idx="3"/>
          </p:nvPr>
        </p:nvSpPr>
        <p:spPr>
          <a:xfrm rot="0">
            <a:off x="609600" y="6248400"/>
            <a:ext cx="54213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/>
          <p:nvPr/>
        </p:nvSpPr>
        <p:spPr bwMode="white">
          <a:xfrm rot="0">
            <a:off x="-9525" y="4572000"/>
            <a:ext cx="9144000" cy="887412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90" name=""/>
          <p:cNvSpPr/>
          <p:nvPr/>
        </p:nvSpPr>
        <p:spPr>
          <a:xfrm rot="0">
            <a:off x="-9525" y="4664075"/>
            <a:ext cx="1463675" cy="712787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91" name=""/>
          <p:cNvSpPr/>
          <p:nvPr/>
        </p:nvSpPr>
        <p:spPr>
          <a:xfrm rot="0">
            <a:off x="1544637" y="4654550"/>
            <a:ext cx="7599362" cy="712787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92" name=""/>
          <p:cNvSpPr/>
          <p:nvPr/>
        </p:nvSpPr>
        <p:spPr bwMode="white">
          <a:xfrm rot="0">
            <a:off x="1447800" y="0"/>
            <a:ext cx="100012" cy="6867525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693" name=""/>
          <p:cNvSpPr/>
          <p:nvPr>
            <p:ph type="dt" sz="half" idx="2"/>
          </p:nvPr>
        </p:nvSpPr>
        <p:spPr>
          <a:xfrm rot="0">
            <a:off x="62484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94" name=""/>
          <p:cNvSpPr/>
          <p:nvPr>
            <p:ph type="sldNum" sz="quarter" idx="4"/>
          </p:nvPr>
        </p:nvSpPr>
        <p:spPr>
          <a:xfrm rot="0">
            <a:off x="0" y="4667250"/>
            <a:ext cx="1447800" cy="6635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28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2800" lang="zh-CN">
              <a:solidFill>
                <a:srgbClr val="FFFFFF"/>
              </a:solidFill>
            </a:endParaRPr>
          </a:p>
        </p:txBody>
      </p:sp>
      <p:sp>
        <p:nvSpPr>
          <p:cNvPr id="1048695" name=""/>
          <p:cNvSpPr/>
          <p:nvPr>
            <p:ph type="ftr" sz="quarter" idx="3"/>
          </p:nvPr>
        </p:nvSpPr>
        <p:spPr>
          <a:xfrm rot="0">
            <a:off x="1600200" y="6248400"/>
            <a:ext cx="4572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696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 vert="horz">
            <a:normAutofit/>
          </a:bodyPr>
          <a:lstStyle>
            <a:lvl1pPr indent="0" marL="0">
              <a:buNone/>
              <a:defRPr sz="3200"/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</a:pPr>
            <a:r>
              <a:rPr baseline="0" b="0" cap="none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b="0" sz="28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indent="0" marL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609600" y="228600"/>
            <a:ext cx="8153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612775" y="1600200"/>
            <a:ext cx="81534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096000" y="6248400"/>
            <a:ext cx="26670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>
                <a:solidFill>
                  <a:schemeClr val="lt2"/>
                </a:solidFill>
              </a:rPr>
              <a:pPr eaLnBrk="1" hangingPunct="1" latinLnBrk="1" lvl="0"/>
            </a:fld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609600" y="6248400"/>
            <a:ext cx="5421312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r" eaLnBrk="1" hangingPunct="1" latinLnBrk="1" lvl="0"/>
            <a:endParaRPr altLang="en-US" sz="1400" lang="zh-CN">
              <a:solidFill>
                <a:schemeClr val="lt2"/>
              </a:solidFill>
            </a:endParaRPr>
          </a:p>
        </p:txBody>
      </p:sp>
      <p:sp>
        <p:nvSpPr>
          <p:cNvPr id="1048580" name=""/>
          <p:cNvSpPr/>
          <p:nvPr/>
        </p:nvSpPr>
        <p:spPr bwMode="white">
          <a:xfrm rot="0">
            <a:off x="0" y="1235075"/>
            <a:ext cx="9144000" cy="319087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581" name=""/>
          <p:cNvSpPr/>
          <p:nvPr/>
        </p:nvSpPr>
        <p:spPr>
          <a:xfrm rot="0">
            <a:off x="0" y="1279525"/>
            <a:ext cx="533400" cy="2286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582" name=""/>
          <p:cNvSpPr/>
          <p:nvPr/>
        </p:nvSpPr>
        <p:spPr>
          <a:xfrm rot="0">
            <a:off x="590550" y="1279525"/>
            <a:ext cx="8553450" cy="2286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endParaRPr altLang="en-US"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48583" name=""/>
          <p:cNvSpPr/>
          <p:nvPr>
            <p:ph type="sldNum" sz="quarter" idx="4"/>
          </p:nvPr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b="1" sz="1400" lang="zh-CN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eaLnBrk="1" hangingPunct="1" latinLnBrk="0" rtl="0">
        <a:spcBef>
          <a:spcPct val="0"/>
        </a:spcBef>
        <a:buNone/>
        <a:defRPr sz="44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20040" latinLnBrk="0" marL="320040" rtl="0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914400" rtl="0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371600" rtl="0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828800" rtl="0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2103120" rtl="0">
        <a:spcBef>
          <a:spcPct val="20000"/>
        </a:spcBef>
        <a:buClr>
          <a:schemeClr val="accent1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2377440" rtl="0">
        <a:spcBef>
          <a:spcPct val="20000"/>
        </a:spcBef>
        <a:buClr>
          <a:schemeClr val="accent2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651760" rtl="0">
        <a:spcBef>
          <a:spcPct val="20000"/>
        </a:spcBef>
        <a:buClr>
          <a:schemeClr val="accent3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926080" rtl="0">
        <a:spcBef>
          <a:spcPct val="20000"/>
        </a:spcBef>
        <a:buClr>
          <a:schemeClr val="accent4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/>
          <p:nvPr>
            <p:ph type="subTitle" sz="full" idx="7"/>
          </p:nvPr>
        </p:nvSpPr>
        <p:spPr>
          <a:xfrm rot="0">
            <a:off x="1371600" y="5867400"/>
            <a:ext cx="7772400" cy="7429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marL="0">
              <a:buNone/>
              <a:defRPr sz="2900">
                <a:solidFill>
                  <a:schemeClr val="dk1"/>
                </a:solidFill>
              </a:defRPr>
            </a:lvl1pPr>
            <a:lvl2pPr algn="ctr" marL="366712">
              <a:buNone/>
            </a:lvl2pPr>
            <a:lvl3pPr algn="ctr" marL="685800">
              <a:buNone/>
            </a:lvl3pPr>
            <a:lvl4pPr algn="ctr" marL="1143000">
              <a:buNone/>
            </a:lvl4pPr>
            <a:lvl5pPr algn="ctr" marL="1600200">
              <a:buNone/>
            </a:lvl5pPr>
          </a:lstStyle>
          <a:p>
            <a:pPr algn="r" lvl="0">
              <a:buFont typeface="Arial" pitchFamily="0" charset="0"/>
              <a:buNone/>
            </a:pPr>
            <a:r>
              <a:rPr altLang="en-US" sz="2600" lang="zh-CN">
                <a:solidFill>
                  <a:srgbClr val="00B0F0"/>
                </a:solidFill>
              </a:rPr>
              <a:t>1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477000" y="230187"/>
            <a:ext cx="2065337" cy="1827212"/>
          </a:xfrm>
          <a:prstGeom prst="rect"/>
          <a:noFill/>
          <a:ln>
            <a:noFill/>
          </a:ln>
        </p:spPr>
      </p:pic>
      <p:sp>
        <p:nvSpPr>
          <p:cNvPr id="1048633" name=""/>
          <p:cNvSpPr txBox="1"/>
          <p:nvPr/>
        </p:nvSpPr>
        <p:spPr>
          <a:xfrm rot="0">
            <a:off x="8001000" y="228600"/>
            <a:ext cx="838200" cy="381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chemeClr val="lt2"/>
                </a:solidFill>
              </a:rPr>
              <a:pPr algn="ctr" eaLnBrk="1" hangingPunct="1" latinLnBrk="1" lvl="0"/>
              <a:t>1</a:t>
            </a:fld>
            <a:endParaRPr altLang="en-US" b="1" sz="1400" lang="zh-CN">
              <a:solidFill>
                <a:schemeClr val="lt2"/>
              </a:solidFill>
            </a:endParaRPr>
          </a:p>
        </p:txBody>
      </p:sp>
      <p:sp>
        <p:nvSpPr>
          <p:cNvPr id="1048634" name=""/>
          <p:cNvSpPr/>
          <p:nvPr>
            <p:ph type="ctrTitle" sz="full" idx="6"/>
          </p:nvPr>
        </p:nvSpPr>
        <p:spPr>
          <a:xfrm rot="0">
            <a:off x="160337" y="877093"/>
            <a:ext cx="8382000" cy="43434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>
              <a:defRPr sz="4400"/>
            </a:lvl1pPr>
          </a:lstStyle>
          <a:p>
            <a:pPr lvl="0"/>
            <a:r>
              <a:rPr altLang="en-US" b="1" sz="4000" lang="en-US">
                <a:solidFill>
                  <a:schemeClr val="accent1"/>
                </a:solidFill>
              </a:rPr>
              <a:t>Name</a:t>
            </a:r>
            <a:r>
              <a:rPr altLang="en-US" b="1" sz="4100" lang="en-US">
                <a:solidFill>
                  <a:schemeClr val="accent1"/>
                </a:solidFill>
              </a:rPr>
              <a:t>:</a:t>
            </a:r>
            <a:r>
              <a:rPr altLang="en-US" b="1" sz="4100" lang="en-US">
                <a:solidFill>
                  <a:schemeClr val="accent1"/>
                </a:solidFill>
              </a:rPr>
              <a:t> </a:t>
            </a:r>
            <a:r>
              <a:rPr altLang="en-US" b="1" sz="4100" lang="en-US">
                <a:solidFill>
                  <a:schemeClr val="accent1"/>
                </a:solidFill>
              </a:rPr>
              <a:t>Panchal</a:t>
            </a:r>
            <a:r>
              <a:rPr altLang="en-US" b="1" sz="4100" lang="en-US">
                <a:solidFill>
                  <a:schemeClr val="accent1"/>
                </a:solidFill>
              </a:rPr>
              <a:t> </a:t>
            </a:r>
            <a:r>
              <a:rPr altLang="en-US" b="1" sz="4100" lang="en-US">
                <a:solidFill>
                  <a:schemeClr val="accent1"/>
                </a:solidFill>
              </a:rPr>
              <a:t>Shefali</a:t>
            </a:r>
            <a:br>
              <a:rPr altLang="en-US" b="1" sz="4100" lang="en-US">
                <a:solidFill>
                  <a:schemeClr val="accent1"/>
                </a:solidFill>
              </a:rPr>
            </a:br>
            <a:r>
              <a:rPr altLang="en-US" b="1" sz="4100" lang="en-US">
                <a:solidFill>
                  <a:schemeClr val="accent1"/>
                </a:solidFill>
              </a:rPr>
              <a:t>Enro</a:t>
            </a:r>
            <a:r>
              <a:rPr altLang="en-US" b="1" sz="4100" lang="en-US">
                <a:solidFill>
                  <a:schemeClr val="accent1"/>
                </a:solidFill>
              </a:rPr>
              <a:t>llment</a:t>
            </a:r>
            <a:r>
              <a:rPr altLang="en-US" b="1" sz="4100" lang="en-US">
                <a:solidFill>
                  <a:schemeClr val="accent1"/>
                </a:solidFill>
              </a:rPr>
              <a:t> </a:t>
            </a:r>
            <a:r>
              <a:rPr altLang="en-US" b="1" sz="4100" lang="en-US">
                <a:solidFill>
                  <a:schemeClr val="accent1"/>
                </a:solidFill>
              </a:rPr>
              <a:t>no</a:t>
            </a:r>
            <a:r>
              <a:rPr altLang="en-US" sz="4000" lang="zh-CN">
                <a:solidFill>
                  <a:schemeClr val="accent1"/>
                </a:solidFill>
              </a:rPr>
              <a:t>: 160</a:t>
            </a:r>
            <a:r>
              <a:rPr altLang="zh-CN" sz="4000" lang="en-US">
                <a:solidFill>
                  <a:schemeClr val="accent1"/>
                </a:solidFill>
              </a:rPr>
              <a:t>4</a:t>
            </a:r>
            <a:r>
              <a:rPr altLang="zh-CN" sz="4000" lang="en-US">
                <a:solidFill>
                  <a:schemeClr val="accent1"/>
                </a:solidFill>
              </a:rPr>
              <a:t>1</a:t>
            </a:r>
            <a:r>
              <a:rPr altLang="zh-CN" sz="4000" lang="en-US">
                <a:solidFill>
                  <a:schemeClr val="accent1"/>
                </a:solidFill>
              </a:rPr>
              <a:t>0</a:t>
            </a:r>
            <a:r>
              <a:rPr altLang="zh-CN" sz="4000" lang="en-US">
                <a:solidFill>
                  <a:schemeClr val="accent1"/>
                </a:solidFill>
              </a:rPr>
              <a:t>1</a:t>
            </a:r>
            <a:r>
              <a:rPr altLang="zh-CN" sz="4000" lang="en-US">
                <a:solidFill>
                  <a:schemeClr val="accent1"/>
                </a:solidFill>
              </a:rPr>
              <a:t>1</a:t>
            </a:r>
            <a:r>
              <a:rPr altLang="zh-CN" sz="4000" lang="en-US">
                <a:solidFill>
                  <a:schemeClr val="accent1"/>
                </a:solidFill>
              </a:rPr>
              <a:t>6</a:t>
            </a:r>
            <a:r>
              <a:rPr altLang="zh-CN" sz="4000" lang="en-US">
                <a:solidFill>
                  <a:schemeClr val="accent1"/>
                </a:solidFill>
              </a:rPr>
              <a:t>0</a:t>
            </a:r>
            <a:r>
              <a:rPr altLang="zh-CN" sz="4000" lang="en-US">
                <a:solidFill>
                  <a:schemeClr val="accent1"/>
                </a:solidFill>
              </a:rPr>
              <a:t>7</a:t>
            </a:r>
            <a:r>
              <a:rPr altLang="zh-CN" sz="4000" lang="en-US">
                <a:solidFill>
                  <a:schemeClr val="accent1"/>
                </a:solidFill>
              </a:rPr>
              <a:t>0</a:t>
            </a:r>
            <a:br/>
            <a:r>
              <a:rPr altLang="en-US" sz="4000" lang="en-US">
                <a:solidFill>
                  <a:schemeClr val="accent1"/>
                </a:solidFill>
              </a:rPr>
              <a:t>C</a:t>
            </a:r>
            <a:r>
              <a:rPr altLang="en-US" sz="4000" lang="en-US">
                <a:solidFill>
                  <a:schemeClr val="accent1"/>
                </a:solidFill>
              </a:rPr>
              <a:t>l</a:t>
            </a:r>
            <a:r>
              <a:rPr altLang="en-US" sz="4000" lang="en-US">
                <a:solidFill>
                  <a:schemeClr val="accent1"/>
                </a:solidFill>
              </a:rPr>
              <a:t>a</a:t>
            </a:r>
            <a:r>
              <a:rPr altLang="en-US" sz="4000" lang="en-US">
                <a:solidFill>
                  <a:schemeClr val="accent1"/>
                </a:solidFill>
              </a:rPr>
              <a:t>s</a:t>
            </a:r>
            <a:r>
              <a:rPr altLang="en-US" sz="4000" lang="en-US">
                <a:solidFill>
                  <a:schemeClr val="accent1"/>
                </a:solidFill>
              </a:rPr>
              <a:t>s</a:t>
            </a:r>
            <a:r>
              <a:rPr altLang="en-US" sz="4000" lang="zh-CN">
                <a:solidFill>
                  <a:schemeClr val="accent1"/>
                </a:solidFill>
              </a:rPr>
              <a:t> :- </a:t>
            </a:r>
            <a:r>
              <a:rPr altLang="zh-CN" sz="4000" lang="en-US">
                <a:solidFill>
                  <a:schemeClr val="accent1"/>
                </a:solidFill>
              </a:rPr>
              <a:t>SY</a:t>
            </a:r>
            <a:r>
              <a:rPr altLang="zh-CN" sz="4000" lang="en-US">
                <a:solidFill>
                  <a:schemeClr val="accent1"/>
                </a:solidFill>
              </a:rPr>
              <a:t> </a:t>
            </a:r>
            <a:r>
              <a:rPr altLang="zh-CN" sz="4000" lang="en-US">
                <a:solidFill>
                  <a:schemeClr val="accent1"/>
                </a:solidFill>
              </a:rPr>
              <a:t>IT</a:t>
            </a:r>
            <a:r>
              <a:rPr altLang="zh-CN" sz="4000" lang="en-US">
                <a:solidFill>
                  <a:schemeClr val="accent1"/>
                </a:solidFill>
              </a:rPr>
              <a:t>/</a:t>
            </a:r>
            <a:r>
              <a:rPr altLang="zh-CN" sz="4000" lang="en-US">
                <a:solidFill>
                  <a:schemeClr val="accent1"/>
                </a:solidFill>
              </a:rPr>
              <a:t>1</a:t>
            </a:r>
            <a:br>
              <a:rPr altLang="zh-CN" sz="4000" lang="en-US">
                <a:solidFill>
                  <a:schemeClr val="accent1"/>
                </a:solidFill>
              </a:rPr>
            </a:br>
            <a:r>
              <a:rPr altLang="zh-CN" b="1" sz="4000" lang="en-US">
                <a:solidFill>
                  <a:schemeClr val="accent1"/>
                </a:solidFill>
              </a:rPr>
              <a:t>Topic</a:t>
            </a:r>
            <a:r>
              <a:rPr altLang="zh-CN" b="1" sz="4000" lang="en-US">
                <a:solidFill>
                  <a:schemeClr val="accent1"/>
                </a:solidFill>
              </a:rPr>
              <a:t>:</a:t>
            </a:r>
            <a:r>
              <a:rPr altLang="en-US" sz="4000" lang="zh-CN">
                <a:solidFill>
                  <a:schemeClr val="accent1"/>
                </a:solidFill>
              </a:rPr>
              <a:t> </a:t>
            </a:r>
            <a:r>
              <a:rPr altLang="zh-CN" sz="4000" lang="en-US">
                <a:solidFill>
                  <a:schemeClr val="accent1"/>
                </a:solidFill>
              </a:rPr>
              <a:t>Eco</a:t>
            </a:r>
            <a:r>
              <a:rPr altLang="zh-CN" sz="4000" lang="en-US">
                <a:solidFill>
                  <a:schemeClr val="accent1"/>
                </a:solidFill>
              </a:rPr>
              <a:t>nomic</a:t>
            </a:r>
            <a:r>
              <a:rPr altLang="zh-CN" sz="4000" lang="en-US">
                <a:solidFill>
                  <a:schemeClr val="accent1"/>
                </a:solidFill>
              </a:rPr>
              <a:t> </a:t>
            </a:r>
            <a:r>
              <a:rPr altLang="zh-CN" sz="4000" lang="en-US">
                <a:solidFill>
                  <a:schemeClr val="accent1"/>
                </a:solidFill>
              </a:rPr>
              <a:t>problem-Inflation</a:t>
            </a:r>
            <a:r>
              <a:rPr altLang="en-US" sz="4000" lang="zh-CN">
                <a:solidFill>
                  <a:schemeClr val="accent1"/>
                </a:solidFill>
              </a:rPr>
              <a:t> </a:t>
            </a:r>
            <a:br/>
            <a:endParaRPr altLang="en-US" sz="4000" 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"/>
          <p:cNvSpPr/>
          <p:nvPr>
            <p:ph type="title" sz="full" idx="0"/>
          </p:nvPr>
        </p:nvSpPr>
        <p:spPr>
          <a:xfrm rot="0">
            <a:off x="612775" y="228600"/>
            <a:ext cx="8153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algn="ctr" lvl="0"/>
            <a:r>
              <a:rPr altLang="en-US" lang="zh-CN"/>
              <a:t>Control Measures</a:t>
            </a:r>
          </a:p>
        </p:txBody>
      </p:sp>
      <p:pic>
        <p:nvPicPr>
          <p:cNvPr id="2097153" name="" descr="13139617-3d-man-leaning-on-pencil-holder-rendered-at-high-resolution-on-a-white-background-with-diffuse-shado.jpg"/>
          <p:cNvPicPr>
            <a:picLocks/>
          </p:cNvPicPr>
          <p:nvPr>
            <p:ph sz="quarter" idx="6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47800" y="2133600"/>
            <a:ext cx="5562600" cy="4419600"/>
          </a:xfrm>
          <a:prstGeom prst="rect"/>
          <a:noFill/>
          <a:ln>
            <a:noFill/>
          </a:ln>
        </p:spPr>
      </p:pic>
      <p:sp>
        <p:nvSpPr>
          <p:cNvPr id="1048650" name=""/>
          <p:cNvSpPr txBox="1"/>
          <p:nvPr/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>
              <a:lnSpc>
                <a:spcPct val="80000"/>
              </a:lnSpc>
            </a:pPr>
            <a:fld id="{566ABCEB-ACFC-4714-9973-3DA970169C29}" type="slidenum">
              <a:rPr altLang="en-US" b="1" sz="1200" lang="zh-CN">
                <a:solidFill>
                  <a:srgbClr val="FFFFFF"/>
                </a:solidFill>
              </a:rPr>
              <a:pPr algn="ctr" eaLnBrk="1" hangingPunct="1" latinLnBrk="1" lvl="0">
                <a:lnSpc>
                  <a:spcPct val="80000"/>
                </a:lnSpc>
              </a:pPr>
              <a:t>10</a:t>
            </a:fld>
            <a:endParaRPr altLang="en-US" b="1" sz="12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"/>
          <p:cNvSpPr/>
          <p:nvPr>
            <p:ph type="body" sz="full" idx="1"/>
          </p:nvPr>
        </p:nvSpPr>
        <p:spPr>
          <a:xfrm rot="0">
            <a:off x="228600" y="3124200"/>
            <a:ext cx="7123112" cy="16732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19087" latinLnBrk="1" marL="319087" rtl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baseline="0" b="0" sz="29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-273050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baseline="0" b="0" sz="26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-228600" latinLnBrk="1" marL="914400" rtl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baseline="0" b="0" sz="23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-228600" latinLnBrk="1" marL="13716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-228600" latinLnBrk="1" marL="18288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 Credit control</a:t>
            </a:r>
          </a:p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 Demonetisation of currency</a:t>
            </a:r>
          </a:p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 Issue of New currency</a:t>
            </a:r>
          </a:p>
          <a:p>
            <a:pPr indent="0" lvl="0" marL="0">
              <a:buFont typeface="Wingdings" pitchFamily="2" charset="2"/>
              <a:buChar char="q"/>
            </a:pPr>
            <a:endParaRPr altLang="en-US" sz="2800" lang="zh-CN">
              <a:solidFill>
                <a:schemeClr val="lt2"/>
              </a:solidFill>
            </a:endParaRPr>
          </a:p>
        </p:txBody>
      </p:sp>
      <p:sp>
        <p:nvSpPr>
          <p:cNvPr id="1048652" name=""/>
          <p:cNvSpPr/>
          <p:nvPr>
            <p:ph type="title" sz="full" idx="0"/>
          </p:nvPr>
        </p:nvSpPr>
        <p:spPr>
          <a:xfrm rot="0">
            <a:off x="1295400" y="1600200"/>
            <a:ext cx="76200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lang="zh-CN">
                <a:solidFill>
                  <a:srgbClr val="FFFFFF"/>
                </a:solidFill>
              </a:rPr>
              <a:t>1) Monetry measures</a:t>
            </a:r>
          </a:p>
        </p:txBody>
      </p:sp>
      <p:pic>
        <p:nvPicPr>
          <p:cNvPr id="2097154" name="" descr="images (7)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9108" r="0" b="9108"/>
          <a:stretch>
            <a:fillRect/>
          </a:stretch>
        </p:blipFill>
        <p:spPr>
          <a:xfrm rot="0">
            <a:off x="4648200" y="2743200"/>
            <a:ext cx="4040187" cy="3352800"/>
          </a:xfrm>
          <a:prstGeom prst="rect"/>
          <a:noFill/>
          <a:ln>
            <a:noFill/>
          </a:ln>
        </p:spPr>
      </p:pic>
      <p:sp>
        <p:nvSpPr>
          <p:cNvPr id="1048653" name=""/>
          <p:cNvSpPr txBox="1"/>
          <p:nvPr/>
        </p:nvSpPr>
        <p:spPr>
          <a:xfrm rot="0">
            <a:off x="0" y="1752600"/>
            <a:ext cx="1295400" cy="7016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2400" lang="zh-CN">
                <a:solidFill>
                  <a:srgbClr val="FFFFFF"/>
                </a:solidFill>
              </a:rPr>
              <a:pPr algn="ctr" eaLnBrk="1" hangingPunct="1" latinLnBrk="1" lvl="0"/>
              <a:t>11</a:t>
            </a:fld>
            <a:endParaRPr altLang="en-US" b="1" sz="2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"/>
          <p:cNvSpPr/>
          <p:nvPr>
            <p:ph type="body" sz="full" idx="1"/>
          </p:nvPr>
        </p:nvSpPr>
        <p:spPr>
          <a:xfrm rot="0">
            <a:off x="609600" y="2895600"/>
            <a:ext cx="5029200" cy="3505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19087" latinLnBrk="1" marL="319087" rtl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baseline="0" b="0" sz="29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-273050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baseline="0" b="0" sz="26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-228600" latinLnBrk="1" marL="914400" rtl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baseline="0" b="0" sz="23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-228600" latinLnBrk="1" marL="13716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-228600" latinLnBrk="1" marL="18288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 Reduction in Unnecessary Expenditure</a:t>
            </a:r>
          </a:p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 Increase in taxes</a:t>
            </a:r>
          </a:p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 Increase in savings </a:t>
            </a:r>
          </a:p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Extension of repayment of public department</a:t>
            </a:r>
          </a:p>
        </p:txBody>
      </p:sp>
      <p:sp>
        <p:nvSpPr>
          <p:cNvPr id="1048655" name=""/>
          <p:cNvSpPr/>
          <p:nvPr>
            <p:ph type="title" sz="full" idx="0"/>
          </p:nvPr>
        </p:nvSpPr>
        <p:spPr>
          <a:xfrm rot="0">
            <a:off x="1371600" y="1600200"/>
            <a:ext cx="76200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lang="zh-CN">
                <a:solidFill>
                  <a:srgbClr val="FFFFFF"/>
                </a:solidFill>
              </a:rPr>
              <a:t>2) Fisical Measures</a:t>
            </a:r>
          </a:p>
        </p:txBody>
      </p:sp>
      <p:pic>
        <p:nvPicPr>
          <p:cNvPr id="2097155" name="" descr="download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953000" y="2895600"/>
            <a:ext cx="3886200" cy="3733800"/>
          </a:xfrm>
          <a:prstGeom prst="rect"/>
          <a:noFill/>
          <a:ln>
            <a:noFill/>
          </a:ln>
        </p:spPr>
      </p:pic>
      <p:sp>
        <p:nvSpPr>
          <p:cNvPr id="1048656" name=""/>
          <p:cNvSpPr txBox="1"/>
          <p:nvPr/>
        </p:nvSpPr>
        <p:spPr>
          <a:xfrm rot="0">
            <a:off x="0" y="1752600"/>
            <a:ext cx="1295400" cy="7016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2400" lang="zh-CN">
                <a:solidFill>
                  <a:srgbClr val="FFFFFF"/>
                </a:solidFill>
              </a:rPr>
              <a:pPr algn="ctr" eaLnBrk="1" hangingPunct="1" latinLnBrk="1" lvl="0"/>
              <a:t>12</a:t>
            </a:fld>
            <a:endParaRPr altLang="en-US" b="1" sz="2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"/>
          <p:cNvSpPr/>
          <p:nvPr>
            <p:ph type="body" sz="full" idx="1"/>
          </p:nvPr>
        </p:nvSpPr>
        <p:spPr>
          <a:xfrm rot="0">
            <a:off x="1371600" y="2743200"/>
            <a:ext cx="7123112" cy="16732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19087" latinLnBrk="1" marL="319087" rtl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baseline="0" b="0" sz="29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-273050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baseline="0" b="0" sz="26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-228600" latinLnBrk="1" marL="914400" rtl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baseline="0" b="0" sz="23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-228600" latinLnBrk="1" marL="13716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-228600" latinLnBrk="1" marL="18288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 Price control</a:t>
            </a:r>
          </a:p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 Rationing</a:t>
            </a:r>
          </a:p>
          <a:p>
            <a:pPr indent="0" lvl="0" marL="0">
              <a:buFont typeface="Wingdings" pitchFamily="2" charset="2"/>
              <a:buChar char="q"/>
            </a:pPr>
            <a:r>
              <a:rPr altLang="en-US" sz="2800" lang="zh-CN">
                <a:solidFill>
                  <a:schemeClr val="lt2"/>
                </a:solidFill>
              </a:rPr>
              <a:t> Rise in production</a:t>
            </a:r>
          </a:p>
        </p:txBody>
      </p:sp>
      <p:sp>
        <p:nvSpPr>
          <p:cNvPr id="1048658" name=""/>
          <p:cNvSpPr/>
          <p:nvPr>
            <p:ph type="title" sz="full" idx="0"/>
          </p:nvPr>
        </p:nvSpPr>
        <p:spPr>
          <a:xfrm rot="0">
            <a:off x="1371600" y="1600200"/>
            <a:ext cx="76200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lang="zh-CN">
                <a:solidFill>
                  <a:srgbClr val="FFFFFF"/>
                </a:solidFill>
              </a:rPr>
              <a:t>3) Other (direct) Measures</a:t>
            </a:r>
          </a:p>
        </p:txBody>
      </p:sp>
      <p:pic>
        <p:nvPicPr>
          <p:cNvPr id="2097156" name="" descr="money_2196794b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800600" y="2971800"/>
            <a:ext cx="3733800" cy="3733800"/>
          </a:xfrm>
          <a:prstGeom prst="rect"/>
          <a:noFill/>
          <a:ln>
            <a:noFill/>
          </a:ln>
        </p:spPr>
      </p:pic>
      <p:sp>
        <p:nvSpPr>
          <p:cNvPr id="1048659" name=""/>
          <p:cNvSpPr txBox="1"/>
          <p:nvPr/>
        </p:nvSpPr>
        <p:spPr>
          <a:xfrm rot="0">
            <a:off x="0" y="1752600"/>
            <a:ext cx="1295400" cy="7016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2400" lang="zh-CN">
                <a:solidFill>
                  <a:srgbClr val="FFFFFF"/>
                </a:solidFill>
              </a:rPr>
              <a:pPr algn="ctr" eaLnBrk="1" hangingPunct="1" latinLnBrk="1" lvl="0"/>
              <a:t>13</a:t>
            </a:fld>
            <a:endParaRPr altLang="en-US" b="1" sz="2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"/>
          <p:cNvSpPr/>
          <p:nvPr>
            <p:ph type="title" sz="full" idx="0"/>
          </p:nvPr>
        </p:nvSpPr>
        <p:spPr>
          <a:xfrm rot="0">
            <a:off x="612775" y="228600"/>
            <a:ext cx="8153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algn="ctr" lvl="0"/>
            <a:r>
              <a:rPr altLang="en-US" lang="zh-CN"/>
              <a:t>Effects of Inflation</a:t>
            </a:r>
          </a:p>
        </p:txBody>
      </p:sp>
      <p:sp>
        <p:nvSpPr>
          <p:cNvPr id="1048661" name=""/>
          <p:cNvSpPr/>
          <p:nvPr>
            <p:ph sz="quarter" idx="6"/>
          </p:nvPr>
        </p:nvSpPr>
        <p:spPr>
          <a:xfrm rot="0">
            <a:off x="457200" y="2190750"/>
            <a:ext cx="7724775" cy="39862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buFont typeface="Wingdings" pitchFamily="2" charset="2"/>
              <a:buChar char="q"/>
            </a:pPr>
            <a:r>
              <a:rPr altLang="en-US" sz="2400" lang="zh-CN"/>
              <a:t>Effect depends on the speed of inflation and the nature of the economy.</a:t>
            </a:r>
          </a:p>
          <a:p>
            <a:pPr lvl="1"/>
            <a:r>
              <a:rPr altLang="en-US" sz="2400" lang="zh-CN"/>
              <a:t>Rising prices of imports</a:t>
            </a:r>
          </a:p>
          <a:p>
            <a:pPr lvl="1"/>
            <a:r>
              <a:rPr altLang="en-US" sz="2400" lang="zh-CN"/>
              <a:t>Lowers national saving</a:t>
            </a:r>
          </a:p>
          <a:p>
            <a:pPr lvl="1"/>
            <a:r>
              <a:rPr altLang="en-US" sz="2400" lang="zh-CN"/>
              <a:t>Redistribution of Income &amp; Wealth</a:t>
            </a:r>
          </a:p>
          <a:p>
            <a:pPr lvl="1"/>
            <a:r>
              <a:rPr altLang="en-US" sz="2400" lang="zh-CN"/>
              <a:t>Collapse of Monetary system</a:t>
            </a:r>
          </a:p>
          <a:p>
            <a:pPr lvl="1"/>
            <a:r>
              <a:rPr altLang="en-US" sz="2400" lang="zh-CN"/>
              <a:t>Adverse impact socially and politically</a:t>
            </a:r>
          </a:p>
          <a:p>
            <a:pPr lvl="1"/>
            <a:r>
              <a:rPr altLang="en-US" sz="2400" lang="zh-CN"/>
              <a:t>Discourages Investment &amp; savings</a:t>
            </a:r>
          </a:p>
          <a:p>
            <a:pPr lvl="1"/>
            <a:r>
              <a:rPr altLang="en-US" sz="2400" lang="zh-CN"/>
              <a:t>Higher Interest / Income tax rates</a:t>
            </a:r>
          </a:p>
          <a:p>
            <a:pPr lvl="0"/>
            <a:endParaRPr altLang="en-US" sz="2900" lang="zh-CN"/>
          </a:p>
          <a:p>
            <a:pPr lvl="0"/>
            <a:endParaRPr altLang="en-US" sz="2900" lang="zh-CN"/>
          </a:p>
        </p:txBody>
      </p:sp>
      <p:sp>
        <p:nvSpPr>
          <p:cNvPr id="1048662" name=""/>
          <p:cNvSpPr txBox="1"/>
          <p:nvPr/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>
              <a:lnSpc>
                <a:spcPct val="80000"/>
              </a:lnSpc>
            </a:pPr>
            <a:fld id="{566ABCEB-ACFC-4714-9973-3DA970169C29}" type="slidenum">
              <a:rPr altLang="en-US" b="1" sz="1200" lang="zh-CN">
                <a:solidFill>
                  <a:srgbClr val="FFFFFF"/>
                </a:solidFill>
              </a:rPr>
              <a:pPr algn="ctr" eaLnBrk="1" hangingPunct="1" latinLnBrk="1" lvl="0">
                <a:lnSpc>
                  <a:spcPct val="80000"/>
                </a:lnSpc>
              </a:pPr>
              <a:t>14</a:t>
            </a:fld>
            <a:endParaRPr altLang="en-US" b="1" sz="12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"/>
          <p:cNvSpPr/>
          <p:nvPr>
            <p:ph type="ctrTitle" sz="full" idx="6"/>
          </p:nvPr>
        </p:nvSpPr>
        <p:spPr>
          <a:xfrm rot="0">
            <a:off x="685800" y="1752600"/>
            <a:ext cx="7772400" cy="18303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>
              <a:defRPr sz="4400"/>
            </a:lvl1pPr>
          </a:lstStyle>
          <a:p>
            <a:endParaRPr altLang="en-US" lang="zh-CN"/>
          </a:p>
        </p:txBody>
      </p:sp>
      <p:sp>
        <p:nvSpPr>
          <p:cNvPr id="1048664" name=""/>
          <p:cNvSpPr/>
          <p:nvPr>
            <p:ph type="subTitle" sz="full" idx="7"/>
          </p:nvPr>
        </p:nvSpPr>
        <p:spPr>
          <a:xfrm rot="0">
            <a:off x="685800" y="3611562"/>
            <a:ext cx="7772400" cy="120015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marL="0">
              <a:buNone/>
              <a:defRPr sz="2900">
                <a:solidFill>
                  <a:schemeClr val="dk1"/>
                </a:solidFill>
              </a:defRPr>
            </a:lvl1pPr>
            <a:lvl2pPr algn="ctr" marL="366712">
              <a:buNone/>
            </a:lvl2pPr>
            <a:lvl3pPr algn="ctr" marL="685800">
              <a:buNone/>
            </a:lvl3pPr>
            <a:lvl4pPr algn="ctr" marL="1143000">
              <a:buNone/>
            </a:lvl4pPr>
            <a:lvl5pPr algn="ctr" marL="1600200">
              <a:buNone/>
            </a:lvl5pPr>
          </a:lstStyle>
          <a:p>
            <a:pPr algn="l" lvl="0"/>
            <a:endParaRPr altLang="en-US" sz="2600" lang="zh-CN">
              <a:solidFill>
                <a:srgbClr val="FFFFFF"/>
              </a:solidFill>
            </a:endParaRPr>
          </a:p>
        </p:txBody>
      </p:sp>
      <p:pic>
        <p:nvPicPr>
          <p:cNvPr id="2097157" name="" descr="Related imag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-228600" y="-381000"/>
            <a:ext cx="9372600" cy="7239000"/>
          </a:xfrm>
          <a:prstGeom prst="rect"/>
          <a:solidFill>
            <a:schemeClr val="lt1"/>
          </a:solidFill>
          <a:ln>
            <a:noFill/>
          </a:ln>
        </p:spPr>
      </p:pic>
      <p:sp>
        <p:nvSpPr>
          <p:cNvPr id="1048665" name=""/>
          <p:cNvSpPr txBox="1"/>
          <p:nvPr/>
        </p:nvSpPr>
        <p:spPr>
          <a:xfrm rot="0">
            <a:off x="8001000" y="228600"/>
            <a:ext cx="838200" cy="381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chemeClr val="lt2"/>
                </a:solidFill>
              </a:rPr>
              <a:pPr algn="ctr" eaLnBrk="1" hangingPunct="1" latinLnBrk="1" lvl="0"/>
              <a:t>15</a:t>
            </a:fld>
            <a:endParaRPr altLang="en-US" b="1" sz="1400" lang="zh-CN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type="title" sz="full" idx="0"/>
          </p:nvPr>
        </p:nvSpPr>
        <p:spPr>
          <a:xfrm rot="0">
            <a:off x="612775" y="228600"/>
            <a:ext cx="8153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sz="4000" lang="zh-CN"/>
              <a:t>Contents : A glimpse of what is to come</a:t>
            </a:r>
          </a:p>
        </p:txBody>
      </p:sp>
      <p:sp>
        <p:nvSpPr>
          <p:cNvPr id="1048614" name=""/>
          <p:cNvSpPr/>
          <p:nvPr>
            <p:ph sz="quarter" idx="6"/>
          </p:nvPr>
        </p:nvSpPr>
        <p:spPr>
          <a:xfrm rot="0">
            <a:off x="612775" y="1600200"/>
            <a:ext cx="8153400" cy="4495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altLang="en-US" sz="2900" lang="zh-CN"/>
          </a:p>
          <a:p>
            <a:pPr lvl="0"/>
            <a:endParaRPr altLang="en-US" sz="2900" lang="zh-CN"/>
          </a:p>
          <a:p>
            <a:pPr lvl="0"/>
            <a:endParaRPr altLang="en-US" sz="2900" lang="zh-CN"/>
          </a:p>
        </p:txBody>
      </p:sp>
      <p:sp>
        <p:nvSpPr>
          <p:cNvPr id="1048615" name=""/>
          <p:cNvSpPr/>
          <p:nvPr/>
        </p:nvSpPr>
        <p:spPr>
          <a:xfrm rot="0">
            <a:off x="533400" y="2057400"/>
            <a:ext cx="6400800" cy="457200"/>
          </a:xfrm>
          <a:prstGeom prst="rect"/>
          <a:solidFill>
            <a:schemeClr val="accent1"/>
          </a:solidFill>
          <a:ln w="19050" cap="flat" cmpd="sng">
            <a:solidFill>
              <a:srgbClr val="6B859A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eaLnBrk="1" hangingPunct="1" latinLnBrk="1" lvl="0">
              <a:buChar char="•"/>
            </a:pPr>
            <a:r>
              <a:rPr altLang="en-US" b="1" sz="2400" lang="en-US">
                <a:latin typeface="Tw Cen MT" pitchFamily="34" charset="0"/>
              </a:rPr>
              <a:t>Meaning and Definitions</a:t>
            </a:r>
          </a:p>
        </p:txBody>
      </p:sp>
      <p:sp>
        <p:nvSpPr>
          <p:cNvPr id="1048616" name=""/>
          <p:cNvSpPr/>
          <p:nvPr/>
        </p:nvSpPr>
        <p:spPr>
          <a:xfrm rot="0">
            <a:off x="533400" y="2743200"/>
            <a:ext cx="6400800" cy="457200"/>
          </a:xfrm>
          <a:prstGeom prst="rect"/>
          <a:solidFill>
            <a:schemeClr val="accent1"/>
          </a:solidFill>
          <a:ln w="19050" cap="flat" cmpd="sng">
            <a:solidFill>
              <a:srgbClr val="6B859A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eaLnBrk="1" hangingPunct="1" latinLnBrk="1" lvl="0">
              <a:buChar char="•"/>
            </a:pPr>
            <a:r>
              <a:rPr altLang="en-US" b="1" sz="2400" lang="en-US">
                <a:latin typeface="Tw Cen MT" pitchFamily="34" charset="0"/>
              </a:rPr>
              <a:t>Types of Inflation</a:t>
            </a:r>
          </a:p>
        </p:txBody>
      </p:sp>
      <p:sp>
        <p:nvSpPr>
          <p:cNvPr id="1048617" name=""/>
          <p:cNvSpPr/>
          <p:nvPr/>
        </p:nvSpPr>
        <p:spPr>
          <a:xfrm rot="0">
            <a:off x="533400" y="3505200"/>
            <a:ext cx="6400800" cy="457200"/>
          </a:xfrm>
          <a:prstGeom prst="rect"/>
          <a:solidFill>
            <a:schemeClr val="accent1"/>
          </a:solidFill>
          <a:ln w="19050" cap="flat" cmpd="sng">
            <a:solidFill>
              <a:srgbClr val="6B859A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eaLnBrk="1" hangingPunct="1" latinLnBrk="1" lvl="0">
              <a:buChar char="•"/>
            </a:pPr>
            <a:r>
              <a:rPr altLang="en-US" b="1" sz="2400" lang="en-US">
                <a:latin typeface="Tw Cen MT" pitchFamily="34" charset="0"/>
              </a:rPr>
              <a:t>Theories and causes of Inflation</a:t>
            </a:r>
          </a:p>
        </p:txBody>
      </p:sp>
      <p:sp>
        <p:nvSpPr>
          <p:cNvPr id="1048618" name=""/>
          <p:cNvSpPr/>
          <p:nvPr/>
        </p:nvSpPr>
        <p:spPr>
          <a:xfrm rot="0">
            <a:off x="533400" y="4343400"/>
            <a:ext cx="6400800" cy="457200"/>
          </a:xfrm>
          <a:prstGeom prst="rect"/>
          <a:solidFill>
            <a:schemeClr val="accent1"/>
          </a:solidFill>
          <a:ln w="19050" cap="flat" cmpd="sng">
            <a:solidFill>
              <a:srgbClr val="6B859A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eaLnBrk="1" hangingPunct="1" latinLnBrk="1" lvl="0">
              <a:buChar char="•"/>
            </a:pPr>
            <a:r>
              <a:rPr altLang="en-US" b="1" sz="2400" lang="en-US">
                <a:latin typeface="Tw Cen MT" pitchFamily="34" charset="0"/>
              </a:rPr>
              <a:t>Effects of Inflation</a:t>
            </a:r>
          </a:p>
        </p:txBody>
      </p:sp>
      <p:sp>
        <p:nvSpPr>
          <p:cNvPr id="1048619" name=""/>
          <p:cNvSpPr/>
          <p:nvPr/>
        </p:nvSpPr>
        <p:spPr>
          <a:xfrm rot="0">
            <a:off x="533400" y="5181600"/>
            <a:ext cx="6400800" cy="457200"/>
          </a:xfrm>
          <a:prstGeom prst="rect"/>
          <a:solidFill>
            <a:schemeClr val="accent1"/>
          </a:solidFill>
          <a:ln w="19050" cap="flat" cmpd="sng">
            <a:solidFill>
              <a:srgbClr val="6B859A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eaLnBrk="1" hangingPunct="1" latinLnBrk="1" lvl="0">
              <a:buChar char="•"/>
            </a:pPr>
            <a:r>
              <a:rPr altLang="en-US" b="1" sz="2400" lang="en-US">
                <a:latin typeface="Tw Cen MT" pitchFamily="34" charset="0"/>
              </a:rPr>
              <a:t>Control Measures</a:t>
            </a:r>
          </a:p>
        </p:txBody>
      </p:sp>
      <p:sp>
        <p:nvSpPr>
          <p:cNvPr id="1048620" name=""/>
          <p:cNvSpPr txBox="1"/>
          <p:nvPr/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>
              <a:lnSpc>
                <a:spcPct val="80000"/>
              </a:lnSpc>
            </a:pPr>
            <a:fld id="{566ABCEB-ACFC-4714-9973-3DA970169C29}" type="slidenum">
              <a:rPr altLang="en-US" b="1" sz="1200" lang="zh-CN">
                <a:solidFill>
                  <a:srgbClr val="FFFFFF"/>
                </a:solidFill>
              </a:rPr>
              <a:pPr algn="ctr" eaLnBrk="1" hangingPunct="1" latinLnBrk="1" lvl="0">
                <a:lnSpc>
                  <a:spcPct val="80000"/>
                </a:lnSpc>
              </a:pPr>
              <a:t>2</a:t>
            </a:fld>
            <a:endParaRPr altLang="en-US" b="1" sz="12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title" sz="full" idx="4294967295"/>
          </p:nvPr>
        </p:nvSpPr>
        <p:spPr>
          <a:xfrm rot="0">
            <a:off x="0" y="-228600"/>
            <a:ext cx="7221537" cy="13620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r>
              <a:rPr altLang="en-US" lang="zh-CN"/>
              <a:t>What is Inflation?</a:t>
            </a:r>
          </a:p>
        </p:txBody>
      </p:sp>
      <p:sp>
        <p:nvSpPr>
          <p:cNvPr id="1048608" name=""/>
          <p:cNvSpPr/>
          <p:nvPr>
            <p:ph sz="full" idx="4294967295"/>
          </p:nvPr>
        </p:nvSpPr>
        <p:spPr>
          <a:xfrm rot="0">
            <a:off x="0" y="1371600"/>
            <a:ext cx="8458200" cy="6019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19087" latinLnBrk="1" marL="319087" rtl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baseline="0" b="0" sz="29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-273050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baseline="0" b="0" sz="26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-228600" latinLnBrk="1" marL="914400" rtl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baseline="0" b="0" sz="23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-228600" latinLnBrk="1" marL="13716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-228600" latinLnBrk="1" marL="18288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lvl="0">
              <a:buNone/>
            </a:pPr>
            <a:r>
              <a:rPr altLang="en-US" b="1" sz="2800" lang="zh-CN" u="sng"/>
              <a:t>Definitions : </a:t>
            </a:r>
          </a:p>
          <a:p>
            <a:pPr lvl="0">
              <a:buFont typeface="Wingdings 2" pitchFamily="18" charset="2"/>
              <a:buChar char=""/>
            </a:pPr>
            <a:r>
              <a:rPr altLang="en-US" sz="2400" lang="zh-CN"/>
              <a:t>“Inflation is an increase in the quantity of purchasing power.”– </a:t>
            </a:r>
            <a:r>
              <a:rPr altLang="en-US" sz="2400" i="1" lang="zh-CN"/>
              <a:t>Gregory</a:t>
            </a:r>
          </a:p>
          <a:p>
            <a:pPr lvl="0">
              <a:buFont typeface="Wingdings 2" pitchFamily="18" charset="2"/>
              <a:buChar char=""/>
            </a:pPr>
            <a:r>
              <a:rPr altLang="en-US" sz="2400" lang="zh-CN"/>
              <a:t>Inflation is the stage of too much money chasing too few goods.”-- </a:t>
            </a:r>
            <a:r>
              <a:rPr altLang="en-US" sz="2400" i="1" lang="zh-CN"/>
              <a:t>Coulbourn</a:t>
            </a:r>
          </a:p>
          <a:p>
            <a:pPr lvl="0">
              <a:buNone/>
            </a:pPr>
            <a:r>
              <a:rPr altLang="en-US" b="1" sz="2600" lang="zh-CN" u="sng"/>
              <a:t>Meaning : </a:t>
            </a:r>
          </a:p>
          <a:p>
            <a:pPr lvl="0">
              <a:buFont typeface="Wingdings" pitchFamily="2" charset="2"/>
              <a:buChar char="ü"/>
            </a:pPr>
            <a:r>
              <a:rPr altLang="en-US" sz="2400" lang="zh-CN"/>
              <a:t>Inflation is considered a global phenomenon. It takes place because of rapidly rising prices of goods and services, resulting in the decline of the value of money.</a:t>
            </a:r>
            <a:br/>
            <a:endParaRPr altLang="en-US" sz="1800" lang="zh-CN"/>
          </a:p>
          <a:p>
            <a:pPr lvl="0">
              <a:buFont typeface="Wingdings" pitchFamily="2" charset="2"/>
              <a:buChar char="ü"/>
            </a:pPr>
            <a:r>
              <a:rPr altLang="en-US" sz="2400" lang="zh-CN"/>
              <a:t>The rate at which the general level of prices for goods and services is rising, and, subsequently, purchasing power is falling.</a:t>
            </a:r>
          </a:p>
        </p:txBody>
      </p:sp>
      <p:sp>
        <p:nvSpPr>
          <p:cNvPr id="1048609" name=""/>
          <p:cNvSpPr txBox="1"/>
          <p:nvPr/>
        </p:nvSpPr>
        <p:spPr>
          <a:xfrm rot="0">
            <a:off x="0" y="6248400"/>
            <a:ext cx="533400" cy="381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1400" lang="zh-CN">
                <a:solidFill>
                  <a:schemeClr val="lt2"/>
                </a:solidFill>
              </a:rPr>
              <a:pPr algn="ctr" eaLnBrk="1" hangingPunct="1" latinLnBrk="1" lvl="0"/>
              <a:t>3</a:t>
            </a:fld>
            <a:endParaRPr altLang="en-US" b="1" sz="1400" lang="zh-CN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"/>
          <p:cNvSpPr/>
          <p:nvPr>
            <p:ph type="title" sz="full" idx="0"/>
          </p:nvPr>
        </p:nvSpPr>
        <p:spPr>
          <a:xfrm rot="0">
            <a:off x="609600" y="228600"/>
            <a:ext cx="8153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algn="ctr" lvl="0"/>
            <a:r>
              <a:rPr altLang="en-US" lang="zh-CN"/>
              <a:t>Types of Inflation</a:t>
            </a:r>
          </a:p>
        </p:txBody>
      </p:sp>
      <p:sp>
        <p:nvSpPr>
          <p:cNvPr id="1048594" name=""/>
          <p:cNvSpPr/>
          <p:nvPr>
            <p:ph sz="quarter" idx="7"/>
          </p:nvPr>
        </p:nvSpPr>
        <p:spPr>
          <a:xfrm rot="0">
            <a:off x="990600" y="2438400"/>
            <a:ext cx="5745162" cy="2971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lnSpc>
                <a:spcPct val="80000"/>
              </a:lnSpc>
              <a:buFont typeface="Wingdings" pitchFamily="2" charset="2"/>
              <a:buChar char="q"/>
            </a:pPr>
            <a:r>
              <a:rPr altLang="en-US" sz="3600" lang="zh-CN"/>
              <a:t> Creeping Inflation</a:t>
            </a:r>
          </a:p>
          <a:p>
            <a:pPr lvl="0">
              <a:lnSpc>
                <a:spcPct val="80000"/>
              </a:lnSpc>
              <a:buFont typeface="Wingdings" pitchFamily="2" charset="2"/>
              <a:buChar char="q"/>
            </a:pPr>
            <a:r>
              <a:rPr altLang="en-US" sz="3600" lang="zh-CN"/>
              <a:t> Walking Inflation</a:t>
            </a:r>
          </a:p>
          <a:p>
            <a:pPr lvl="0">
              <a:lnSpc>
                <a:spcPct val="80000"/>
              </a:lnSpc>
              <a:buFont typeface="Wingdings" pitchFamily="2" charset="2"/>
              <a:buChar char="q"/>
            </a:pPr>
            <a:r>
              <a:rPr altLang="en-US" sz="3600" lang="zh-CN"/>
              <a:t> Running Inflation</a:t>
            </a:r>
          </a:p>
          <a:p>
            <a:pPr lvl="0">
              <a:lnSpc>
                <a:spcPct val="80000"/>
              </a:lnSpc>
              <a:buFont typeface="Wingdings" pitchFamily="2" charset="2"/>
              <a:buChar char="q"/>
            </a:pPr>
            <a:r>
              <a:rPr altLang="en-US" sz="3600" lang="zh-CN"/>
              <a:t> </a:t>
            </a:r>
            <a:r>
              <a:rPr altLang="en-US" sz="3600" lang="zh-CN"/>
              <a:t>Hyper Inflation</a:t>
            </a:r>
            <a:endParaRPr altLang="en-US" lang="zh-CN"/>
          </a:p>
          <a:p>
            <a:pPr lvl="0">
              <a:lnSpc>
                <a:spcPct val="80000"/>
              </a:lnSpc>
              <a:buNone/>
            </a:pPr>
            <a:endParaRPr altLang="en-US" b="1" sz="4500" lang="zh-CN" u="sng"/>
          </a:p>
          <a:p>
            <a:pPr lvl="0">
              <a:lnSpc>
                <a:spcPct val="80000"/>
              </a:lnSpc>
              <a:buNone/>
            </a:pPr>
            <a:endParaRPr altLang="en-US" sz="1100" lang="zh-CN"/>
          </a:p>
        </p:txBody>
      </p:sp>
      <p:sp>
        <p:nvSpPr>
          <p:cNvPr id="1048595" name=""/>
          <p:cNvSpPr txBox="1"/>
          <p:nvPr/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>
              <a:lnSpc>
                <a:spcPct val="80000"/>
              </a:lnSpc>
            </a:pPr>
            <a:fld id="{566ABCEB-ACFC-4714-9973-3DA970169C29}" type="slidenum">
              <a:rPr altLang="en-US" b="1" sz="1200" lang="zh-CN">
                <a:solidFill>
                  <a:srgbClr val="FFFFFF"/>
                </a:solidFill>
              </a:rPr>
              <a:pPr algn="ctr" eaLnBrk="1" hangingPunct="1" latinLnBrk="1" lvl="0">
                <a:lnSpc>
                  <a:spcPct val="80000"/>
                </a:lnSpc>
              </a:pPr>
              <a:t>4</a:t>
            </a:fld>
            <a:endParaRPr altLang="en-US" b="1" sz="12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"/>
          <p:cNvSpPr/>
          <p:nvPr>
            <p:ph type="title" sz="full" idx="0"/>
          </p:nvPr>
        </p:nvSpPr>
        <p:spPr>
          <a:xfrm rot="0">
            <a:off x="612775" y="228600"/>
            <a:ext cx="8153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algn="ctr" lvl="0"/>
            <a:r>
              <a:rPr altLang="en-US" sz="4000" lang="zh-CN"/>
              <a:t>Theories and Causes of Inflation</a:t>
            </a:r>
          </a:p>
        </p:txBody>
      </p:sp>
      <p:sp>
        <p:nvSpPr>
          <p:cNvPr id="1048602" name=""/>
          <p:cNvSpPr/>
          <p:nvPr>
            <p:ph sz="quarter" idx="6"/>
          </p:nvPr>
        </p:nvSpPr>
        <p:spPr>
          <a:xfrm rot="0">
            <a:off x="457200" y="1600200"/>
            <a:ext cx="8229600" cy="5029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buFont typeface="Wingdings" pitchFamily="2" charset="2"/>
              <a:buChar char="q"/>
            </a:pPr>
            <a:endParaRPr altLang="en-US" sz="2400" lang="zh-CN"/>
          </a:p>
          <a:p>
            <a:pPr lvl="0">
              <a:buFont typeface="Wingdings" pitchFamily="2" charset="2"/>
              <a:buChar char="q"/>
            </a:pPr>
            <a:r>
              <a:rPr altLang="en-US" sz="2400" lang="zh-CN"/>
              <a:t>The main cause of inflation is the increase in the demand of goods and services and at the same time decrease in the supply of goods and services.</a:t>
            </a:r>
          </a:p>
          <a:p>
            <a:pPr lvl="0">
              <a:buNone/>
            </a:pPr>
            <a:endParaRPr altLang="en-US" sz="2400" lang="zh-CN"/>
          </a:p>
          <a:p>
            <a:pPr lvl="0">
              <a:buFont typeface="Wingdings" pitchFamily="2" charset="2"/>
              <a:buChar char="q"/>
            </a:pPr>
            <a:r>
              <a:rPr altLang="en-US" sz="2400" lang="zh-CN"/>
              <a:t>There are two theories related to the causes of inflation:</a:t>
            </a:r>
          </a:p>
          <a:p>
            <a:pPr lvl="0">
              <a:buFont typeface="Wingdings" pitchFamily="2" charset="2"/>
              <a:buChar char="ü"/>
            </a:pPr>
            <a:r>
              <a:rPr altLang="en-US" sz="2400" lang="zh-CN"/>
              <a:t>Demand-pull (when there is excess demand), and</a:t>
            </a:r>
          </a:p>
          <a:p>
            <a:pPr lvl="0">
              <a:buFont typeface="Wingdings" pitchFamily="2" charset="2"/>
              <a:buChar char="ü"/>
            </a:pPr>
            <a:r>
              <a:rPr altLang="en-US" sz="2400" lang="zh-CN"/>
              <a:t>Cost-push (when costs rise)</a:t>
            </a:r>
          </a:p>
          <a:p>
            <a:pPr lvl="0"/>
            <a:endParaRPr altLang="en-US" sz="1600" lang="zh-CN"/>
          </a:p>
          <a:p>
            <a:pPr lvl="0">
              <a:buNone/>
            </a:pPr>
            <a:endParaRPr altLang="en-US" sz="1600" lang="zh-CN"/>
          </a:p>
          <a:p>
            <a:pPr lvl="0"/>
            <a:endParaRPr altLang="en-US" sz="1600" lang="zh-CN"/>
          </a:p>
          <a:p>
            <a:pPr lvl="0"/>
            <a:endParaRPr altLang="en-US" sz="1600" lang="zh-CN"/>
          </a:p>
          <a:p>
            <a:pPr lvl="0"/>
            <a:endParaRPr altLang="en-US" sz="1600" lang="zh-CN"/>
          </a:p>
        </p:txBody>
      </p:sp>
      <p:sp>
        <p:nvSpPr>
          <p:cNvPr id="1048603" name=""/>
          <p:cNvSpPr txBox="1"/>
          <p:nvPr/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>
              <a:lnSpc>
                <a:spcPct val="80000"/>
              </a:lnSpc>
            </a:pPr>
            <a:fld id="{566ABCEB-ACFC-4714-9973-3DA970169C29}" type="slidenum">
              <a:rPr altLang="en-US" b="1" sz="1200" lang="zh-CN">
                <a:solidFill>
                  <a:srgbClr val="FFFFFF"/>
                </a:solidFill>
              </a:rPr>
              <a:pPr algn="ctr" eaLnBrk="1" hangingPunct="1" latinLnBrk="1" lvl="0">
                <a:lnSpc>
                  <a:spcPct val="80000"/>
                </a:lnSpc>
              </a:pPr>
              <a:t>5</a:t>
            </a:fld>
            <a:endParaRPr altLang="en-US" b="1" sz="12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"/>
          <p:cNvSpPr/>
          <p:nvPr>
            <p:ph type="title" sz="full" idx="0"/>
          </p:nvPr>
        </p:nvSpPr>
        <p:spPr>
          <a:xfrm rot="0">
            <a:off x="612775" y="228600"/>
            <a:ext cx="8153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algn="ctr" lvl="0"/>
            <a:r>
              <a:rPr altLang="en-US" sz="4000" lang="zh-CN"/>
              <a:t>Theories and Causes of Inflation</a:t>
            </a:r>
          </a:p>
        </p:txBody>
      </p:sp>
      <p:sp>
        <p:nvSpPr>
          <p:cNvPr id="1048611" name=""/>
          <p:cNvSpPr/>
          <p:nvPr>
            <p:ph sz="quarter" idx="6"/>
          </p:nvPr>
        </p:nvSpPr>
        <p:spPr>
          <a:xfrm rot="0">
            <a:off x="612775" y="1600200"/>
            <a:ext cx="8153400" cy="4495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altLang="en-US" sz="2400" lang="zh-CN" u="sng"/>
              <a:t>Demand Pull Inflation – </a:t>
            </a:r>
            <a:br/>
            <a:br/>
            <a:r>
              <a:rPr altLang="en-US" sz="2400" lang="zh-CN"/>
              <a:t>This occurs when aggregate demand is rising while the available supply is less.</a:t>
            </a:r>
            <a:br/>
            <a:r>
              <a:rPr altLang="en-US" sz="2400" lang="zh-CN"/>
              <a:t>Businesses respond to high demand by </a:t>
            </a:r>
            <a:br/>
            <a:r>
              <a:rPr altLang="en-US" sz="2400" lang="zh-CN"/>
              <a:t>raising prices to increase their profit margin</a:t>
            </a:r>
          </a:p>
          <a:p>
            <a:pPr lvl="0"/>
            <a:endParaRPr altLang="en-US" sz="1700" lang="zh-CN"/>
          </a:p>
          <a:p>
            <a:pPr lvl="0"/>
            <a:endParaRPr altLang="en-US" sz="1700" lang="zh-CN"/>
          </a:p>
          <a:p>
            <a:pPr lvl="0"/>
            <a:endParaRPr altLang="en-US" sz="1700" lang="zh-CN"/>
          </a:p>
          <a:p>
            <a:pPr lvl="0">
              <a:buNone/>
            </a:pPr>
            <a:endParaRPr altLang="en-US" sz="1700" lang="zh-CN"/>
          </a:p>
          <a:p>
            <a:pPr lvl="0">
              <a:buNone/>
            </a:pPr>
            <a:r>
              <a:rPr altLang="en-US" sz="1700" lang="zh-CN"/>
              <a:t>	</a:t>
            </a:r>
          </a:p>
        </p:txBody>
      </p:sp>
      <p:sp>
        <p:nvSpPr>
          <p:cNvPr id="1048612" name=""/>
          <p:cNvSpPr txBox="1"/>
          <p:nvPr/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>
              <a:lnSpc>
                <a:spcPct val="80000"/>
              </a:lnSpc>
            </a:pPr>
            <a:fld id="{566ABCEB-ACFC-4714-9973-3DA970169C29}" type="slidenum">
              <a:rPr altLang="en-US" b="1" sz="1200" lang="zh-CN">
                <a:solidFill>
                  <a:srgbClr val="FFFFFF"/>
                </a:solidFill>
              </a:rPr>
              <a:pPr algn="ctr" eaLnBrk="1" hangingPunct="1" latinLnBrk="1" lvl="0">
                <a:lnSpc>
                  <a:spcPct val="80000"/>
                </a:lnSpc>
              </a:pPr>
              <a:t>6</a:t>
            </a:fld>
            <a:endParaRPr altLang="en-US" b="1" sz="12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>
            <p:ph type="title" sz="full" idx="0"/>
          </p:nvPr>
        </p:nvSpPr>
        <p:spPr>
          <a:xfrm rot="0">
            <a:off x="838200" y="0"/>
            <a:ext cx="7221537" cy="13620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algn="ctr" lvl="0"/>
            <a:r>
              <a:rPr altLang="en-US" sz="4000" lang="zh-CN"/>
              <a:t>Theories and Causes of Inflation</a:t>
            </a:r>
          </a:p>
        </p:txBody>
      </p:sp>
      <p:sp>
        <p:nvSpPr>
          <p:cNvPr id="1048622" name=""/>
          <p:cNvSpPr/>
          <p:nvPr>
            <p:ph sz="quarter" idx="6"/>
          </p:nvPr>
        </p:nvSpPr>
        <p:spPr>
          <a:xfrm rot="0">
            <a:off x="612775" y="1600200"/>
            <a:ext cx="8153400" cy="4495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altLang="en-US" b="1" sz="2400" lang="zh-CN" u="sng"/>
              <a:t>Cost – push Inflation :</a:t>
            </a:r>
            <a:br/>
            <a:r>
              <a:rPr altLang="en-US" sz="2400" lang="zh-CN"/>
              <a:t>This occurs when costs of production or operation are increasing. </a:t>
            </a:r>
          </a:p>
          <a:p>
            <a:pPr lvl="0"/>
            <a:r>
              <a:rPr altLang="en-US" sz="2400" lang="zh-CN"/>
              <a:t>Cost Push inflation is mainly caused due to the following factors:</a:t>
            </a:r>
          </a:p>
          <a:p>
            <a:pPr lvl="0">
              <a:buNone/>
            </a:pPr>
            <a:r>
              <a:rPr altLang="en-US" sz="2400" lang="zh-CN"/>
              <a:t>	·         increase in wages.</a:t>
            </a:r>
          </a:p>
          <a:p>
            <a:pPr lvl="0">
              <a:buNone/>
            </a:pPr>
            <a:r>
              <a:rPr altLang="en-US" sz="2400" lang="zh-CN"/>
              <a:t>	·         increase in cost of </a:t>
            </a:r>
            <a:br/>
            <a:r>
              <a:rPr altLang="en-US" sz="2400" lang="zh-CN"/>
              <a:t>	raw materials</a:t>
            </a:r>
          </a:p>
          <a:p>
            <a:pPr lvl="0">
              <a:buNone/>
            </a:pPr>
            <a:r>
              <a:rPr altLang="en-US" sz="2400" lang="zh-CN"/>
              <a:t>	·         increased cost of </a:t>
            </a:r>
            <a:br/>
            <a:r>
              <a:rPr altLang="en-US" sz="2400" lang="zh-CN"/>
              <a:t>	imported components </a:t>
            </a:r>
            <a:br/>
            <a:r>
              <a:rPr altLang="en-US" sz="2400" lang="zh-CN"/>
              <a:t>	(import-push inflation)</a:t>
            </a:r>
          </a:p>
        </p:txBody>
      </p:sp>
      <p:sp>
        <p:nvSpPr>
          <p:cNvPr id="1048623" name=""/>
          <p:cNvSpPr txBox="1"/>
          <p:nvPr/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>
              <a:lnSpc>
                <a:spcPct val="80000"/>
              </a:lnSpc>
            </a:pPr>
            <a:fld id="{566ABCEB-ACFC-4714-9973-3DA970169C29}" type="slidenum">
              <a:rPr altLang="en-US" b="1" sz="1200" lang="zh-CN">
                <a:solidFill>
                  <a:srgbClr val="FFFFFF"/>
                </a:solidFill>
              </a:rPr>
              <a:pPr algn="ctr" eaLnBrk="1" hangingPunct="1" latinLnBrk="1" lvl="0">
                <a:lnSpc>
                  <a:spcPct val="80000"/>
                </a:lnSpc>
              </a:pPr>
              <a:t>7</a:t>
            </a:fld>
            <a:endParaRPr altLang="en-US" b="1" sz="12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"/>
          <p:cNvSpPr/>
          <p:nvPr>
            <p:ph type="body" sz="full" idx="1"/>
          </p:nvPr>
        </p:nvSpPr>
        <p:spPr>
          <a:xfrm rot="0">
            <a:off x="1371600" y="2743200"/>
            <a:ext cx="7123112" cy="3505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319087" latinLnBrk="1" marL="319087" rtl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baseline="0" b="0" sz="29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1pPr>
            <a:lvl2pPr algn="l" eaLnBrk="1" fontAlgn="base" hangingPunct="1" indent="-273050" latinLnBrk="1" marL="639762" rtl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baseline="0" b="0" sz="26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2pPr>
            <a:lvl3pPr algn="l" eaLnBrk="1" fontAlgn="base" hangingPunct="1" indent="-228600" latinLnBrk="1" marL="914400" rtl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baseline="0" b="0" sz="23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3pPr>
            <a:lvl4pPr algn="l" eaLnBrk="1" fontAlgn="base" hangingPunct="1" indent="-228600" latinLnBrk="1" marL="13716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4pPr>
            <a:lvl5pPr algn="l" eaLnBrk="1" fontAlgn="base" hangingPunct="1" indent="-228600" latinLnBrk="1" marL="1828800" rtl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baseline="0" b="0" sz="2000" i="0" u="none">
                <a:solidFill>
                  <a:schemeClr val="dk1"/>
                </a:solidFill>
                <a:latin typeface="Tw Cen MT" pitchFamily="34" charset="0"/>
                <a:sym typeface="Calibri" pitchFamily="34" charset="0"/>
              </a:defRPr>
            </a:lvl5pPr>
          </a:lstStyle>
          <a:p>
            <a:pPr indent="0" lvl="0" marL="0">
              <a:lnSpc>
                <a:spcPct val="80000"/>
              </a:lnSpc>
              <a:buFont typeface="Wingdings" pitchFamily="2" charset="2"/>
              <a:buChar char="q"/>
            </a:pPr>
            <a:r>
              <a:rPr altLang="en-US" sz="2400" lang="zh-CN">
                <a:solidFill>
                  <a:schemeClr val="lt2"/>
                </a:solidFill>
              </a:rPr>
              <a:t> Increase in demand</a:t>
            </a:r>
          </a:p>
          <a:p>
            <a:pPr indent="0" lvl="0" marL="0">
              <a:lnSpc>
                <a:spcPct val="80000"/>
              </a:lnSpc>
              <a:buFont typeface="Wingdings" pitchFamily="2" charset="2"/>
              <a:buChar char="ü"/>
            </a:pPr>
            <a:r>
              <a:rPr altLang="en-US" sz="2400" lang="zh-CN">
                <a:solidFill>
                  <a:schemeClr val="lt2"/>
                </a:solidFill>
              </a:rPr>
              <a:t> Increase in public expenditure.</a:t>
            </a:r>
          </a:p>
          <a:p>
            <a:pPr indent="0" lvl="0" marL="0">
              <a:lnSpc>
                <a:spcPct val="80000"/>
              </a:lnSpc>
              <a:buFont typeface="Wingdings" pitchFamily="2" charset="2"/>
              <a:buChar char="ü"/>
            </a:pPr>
            <a:r>
              <a:rPr altLang="en-US" sz="2400" lang="zh-CN">
                <a:solidFill>
                  <a:schemeClr val="lt2"/>
                </a:solidFill>
              </a:rPr>
              <a:t> Increase in private expenditure.</a:t>
            </a:r>
          </a:p>
          <a:p>
            <a:pPr indent="0" lvl="0" marL="0">
              <a:lnSpc>
                <a:spcPct val="80000"/>
              </a:lnSpc>
              <a:buFont typeface="Wingdings" pitchFamily="2" charset="2"/>
              <a:buChar char="ü"/>
            </a:pPr>
            <a:r>
              <a:rPr altLang="en-US" sz="2400" lang="zh-CN">
                <a:solidFill>
                  <a:schemeClr val="lt2"/>
                </a:solidFill>
              </a:rPr>
              <a:t> Increase in consumer spending.</a:t>
            </a:r>
          </a:p>
          <a:p>
            <a:pPr indent="0" lvl="0" marL="0">
              <a:lnSpc>
                <a:spcPct val="80000"/>
              </a:lnSpc>
              <a:buFont typeface="Wingdings" pitchFamily="2" charset="2"/>
              <a:buChar char="ü"/>
            </a:pPr>
            <a:r>
              <a:rPr altLang="en-US" sz="2400" lang="zh-CN">
                <a:solidFill>
                  <a:schemeClr val="lt2"/>
                </a:solidFill>
              </a:rPr>
              <a:t> Reduction in taxation.</a:t>
            </a:r>
          </a:p>
          <a:p>
            <a:pPr indent="0" lvl="0" marL="0">
              <a:lnSpc>
                <a:spcPct val="80000"/>
              </a:lnSpc>
              <a:buFont typeface="Wingdings" pitchFamily="2" charset="2"/>
              <a:buChar char="ü"/>
            </a:pPr>
            <a:r>
              <a:rPr altLang="en-US" sz="2400" lang="zh-CN">
                <a:solidFill>
                  <a:schemeClr val="lt2"/>
                </a:solidFill>
              </a:rPr>
              <a:t> Repayment of past internal debts.</a:t>
            </a:r>
          </a:p>
          <a:p>
            <a:pPr indent="0" lvl="0" marL="0">
              <a:lnSpc>
                <a:spcPct val="80000"/>
              </a:lnSpc>
              <a:buFont typeface="Wingdings" pitchFamily="2" charset="2"/>
              <a:buChar char="ü"/>
            </a:pPr>
            <a:r>
              <a:rPr altLang="en-US" sz="2400" lang="zh-CN">
                <a:solidFill>
                  <a:schemeClr val="lt2"/>
                </a:solidFill>
              </a:rPr>
              <a:t> Increase in population.</a:t>
            </a:r>
          </a:p>
          <a:p>
            <a:pPr indent="0" lvl="0" marL="0">
              <a:lnSpc>
                <a:spcPct val="80000"/>
              </a:lnSpc>
              <a:buFont typeface="Wingdings" pitchFamily="2" charset="2"/>
              <a:buChar char="ü"/>
            </a:pPr>
            <a:r>
              <a:rPr altLang="en-US" sz="2400" lang="zh-CN">
                <a:solidFill>
                  <a:schemeClr val="lt2"/>
                </a:solidFill>
              </a:rPr>
              <a:t> Increase in export.</a:t>
            </a:r>
          </a:p>
          <a:p>
            <a:pPr indent="0" lvl="0" marL="0">
              <a:lnSpc>
                <a:spcPct val="80000"/>
              </a:lnSpc>
              <a:buFont typeface="Wingdings" pitchFamily="2" charset="2"/>
              <a:buChar char="ü"/>
            </a:pPr>
            <a:r>
              <a:rPr altLang="en-US" sz="2400" lang="zh-CN">
                <a:solidFill>
                  <a:schemeClr val="lt2"/>
                </a:solidFill>
              </a:rPr>
              <a:t> Defict Financing.</a:t>
            </a:r>
          </a:p>
        </p:txBody>
      </p:sp>
      <p:sp>
        <p:nvSpPr>
          <p:cNvPr id="1048644" name=""/>
          <p:cNvSpPr/>
          <p:nvPr>
            <p:ph type="title" sz="full" idx="0"/>
          </p:nvPr>
        </p:nvSpPr>
        <p:spPr>
          <a:xfrm rot="0">
            <a:off x="1371600" y="1600200"/>
            <a:ext cx="76200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lang="zh-CN">
                <a:solidFill>
                  <a:srgbClr val="FFFFFF"/>
                </a:solidFill>
              </a:rPr>
              <a:t>Causes</a:t>
            </a:r>
          </a:p>
        </p:txBody>
      </p:sp>
      <p:sp>
        <p:nvSpPr>
          <p:cNvPr id="1048645" name=""/>
          <p:cNvSpPr txBox="1"/>
          <p:nvPr/>
        </p:nvSpPr>
        <p:spPr>
          <a:xfrm rot="0">
            <a:off x="0" y="1752600"/>
            <a:ext cx="1295400" cy="7016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b="1" sz="2400" lang="zh-CN">
                <a:solidFill>
                  <a:srgbClr val="FFFFFF"/>
                </a:solidFill>
              </a:rPr>
              <a:pPr algn="ctr" eaLnBrk="1" hangingPunct="1" latinLnBrk="1" lvl="0"/>
              <a:t>8</a:t>
            </a:fld>
            <a:endParaRPr altLang="en-US" b="1" sz="24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6" name=""/>
          <p:cNvSpPr/>
          <p:nvPr>
            <p:ph type="title" sz="full" idx="0"/>
          </p:nvPr>
        </p:nvSpPr>
        <p:spPr>
          <a:xfrm rot="0">
            <a:off x="612775" y="228600"/>
            <a:ext cx="8153400" cy="99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w Cen MT" pitchFamily="34" charset="0"/>
                <a:sym typeface="Calibri" pitchFamily="34" charset="0"/>
              </a:defRPr>
            </a:lvl1pPr>
          </a:lstStyle>
          <a:p>
            <a:pPr lvl="0"/>
            <a:r>
              <a:rPr altLang="en-US" lang="zh-CN"/>
              <a:t>Causes</a:t>
            </a:r>
          </a:p>
        </p:txBody>
      </p:sp>
      <p:sp>
        <p:nvSpPr>
          <p:cNvPr id="1048647" name=""/>
          <p:cNvSpPr/>
          <p:nvPr>
            <p:ph sz="quarter" idx="6"/>
          </p:nvPr>
        </p:nvSpPr>
        <p:spPr>
          <a:xfrm rot="0">
            <a:off x="612775" y="1600200"/>
            <a:ext cx="8153400" cy="4495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altLang="en-US" sz="2900" lang="zh-CN"/>
              <a:t>Shortage of supply.</a:t>
            </a:r>
          </a:p>
          <a:p>
            <a:pPr lvl="0">
              <a:buFont typeface="Wingdings" pitchFamily="2" charset="2"/>
              <a:buChar char="ü"/>
            </a:pPr>
            <a:r>
              <a:rPr altLang="en-US" sz="2900" lang="zh-CN"/>
              <a:t>Industrial disputes.</a:t>
            </a:r>
          </a:p>
          <a:p>
            <a:pPr lvl="0">
              <a:buFont typeface="Wingdings" pitchFamily="2" charset="2"/>
              <a:buChar char="ü"/>
            </a:pPr>
            <a:r>
              <a:rPr altLang="en-US" sz="2900" lang="zh-CN"/>
              <a:t>Shortage of supply.</a:t>
            </a:r>
          </a:p>
          <a:p>
            <a:pPr lvl="0">
              <a:buFont typeface="Wingdings" pitchFamily="2" charset="2"/>
              <a:buChar char="ü"/>
            </a:pPr>
            <a:r>
              <a:rPr altLang="en-US" sz="2900" lang="zh-CN"/>
              <a:t>Natural calamities.</a:t>
            </a:r>
          </a:p>
          <a:p>
            <a:pPr lvl="0">
              <a:buFont typeface="Wingdings" pitchFamily="2" charset="2"/>
              <a:buChar char="ü"/>
            </a:pPr>
            <a:r>
              <a:rPr altLang="en-US" sz="2900" lang="zh-CN"/>
              <a:t>Hoarding the goods(artificial scarcities).</a:t>
            </a:r>
          </a:p>
        </p:txBody>
      </p:sp>
      <p:sp>
        <p:nvSpPr>
          <p:cNvPr id="1048648" name=""/>
          <p:cNvSpPr txBox="1"/>
          <p:nvPr/>
        </p:nvSpPr>
        <p:spPr>
          <a:xfrm rot="0">
            <a:off x="0" y="1271587"/>
            <a:ext cx="5334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Arial" pitchFamily="0" charset="0"/>
                <a:sym typeface="Calibri" pitchFamily="34" charset="0"/>
              </a:defRPr>
            </a:lvl5pPr>
          </a:lstStyle>
          <a:p>
            <a:pPr algn="ctr" eaLnBrk="1" hangingPunct="1" latinLnBrk="1" lvl="0">
              <a:lnSpc>
                <a:spcPct val="80000"/>
              </a:lnSpc>
            </a:pPr>
            <a:fld id="{566ABCEB-ACFC-4714-9973-3DA970169C29}" type="slidenum">
              <a:rPr altLang="en-US" b="1" sz="1200" lang="zh-CN">
                <a:solidFill>
                  <a:srgbClr val="FFFFFF"/>
                </a:solidFill>
              </a:rPr>
              <a:pPr algn="ctr" eaLnBrk="1" hangingPunct="1" latinLnBrk="1" lvl="0">
                <a:lnSpc>
                  <a:spcPct val="80000"/>
                </a:lnSpc>
              </a:pPr>
              <a:t>9</a:t>
            </a:fld>
            <a:endParaRPr altLang="en-US" b="1" sz="12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>
    <p:fade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BDDC3"/>
      </a:dk2>
      <a:lt2>
        <a:srgbClr val="775F55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BDDC3"/>
        </a:dk2>
        <a:lt2>
          <a:srgbClr val="775F55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7B615"/>
        </a:hlink>
        <a:folHlink>
          <a:srgbClr val="704404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Inflation</dc:title>
  <dc:creator>payal.agrawal</dc:creator>
  <cp:lastModifiedBy>sandy</cp:lastModifiedBy>
  <dcterms:created xsi:type="dcterms:W3CDTF">2013-10-21T15:13:23Z</dcterms:created>
  <dcterms:modified xsi:type="dcterms:W3CDTF">2017-10-06T04:54:28Z</dcterms:modified>
</cp:coreProperties>
</file>