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9" r:id="rId6"/>
    <p:sldId id="260" r:id="rId7"/>
    <p:sldId id="270" r:id="rId8"/>
    <p:sldId id="261" r:id="rId9"/>
    <p:sldId id="262" r:id="rId10"/>
    <p:sldId id="263" r:id="rId11"/>
    <p:sldId id="266" r:id="rId12"/>
    <p:sldId id="267" r:id="rId13"/>
    <p:sldId id="271" r:id="rId14"/>
    <p:sldId id="272" r:id="rId15"/>
    <p:sldId id="273" r:id="rId16"/>
    <p:sldId id="274" r:id="rId17"/>
    <p:sldId id="275" r:id="rId18"/>
    <p:sldId id="276" r:id="rId19"/>
    <p:sldId id="277" r:id="rId20"/>
    <p:sldId id="26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10/9/2017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631066"/>
            <a:ext cx="9220714" cy="3618961"/>
          </a:xfrm>
        </p:spPr>
        <p:txBody>
          <a:bodyPr/>
          <a:lstStyle/>
          <a:p>
            <a:r>
              <a:rPr lang="en-IN" dirty="0" smtClean="0"/>
              <a:t/>
            </a:r>
            <a:br>
              <a:rPr lang="en-IN" dirty="0" smtClean="0"/>
            </a:br>
            <a:r>
              <a:rPr lang="en-IN" dirty="0"/>
              <a:t/>
            </a:r>
            <a:br>
              <a:rPr lang="en-IN" dirty="0"/>
            </a:br>
            <a:endParaRPr lang="en-IN" dirty="0"/>
          </a:p>
        </p:txBody>
      </p:sp>
      <p:pic>
        <p:nvPicPr>
          <p:cNvPr id="4" name="Picture 3" descr="Image result for svit vasad symbol"/>
          <p:cNvPicPr>
            <a:picLocks noChangeAspect="1" noChangeArrowheads="1"/>
          </p:cNvPicPr>
          <p:nvPr/>
        </p:nvPicPr>
        <p:blipFill>
          <a:blip r:embed="rId2"/>
          <a:srcRect/>
          <a:stretch>
            <a:fillRect/>
          </a:stretch>
        </p:blipFill>
        <p:spPr bwMode="auto">
          <a:xfrm>
            <a:off x="5609107" y="639911"/>
            <a:ext cx="3214710" cy="2425260"/>
          </a:xfrm>
          <a:prstGeom prst="rect">
            <a:avLst/>
          </a:prstGeom>
          <a:noFill/>
        </p:spPr>
      </p:pic>
      <p:sp>
        <p:nvSpPr>
          <p:cNvPr id="5" name="Subtitle 2"/>
          <p:cNvSpPr>
            <a:spLocks noGrp="1"/>
          </p:cNvSpPr>
          <p:nvPr>
            <p:ph type="subTitle" idx="1"/>
          </p:nvPr>
        </p:nvSpPr>
        <p:spPr>
          <a:xfrm>
            <a:off x="3634043" y="3356992"/>
            <a:ext cx="6400800" cy="3214710"/>
          </a:xfrm>
        </p:spPr>
        <p:txBody>
          <a:bodyPr>
            <a:normAutofit/>
          </a:bodyPr>
          <a:lstStyle/>
          <a:p>
            <a:r>
              <a:rPr lang="en-IN" b="1" dirty="0" smtClean="0">
                <a:solidFill>
                  <a:schemeClr val="tx1"/>
                </a:solidFill>
                <a:latin typeface="Times New Roman" pitchFamily="18" charset="0"/>
                <a:cs typeface="Times New Roman" pitchFamily="18" charset="0"/>
              </a:rPr>
              <a:t>			</a:t>
            </a:r>
            <a:r>
              <a:rPr lang="en-IN" sz="3200" b="1" u="sng" dirty="0">
                <a:solidFill>
                  <a:srgbClr val="FF0000"/>
                </a:solidFill>
                <a:latin typeface="Times New Roman" pitchFamily="18" charset="0"/>
                <a:cs typeface="Times New Roman" pitchFamily="18" charset="0"/>
              </a:rPr>
              <a:t>C</a:t>
            </a:r>
            <a:r>
              <a:rPr lang="en-IN" sz="3200" b="1" u="sng" dirty="0" smtClean="0">
                <a:solidFill>
                  <a:srgbClr val="FF0000"/>
                </a:solidFill>
                <a:latin typeface="Times New Roman" pitchFamily="18" charset="0"/>
                <a:cs typeface="Times New Roman" pitchFamily="18" charset="0"/>
              </a:rPr>
              <a:t>ost </a:t>
            </a:r>
            <a:r>
              <a:rPr lang="en-IN" sz="3200" b="1" u="sng" dirty="0">
                <a:solidFill>
                  <a:srgbClr val="FF0000"/>
                </a:solidFill>
                <a:latin typeface="Times New Roman" pitchFamily="18" charset="0"/>
                <a:cs typeface="Times New Roman" pitchFamily="18" charset="0"/>
              </a:rPr>
              <a:t>A</a:t>
            </a:r>
            <a:r>
              <a:rPr lang="en-IN" sz="3200" b="1" u="sng" dirty="0" smtClean="0">
                <a:solidFill>
                  <a:srgbClr val="FF0000"/>
                </a:solidFill>
                <a:latin typeface="Times New Roman" pitchFamily="18" charset="0"/>
                <a:cs typeface="Times New Roman" pitchFamily="18" charset="0"/>
              </a:rPr>
              <a:t>nd </a:t>
            </a:r>
            <a:r>
              <a:rPr lang="en-IN" sz="3200" b="1" u="sng" dirty="0">
                <a:solidFill>
                  <a:srgbClr val="FF0000"/>
                </a:solidFill>
                <a:latin typeface="Times New Roman" pitchFamily="18" charset="0"/>
                <a:cs typeface="Times New Roman" pitchFamily="18" charset="0"/>
              </a:rPr>
              <a:t>C</a:t>
            </a:r>
            <a:r>
              <a:rPr lang="en-IN" sz="3200" b="1" u="sng" dirty="0" smtClean="0">
                <a:solidFill>
                  <a:srgbClr val="FF0000"/>
                </a:solidFill>
                <a:latin typeface="Times New Roman" pitchFamily="18" charset="0"/>
                <a:cs typeface="Times New Roman" pitchFamily="18" charset="0"/>
              </a:rPr>
              <a:t>ost </a:t>
            </a:r>
            <a:r>
              <a:rPr lang="en-IN" sz="3200" b="1" u="sng" dirty="0">
                <a:solidFill>
                  <a:srgbClr val="FF0000"/>
                </a:solidFill>
                <a:latin typeface="Times New Roman" pitchFamily="18" charset="0"/>
                <a:cs typeface="Times New Roman" pitchFamily="18" charset="0"/>
              </a:rPr>
              <a:t>C</a:t>
            </a:r>
            <a:r>
              <a:rPr lang="en-IN" sz="3200" b="1" u="sng" dirty="0" smtClean="0">
                <a:solidFill>
                  <a:srgbClr val="FF0000"/>
                </a:solidFill>
                <a:latin typeface="Times New Roman" pitchFamily="18" charset="0"/>
                <a:cs typeface="Times New Roman" pitchFamily="18" charset="0"/>
              </a:rPr>
              <a:t>oncepts</a:t>
            </a:r>
            <a:endParaRPr lang="en-IN" sz="3200" b="1" u="sng" dirty="0">
              <a:solidFill>
                <a:srgbClr val="FF0000"/>
              </a:solidFill>
              <a:latin typeface="Times New Roman" pitchFamily="18" charset="0"/>
              <a:cs typeface="Times New Roman" pitchFamily="18" charset="0"/>
            </a:endParaRPr>
          </a:p>
          <a:p>
            <a:pPr algn="l"/>
            <a:r>
              <a:rPr lang="en-IN" sz="2000" b="1" dirty="0" smtClean="0">
                <a:solidFill>
                  <a:schemeClr val="tx1"/>
                </a:solidFill>
                <a:latin typeface="Times New Roman" pitchFamily="18" charset="0"/>
                <a:cs typeface="Times New Roman" pitchFamily="18" charset="0"/>
              </a:rPr>
              <a:t>Name : Parmar Chaitali B.</a:t>
            </a:r>
            <a:endParaRPr lang="en-IN" sz="2000" dirty="0" smtClean="0">
              <a:solidFill>
                <a:schemeClr val="tx1"/>
              </a:solidFill>
              <a:latin typeface="Times New Roman" pitchFamily="18" charset="0"/>
              <a:cs typeface="Times New Roman" pitchFamily="18" charset="0"/>
            </a:endParaRPr>
          </a:p>
          <a:p>
            <a:pPr algn="l"/>
            <a:r>
              <a:rPr lang="en-IN" sz="2000" b="1" dirty="0" smtClean="0">
                <a:solidFill>
                  <a:schemeClr val="tx1"/>
                </a:solidFill>
                <a:latin typeface="Times New Roman" pitchFamily="18" charset="0"/>
                <a:cs typeface="Times New Roman" pitchFamily="18" charset="0"/>
              </a:rPr>
              <a:t>Id Number : 217BEITG004</a:t>
            </a:r>
          </a:p>
          <a:p>
            <a:pPr algn="l"/>
            <a:r>
              <a:rPr lang="en-IN" sz="2000" b="1" dirty="0" smtClean="0">
                <a:solidFill>
                  <a:schemeClr val="tx1"/>
                </a:solidFill>
                <a:latin typeface="Times New Roman" pitchFamily="18" charset="0"/>
                <a:cs typeface="Times New Roman" pitchFamily="18" charset="0"/>
              </a:rPr>
              <a:t>Sub : EEM.</a:t>
            </a:r>
          </a:p>
          <a:p>
            <a:pPr algn="l"/>
            <a:r>
              <a:rPr lang="en-IN" sz="2000" b="1" dirty="0" smtClean="0">
                <a:solidFill>
                  <a:schemeClr val="tx1"/>
                </a:solidFill>
                <a:latin typeface="Times New Roman" pitchFamily="18" charset="0"/>
                <a:cs typeface="Times New Roman" pitchFamily="18" charset="0"/>
              </a:rPr>
              <a:t>Class : SY IT – 1.</a:t>
            </a:r>
          </a:p>
          <a:p>
            <a:endParaRPr lang="en-IN" dirty="0"/>
          </a:p>
        </p:txBody>
      </p:sp>
    </p:spTree>
    <p:extLst>
      <p:ext uri="{BB962C8B-B14F-4D97-AF65-F5344CB8AC3E}">
        <p14:creationId xmlns:p14="http://schemas.microsoft.com/office/powerpoint/2010/main" val="12787310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r>
              <a:rPr lang="en-IN" b="1" u="sng" dirty="0"/>
              <a:t>I</a:t>
            </a:r>
            <a:r>
              <a:rPr lang="en-IN" b="1" u="sng" dirty="0" smtClean="0"/>
              <a:t>ntroduction </a:t>
            </a:r>
            <a:r>
              <a:rPr lang="en-IN" b="1" u="sng" dirty="0"/>
              <a:t>to Break Even Analysis</a:t>
            </a:r>
            <a:r>
              <a:rPr lang="en-IN" dirty="0"/>
              <a:t/>
            </a:r>
            <a:br>
              <a:rPr lang="en-IN" dirty="0"/>
            </a:br>
            <a:r>
              <a:rPr lang="en-IN" dirty="0"/>
              <a:t>				</a:t>
            </a:r>
          </a:p>
        </p:txBody>
      </p:sp>
      <p:sp>
        <p:nvSpPr>
          <p:cNvPr id="3" name="Content Placeholder 2"/>
          <p:cNvSpPr>
            <a:spLocks noGrp="1"/>
          </p:cNvSpPr>
          <p:nvPr>
            <p:ph idx="1"/>
          </p:nvPr>
        </p:nvSpPr>
        <p:spPr/>
        <p:txBody>
          <a:bodyPr/>
          <a:lstStyle/>
          <a:p>
            <a:r>
              <a:rPr lang="en-IN" dirty="0" smtClean="0"/>
              <a:t>It is a point of production resulting into no profit-no loss ,</a:t>
            </a:r>
            <a:r>
              <a:rPr lang="en-IN" dirty="0"/>
              <a:t> </a:t>
            </a:r>
            <a:r>
              <a:rPr lang="en-IN" dirty="0" smtClean="0"/>
              <a:t>it is also called a break even point.</a:t>
            </a:r>
          </a:p>
          <a:p>
            <a:r>
              <a:rPr lang="en-IN" dirty="0" smtClean="0"/>
              <a:t>And also a that type of analysis of any production level company called break even analysis.</a:t>
            </a:r>
          </a:p>
          <a:p>
            <a:r>
              <a:rPr lang="en-IN" b="1" u="sng" dirty="0" smtClean="0"/>
              <a:t>Formula:-</a:t>
            </a:r>
          </a:p>
          <a:p>
            <a:pPr marL="0" indent="0">
              <a:buNone/>
            </a:pPr>
            <a:r>
              <a:rPr lang="en-IN" dirty="0" smtClean="0"/>
              <a:t> Break even point (</a:t>
            </a:r>
            <a:r>
              <a:rPr lang="en-IN" dirty="0"/>
              <a:t> </a:t>
            </a:r>
            <a:r>
              <a:rPr lang="en-IN" dirty="0" smtClean="0"/>
              <a:t>In units ) = (Total fixed cost)/ contribution per unit.</a:t>
            </a:r>
          </a:p>
          <a:p>
            <a:pPr marL="0" indent="0">
              <a:buNone/>
            </a:pPr>
            <a:r>
              <a:rPr lang="en-IN" dirty="0"/>
              <a:t> Break even point </a:t>
            </a:r>
            <a:r>
              <a:rPr lang="en-IN" dirty="0" smtClean="0"/>
              <a:t>(In Rs.) = </a:t>
            </a:r>
            <a:r>
              <a:rPr lang="en-IN" dirty="0"/>
              <a:t>(Total fixed cost</a:t>
            </a:r>
            <a:r>
              <a:rPr lang="en-IN" dirty="0" smtClean="0"/>
              <a:t>)/ ((p/v ratio))</a:t>
            </a:r>
          </a:p>
          <a:p>
            <a:pPr marL="0" indent="0" algn="ctr">
              <a:buNone/>
            </a:pPr>
            <a:r>
              <a:rPr lang="en-IN" b="1" u="sng" dirty="0" smtClean="0"/>
              <a:t>OR</a:t>
            </a:r>
          </a:p>
          <a:p>
            <a:pPr marL="0" indent="0">
              <a:buNone/>
            </a:pPr>
            <a:r>
              <a:rPr lang="en-IN" dirty="0"/>
              <a:t>Break even point (In Rs.) = (Total fixed cost</a:t>
            </a:r>
            <a:r>
              <a:rPr lang="en-IN" dirty="0" smtClean="0"/>
              <a:t>)/ ((contribution /sales))</a:t>
            </a:r>
            <a:endParaRPr lang="en-IN" b="1" u="sng" dirty="0"/>
          </a:p>
        </p:txBody>
      </p:sp>
    </p:spTree>
    <p:extLst>
      <p:ext uri="{BB962C8B-B14F-4D97-AF65-F5344CB8AC3E}">
        <p14:creationId xmlns:p14="http://schemas.microsoft.com/office/powerpoint/2010/main" val="22132866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8648" y="244699"/>
            <a:ext cx="10453352" cy="6516709"/>
          </a:xfrm>
          <a:prstGeom prst="rect">
            <a:avLst/>
          </a:prstGeom>
        </p:spPr>
      </p:pic>
    </p:spTree>
    <p:extLst>
      <p:ext uri="{BB962C8B-B14F-4D97-AF65-F5344CB8AC3E}">
        <p14:creationId xmlns:p14="http://schemas.microsoft.com/office/powerpoint/2010/main" val="25822279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Arial" panose="020B0604020202020204" pitchFamily="34" charset="0"/>
              <a:buChar char="•"/>
            </a:pPr>
            <a:r>
              <a:rPr lang="en-IN" b="1" u="sng" dirty="0" smtClean="0"/>
              <a:t>Case study:-</a:t>
            </a:r>
            <a:br>
              <a:rPr lang="en-IN" b="1" u="sng" dirty="0" smtClean="0"/>
            </a:br>
            <a:r>
              <a:rPr lang="en-IN" b="1" dirty="0" smtClean="0">
                <a:solidFill>
                  <a:schemeClr val="tx1"/>
                </a:solidFill>
              </a:rPr>
              <a:t>history</a:t>
            </a:r>
            <a:endParaRPr lang="en-IN" b="1" dirty="0">
              <a:solidFill>
                <a:schemeClr val="tx1"/>
              </a:solidFill>
            </a:endParaRPr>
          </a:p>
        </p:txBody>
      </p:sp>
      <p:sp>
        <p:nvSpPr>
          <p:cNvPr id="3" name="Content Placeholder 2"/>
          <p:cNvSpPr>
            <a:spLocks noGrp="1"/>
          </p:cNvSpPr>
          <p:nvPr>
            <p:ph idx="1"/>
          </p:nvPr>
        </p:nvSpPr>
        <p:spPr/>
        <p:txBody>
          <a:bodyPr/>
          <a:lstStyle/>
          <a:p>
            <a:r>
              <a:rPr lang="en-IN" dirty="0"/>
              <a:t>The company originated in Switzerland in 1884, when Julius Maggi took over his father's mill.</a:t>
            </a:r>
          </a:p>
          <a:p>
            <a:r>
              <a:rPr lang="en-IN" dirty="0"/>
              <a:t>In 1947, following several changes in ownership and corporate structure, Maggi's holding company merged with the Nestlé company to form </a:t>
            </a:r>
            <a:r>
              <a:rPr lang="en-IN" dirty="0" smtClean="0"/>
              <a:t>Nestlé-</a:t>
            </a:r>
            <a:r>
              <a:rPr lang="en-IN" dirty="0" err="1" smtClean="0"/>
              <a:t>Alimentana</a:t>
            </a:r>
            <a:r>
              <a:rPr lang="en-IN" dirty="0" smtClean="0"/>
              <a:t> </a:t>
            </a:r>
            <a:r>
              <a:rPr lang="en-IN" dirty="0"/>
              <a:t>S.A., currently known in its francophone home base as Nestlé S.A</a:t>
            </a:r>
            <a:r>
              <a:rPr lang="en-IN" dirty="0" smtClean="0"/>
              <a:t>.</a:t>
            </a:r>
            <a:endParaRPr lang="en-IN" dirty="0"/>
          </a:p>
          <a:p>
            <a:r>
              <a:rPr lang="en-IN" dirty="0"/>
              <a:t>Maggi instant noodles are popular in India, Pakistan and Malaysia. Nestle has 39% market share in Malaysia, where "Maggi" is synonymous with instant noodles</a:t>
            </a:r>
            <a:r>
              <a:rPr lang="en-IN" dirty="0" smtClean="0"/>
              <a:t>,</a:t>
            </a:r>
            <a:r>
              <a:rPr lang="en-IN" dirty="0"/>
              <a:t> and had 90% market share in India prior to a nationwide ban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2471" y="173534"/>
            <a:ext cx="2627760" cy="1822696"/>
          </a:xfrm>
          <a:prstGeom prst="rect">
            <a:avLst/>
          </a:prstGeom>
        </p:spPr>
      </p:pic>
    </p:spTree>
    <p:extLst>
      <p:ext uri="{BB962C8B-B14F-4D97-AF65-F5344CB8AC3E}">
        <p14:creationId xmlns:p14="http://schemas.microsoft.com/office/powerpoint/2010/main" val="35958541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0725" y="871473"/>
            <a:ext cx="8915400" cy="5838420"/>
          </a:xfrm>
        </p:spPr>
        <p:txBody>
          <a:bodyPr/>
          <a:lstStyle/>
          <a:p>
            <a:r>
              <a:rPr lang="en-IN" b="1" i="1" dirty="0"/>
              <a:t>Fixed cost</a:t>
            </a:r>
            <a:r>
              <a:rPr lang="en-IN" b="1" i="1" dirty="0" smtClean="0"/>
              <a:t>:</a:t>
            </a:r>
          </a:p>
          <a:p>
            <a:pPr marL="0" indent="0">
              <a:buNone/>
            </a:pPr>
            <a:r>
              <a:rPr lang="en-IN" b="1" i="1" dirty="0"/>
              <a:t> </a:t>
            </a:r>
            <a:r>
              <a:rPr lang="en-IN" b="1" i="1" dirty="0" smtClean="0"/>
              <a:t>     </a:t>
            </a:r>
            <a:r>
              <a:rPr lang="en-IN" dirty="0"/>
              <a:t>This is the cost which is independent of the quantity of the product produced e.g. Land &amp;Building cost, plant &amp; Machinery cost etc. </a:t>
            </a:r>
            <a:endParaRPr lang="en-IN" dirty="0" smtClean="0"/>
          </a:p>
          <a:p>
            <a:pPr marL="0" indent="0">
              <a:buNone/>
            </a:pPr>
            <a:endParaRPr lang="en-IN" b="1" dirty="0"/>
          </a:p>
          <a:p>
            <a:pPr>
              <a:buFont typeface="Wingdings" panose="05000000000000000000" pitchFamily="2" charset="2"/>
              <a:buChar char="§"/>
            </a:pPr>
            <a:r>
              <a:rPr lang="en-IN" b="1" i="1" dirty="0" smtClean="0"/>
              <a:t> </a:t>
            </a:r>
            <a:r>
              <a:rPr lang="en-IN" b="1" dirty="0"/>
              <a:t>Land and Building </a:t>
            </a:r>
          </a:p>
          <a:p>
            <a:pPr marL="0" indent="0">
              <a:buNone/>
            </a:pPr>
            <a:r>
              <a:rPr lang="en-IN" dirty="0" smtClean="0"/>
              <a:t>      A </a:t>
            </a:r>
            <a:r>
              <a:rPr lang="en-IN" dirty="0"/>
              <a:t>plot of land of about 200 sq.mtrs. with built-up area of 100 sq.mtrs. is sufficient. Land would cost around Rs.60,000/- whereas cost of construction could be Rs.2.50 lacs. Main production area would occupy around 50 sq.mtrs. whereas packing room and storage area would occupy balance area. 	</a:t>
            </a:r>
          </a:p>
          <a:p>
            <a:pPr marL="0" indent="0">
              <a:buNone/>
            </a:pPr>
            <a:r>
              <a:rPr lang="en-IN" dirty="0"/>
              <a:t>	</a:t>
            </a:r>
          </a:p>
        </p:txBody>
      </p:sp>
      <p:graphicFrame>
        <p:nvGraphicFramePr>
          <p:cNvPr id="4" name="Table 3"/>
          <p:cNvGraphicFramePr>
            <a:graphicFrameLocks noGrp="1"/>
          </p:cNvGraphicFramePr>
          <p:nvPr>
            <p:extLst>
              <p:ext uri="{D42A27DB-BD31-4B8C-83A1-F6EECF244321}">
                <p14:modId xmlns:p14="http://schemas.microsoft.com/office/powerpoint/2010/main" val="3708029648"/>
              </p:ext>
            </p:extLst>
          </p:nvPr>
        </p:nvGraphicFramePr>
        <p:xfrm>
          <a:off x="1928969" y="4531813"/>
          <a:ext cx="8127999" cy="1505732"/>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405648312"/>
                    </a:ext>
                  </a:extLst>
                </a:gridCol>
                <a:gridCol w="2709333">
                  <a:extLst>
                    <a:ext uri="{9D8B030D-6E8A-4147-A177-3AD203B41FA5}">
                      <a16:colId xmlns:a16="http://schemas.microsoft.com/office/drawing/2014/main" val="1308036495"/>
                    </a:ext>
                  </a:extLst>
                </a:gridCol>
                <a:gridCol w="2709333">
                  <a:extLst>
                    <a:ext uri="{9D8B030D-6E8A-4147-A177-3AD203B41FA5}">
                      <a16:colId xmlns:a16="http://schemas.microsoft.com/office/drawing/2014/main" val="2030404280"/>
                    </a:ext>
                  </a:extLst>
                </a:gridCol>
              </a:tblGrid>
              <a:tr h="370840">
                <a:tc>
                  <a:txBody>
                    <a:bodyPr/>
                    <a:lstStyle/>
                    <a:p>
                      <a:r>
                        <a:rPr lang="en-IN" sz="1800" b="1" i="0" u="none" strike="noStrike" kern="1200" baseline="0" dirty="0" smtClean="0">
                          <a:solidFill>
                            <a:schemeClr val="lt1"/>
                          </a:solidFill>
                          <a:latin typeface="+mn-lt"/>
                          <a:ea typeface="+mn-ea"/>
                          <a:cs typeface="+mn-cs"/>
                        </a:rPr>
                        <a:t>Particulars </a:t>
                      </a:r>
                      <a:endParaRPr lang="en-IN" dirty="0"/>
                    </a:p>
                  </a:txBody>
                  <a:tcPr/>
                </a:tc>
                <a:tc>
                  <a:txBody>
                    <a:bodyPr/>
                    <a:lstStyle/>
                    <a:p>
                      <a:r>
                        <a:rPr lang="en-IN" sz="1800" b="1" i="0" u="none" strike="noStrike" kern="1200" baseline="0" dirty="0" smtClean="0">
                          <a:solidFill>
                            <a:schemeClr val="lt1"/>
                          </a:solidFill>
                          <a:latin typeface="+mn-lt"/>
                          <a:ea typeface="+mn-ea"/>
                          <a:cs typeface="+mn-cs"/>
                        </a:rPr>
                        <a:t>Area (sq. </a:t>
                      </a:r>
                      <a:r>
                        <a:rPr lang="en-IN" sz="1800" b="1" i="0" u="none" strike="noStrike" kern="1200" baseline="0" dirty="0" err="1" smtClean="0">
                          <a:solidFill>
                            <a:schemeClr val="lt1"/>
                          </a:solidFill>
                          <a:latin typeface="+mn-lt"/>
                          <a:ea typeface="+mn-ea"/>
                          <a:cs typeface="+mn-cs"/>
                        </a:rPr>
                        <a:t>mtrs</a:t>
                      </a:r>
                      <a:r>
                        <a:rPr lang="en-IN" sz="1800" b="1" i="0" u="none" strike="noStrike" kern="1200" baseline="0" dirty="0" smtClean="0">
                          <a:solidFill>
                            <a:schemeClr val="lt1"/>
                          </a:solidFill>
                          <a:latin typeface="+mn-lt"/>
                          <a:ea typeface="+mn-ea"/>
                          <a:cs typeface="+mn-cs"/>
                        </a:rPr>
                        <a:t>.) </a:t>
                      </a:r>
                      <a:endParaRPr lang="en-IN" dirty="0"/>
                    </a:p>
                  </a:txBody>
                  <a:tcPr/>
                </a:tc>
                <a:tc>
                  <a:txBody>
                    <a:bodyPr/>
                    <a:lstStyle/>
                    <a:p>
                      <a:r>
                        <a:rPr lang="en-IN" sz="1800" b="1" i="0" u="none" strike="noStrike" kern="1200" baseline="0" dirty="0" smtClean="0">
                          <a:solidFill>
                            <a:schemeClr val="lt1"/>
                          </a:solidFill>
                          <a:latin typeface="+mn-lt"/>
                          <a:ea typeface="+mn-ea"/>
                          <a:cs typeface="+mn-cs"/>
                        </a:rPr>
                        <a:t>Cost (Rs.) </a:t>
                      </a:r>
                      <a:endParaRPr lang="en-IN" dirty="0"/>
                    </a:p>
                  </a:txBody>
                  <a:tcPr/>
                </a:tc>
                <a:extLst>
                  <a:ext uri="{0D108BD9-81ED-4DB2-BD59-A6C34878D82A}">
                    <a16:rowId xmlns:a16="http://schemas.microsoft.com/office/drawing/2014/main" val="1739957355"/>
                  </a:ext>
                </a:extLst>
              </a:tr>
              <a:tr h="370840">
                <a:tc>
                  <a:txBody>
                    <a:bodyPr/>
                    <a:lstStyle/>
                    <a:p>
                      <a:r>
                        <a:rPr lang="en-IN" sz="1800" b="0" i="0" u="none" strike="noStrike" kern="1200" baseline="0" dirty="0" smtClean="0">
                          <a:solidFill>
                            <a:schemeClr val="dk1"/>
                          </a:solidFill>
                          <a:latin typeface="+mn-lt"/>
                          <a:ea typeface="+mn-ea"/>
                          <a:cs typeface="+mn-cs"/>
                        </a:rPr>
                        <a:t>Land </a:t>
                      </a:r>
                      <a:endParaRPr lang="en-IN" dirty="0"/>
                    </a:p>
                  </a:txBody>
                  <a:tcPr/>
                </a:tc>
                <a:tc>
                  <a:txBody>
                    <a:bodyPr/>
                    <a:lstStyle/>
                    <a:p>
                      <a:r>
                        <a:rPr lang="en-IN" dirty="0" smtClean="0"/>
                        <a:t>200</a:t>
                      </a:r>
                      <a:endParaRPr lang="en-IN" dirty="0"/>
                    </a:p>
                  </a:txBody>
                  <a:tcPr/>
                </a:tc>
                <a:tc>
                  <a:txBody>
                    <a:bodyPr/>
                    <a:lstStyle/>
                    <a:p>
                      <a:r>
                        <a:rPr lang="en-IN" dirty="0" smtClean="0"/>
                        <a:t>60,000</a:t>
                      </a:r>
                      <a:endParaRPr lang="en-IN" dirty="0"/>
                    </a:p>
                  </a:txBody>
                  <a:tcPr/>
                </a:tc>
                <a:extLst>
                  <a:ext uri="{0D108BD9-81ED-4DB2-BD59-A6C34878D82A}">
                    <a16:rowId xmlns:a16="http://schemas.microsoft.com/office/drawing/2014/main" val="3041325051"/>
                  </a:ext>
                </a:extLst>
              </a:tr>
              <a:tr h="393212">
                <a:tc>
                  <a:txBody>
                    <a:bodyPr/>
                    <a:lstStyle/>
                    <a:p>
                      <a:r>
                        <a:rPr lang="en-IN" sz="1800" b="0" i="0" u="none" strike="noStrike" kern="1200" baseline="0" dirty="0" smtClean="0">
                          <a:solidFill>
                            <a:schemeClr val="dk1"/>
                          </a:solidFill>
                          <a:latin typeface="+mn-lt"/>
                          <a:ea typeface="+mn-ea"/>
                          <a:cs typeface="+mn-cs"/>
                        </a:rPr>
                        <a:t>Building </a:t>
                      </a:r>
                      <a:endParaRPr lang="en-IN" dirty="0"/>
                    </a:p>
                  </a:txBody>
                  <a:tcPr/>
                </a:tc>
                <a:tc>
                  <a:txBody>
                    <a:bodyPr/>
                    <a:lstStyle/>
                    <a:p>
                      <a:r>
                        <a:rPr lang="en-IN" dirty="0" smtClean="0"/>
                        <a:t>100</a:t>
                      </a:r>
                      <a:endParaRPr lang="en-IN" dirty="0"/>
                    </a:p>
                  </a:txBody>
                  <a:tcPr/>
                </a:tc>
                <a:tc>
                  <a:txBody>
                    <a:bodyPr/>
                    <a:lstStyle/>
                    <a:p>
                      <a:r>
                        <a:rPr lang="en-IN" sz="1800" b="0" i="0" u="none" strike="noStrike" kern="1200" baseline="0" dirty="0" smtClean="0">
                          <a:solidFill>
                            <a:schemeClr val="dk1"/>
                          </a:solidFill>
                          <a:latin typeface="+mn-lt"/>
                          <a:ea typeface="+mn-ea"/>
                          <a:cs typeface="+mn-cs"/>
                        </a:rPr>
                        <a:t>2,50,000 </a:t>
                      </a:r>
                      <a:endParaRPr lang="en-IN" dirty="0"/>
                    </a:p>
                  </a:txBody>
                  <a:tcPr/>
                </a:tc>
                <a:extLst>
                  <a:ext uri="{0D108BD9-81ED-4DB2-BD59-A6C34878D82A}">
                    <a16:rowId xmlns:a16="http://schemas.microsoft.com/office/drawing/2014/main" val="1297550059"/>
                  </a:ext>
                </a:extLst>
              </a:tr>
              <a:tr h="370840">
                <a:tc>
                  <a:txBody>
                    <a:bodyPr/>
                    <a:lstStyle/>
                    <a:p>
                      <a:endParaRPr lang="en-IN" dirty="0"/>
                    </a:p>
                  </a:txBody>
                  <a:tcPr/>
                </a:tc>
                <a:tc>
                  <a:txBody>
                    <a:bodyPr/>
                    <a:lstStyle/>
                    <a:p>
                      <a:r>
                        <a:rPr lang="en-IN" dirty="0" smtClean="0"/>
                        <a:t>Total</a:t>
                      </a:r>
                      <a:r>
                        <a:rPr lang="en-IN" baseline="0" dirty="0" smtClean="0"/>
                        <a:t> </a:t>
                      </a:r>
                      <a:endParaRPr lang="en-IN" dirty="0"/>
                    </a:p>
                  </a:txBody>
                  <a:tcPr/>
                </a:tc>
                <a:tc>
                  <a:txBody>
                    <a:bodyPr/>
                    <a:lstStyle/>
                    <a:p>
                      <a:r>
                        <a:rPr lang="en-IN" sz="1800" b="0" i="0" u="none" strike="noStrike" kern="1200" baseline="0" dirty="0" smtClean="0">
                          <a:solidFill>
                            <a:schemeClr val="dk1"/>
                          </a:solidFill>
                          <a:latin typeface="+mn-lt"/>
                          <a:ea typeface="+mn-ea"/>
                          <a:cs typeface="+mn-cs"/>
                        </a:rPr>
                        <a:t>3,10,000 </a:t>
                      </a:r>
                      <a:endParaRPr lang="en-IN" dirty="0"/>
                    </a:p>
                  </a:txBody>
                  <a:tcPr/>
                </a:tc>
                <a:extLst>
                  <a:ext uri="{0D108BD9-81ED-4DB2-BD59-A6C34878D82A}">
                    <a16:rowId xmlns:a16="http://schemas.microsoft.com/office/drawing/2014/main" val="4035113420"/>
                  </a:ext>
                </a:extLst>
              </a:tr>
            </a:tbl>
          </a:graphicData>
        </a:graphic>
      </p:graphicFrame>
    </p:spTree>
    <p:extLst>
      <p:ext uri="{BB962C8B-B14F-4D97-AF65-F5344CB8AC3E}">
        <p14:creationId xmlns:p14="http://schemas.microsoft.com/office/powerpoint/2010/main" val="41136089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09668" y="1116170"/>
            <a:ext cx="8915400" cy="3777622"/>
          </a:xfrm>
        </p:spPr>
        <p:txBody>
          <a:bodyPr/>
          <a:lstStyle/>
          <a:p>
            <a:pPr>
              <a:buFont typeface="Wingdings" panose="05000000000000000000" pitchFamily="2" charset="2"/>
              <a:buChar char="§"/>
            </a:pPr>
            <a:r>
              <a:rPr lang="en-IN" b="1" dirty="0"/>
              <a:t>Plant and Machinery 	</a:t>
            </a:r>
          </a:p>
          <a:p>
            <a:pPr marL="0" indent="0">
              <a:buNone/>
            </a:pPr>
            <a:r>
              <a:rPr lang="en-IN" dirty="0" smtClean="0"/>
              <a:t>     Marketing </a:t>
            </a:r>
            <a:r>
              <a:rPr lang="en-IN" dirty="0"/>
              <a:t>is the key success determinant and the production capacity has to be finalized accordingly. Keeping in mind the financial viability, the rated production capacity is assumed to be 100 tonnes per year with 300 working days and 2 shifts per day. </a:t>
            </a:r>
            <a:endParaRPr lang="en-IN" dirty="0" smtClean="0"/>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2203" y="3387141"/>
            <a:ext cx="7916380" cy="2276160"/>
          </a:xfrm>
          <a:prstGeom prst="rect">
            <a:avLst/>
          </a:prstGeom>
        </p:spPr>
      </p:pic>
    </p:spTree>
    <p:extLst>
      <p:ext uri="{BB962C8B-B14F-4D97-AF65-F5344CB8AC3E}">
        <p14:creationId xmlns:p14="http://schemas.microsoft.com/office/powerpoint/2010/main" val="23923053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798490"/>
            <a:ext cx="8915400" cy="5112732"/>
          </a:xfrm>
        </p:spPr>
        <p:txBody>
          <a:bodyPr/>
          <a:lstStyle/>
          <a:p>
            <a:r>
              <a:rPr lang="en-IN" b="1" i="1" dirty="0"/>
              <a:t>Variable Cost: </a:t>
            </a:r>
            <a:r>
              <a:rPr lang="en-IN" dirty="0"/>
              <a:t>this is the cost that varies with per unit of product produced e.g. Raw material cost, packaging cost etc. 	</a:t>
            </a:r>
          </a:p>
        </p:txBody>
      </p:sp>
      <p:sp>
        <p:nvSpPr>
          <p:cNvPr id="4" name="Rectangle 3"/>
          <p:cNvSpPr/>
          <p:nvPr/>
        </p:nvSpPr>
        <p:spPr>
          <a:xfrm>
            <a:off x="2534271" y="1621599"/>
            <a:ext cx="3877985" cy="369332"/>
          </a:xfrm>
          <a:prstGeom prst="rect">
            <a:avLst/>
          </a:prstGeom>
        </p:spPr>
        <p:txBody>
          <a:bodyPr wrap="square">
            <a:spAutoFit/>
          </a:bodyPr>
          <a:lstStyle/>
          <a:p>
            <a:r>
              <a:rPr lang="en-IN" b="1" dirty="0">
                <a:solidFill>
                  <a:srgbClr val="000000"/>
                </a:solidFill>
                <a:latin typeface="Times New Roman" panose="02020603050405020304" pitchFamily="18" charset="0"/>
              </a:rPr>
              <a:t>A.MANPOWER REQUIREMENTS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9747" y="2404040"/>
            <a:ext cx="7923960" cy="2786146"/>
          </a:xfrm>
          <a:prstGeom prst="rect">
            <a:avLst/>
          </a:prstGeom>
        </p:spPr>
      </p:pic>
    </p:spTree>
    <p:extLst>
      <p:ext uri="{BB962C8B-B14F-4D97-AF65-F5344CB8AC3E}">
        <p14:creationId xmlns:p14="http://schemas.microsoft.com/office/powerpoint/2010/main" val="23233981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579549"/>
            <a:ext cx="8915400" cy="5331673"/>
          </a:xfrm>
        </p:spPr>
        <p:txBody>
          <a:bodyPr/>
          <a:lstStyle/>
          <a:p>
            <a:r>
              <a:rPr lang="en-IN" b="1" dirty="0"/>
              <a:t>B. Raw and Packing Materials </a:t>
            </a:r>
            <a:endParaRPr lang="en-IN" b="1" dirty="0" smtClean="0"/>
          </a:p>
          <a:p>
            <a:pPr marL="0" indent="0">
              <a:buNone/>
            </a:pPr>
            <a:r>
              <a:rPr lang="en-IN" dirty="0"/>
              <a:t>Noodles are made with the help of many ingredients with major input being wheat flour. Other materials required are corn and rice flour, protein isolates, salt, spices, edible oil, preservatives etc. All of them are easily available. Packing materials are equally important. Colourful and attractive pouches shall have to be printed and outer packing will be corrugated boxes. 	</a:t>
            </a:r>
          </a:p>
          <a:p>
            <a:pPr marL="0" indent="0">
              <a:buNone/>
            </a:pPr>
            <a:r>
              <a:rPr lang="en-IN"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5421" y="3052293"/>
            <a:ext cx="7192379" cy="2550017"/>
          </a:xfrm>
          <a:prstGeom prst="rect">
            <a:avLst/>
          </a:prstGeom>
        </p:spPr>
      </p:pic>
    </p:spTree>
    <p:extLst>
      <p:ext uri="{BB962C8B-B14F-4D97-AF65-F5344CB8AC3E}">
        <p14:creationId xmlns:p14="http://schemas.microsoft.com/office/powerpoint/2010/main" val="10296353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02846" y="832834"/>
            <a:ext cx="8915400" cy="5413419"/>
          </a:xfrm>
        </p:spPr>
        <p:txBody>
          <a:bodyPr/>
          <a:lstStyle/>
          <a:p>
            <a:r>
              <a:rPr lang="en-IN" b="1" dirty="0"/>
              <a:t>FINAL TOTAL COST ANALYSIS </a:t>
            </a:r>
            <a:r>
              <a:rPr lang="en-IN" dirty="0"/>
              <a:t>		</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0143" y="1770887"/>
            <a:ext cx="8932804" cy="4179152"/>
          </a:xfrm>
          <a:prstGeom prst="rect">
            <a:avLst/>
          </a:prstGeom>
        </p:spPr>
      </p:pic>
    </p:spTree>
    <p:extLst>
      <p:ext uri="{BB962C8B-B14F-4D97-AF65-F5344CB8AC3E}">
        <p14:creationId xmlns:p14="http://schemas.microsoft.com/office/powerpoint/2010/main" val="9684142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437882"/>
            <a:ext cx="8915400" cy="5473340"/>
          </a:xfrm>
        </p:spPr>
        <p:txBody>
          <a:bodyPr/>
          <a:lstStyle/>
          <a:p>
            <a:r>
              <a:rPr lang="en-IN" b="1" dirty="0" smtClean="0"/>
              <a:t> </a:t>
            </a:r>
            <a:r>
              <a:rPr lang="en-IN" b="1" dirty="0"/>
              <a:t>ANALYTICAL BREAK-EVEN ANALYSIS </a:t>
            </a:r>
            <a:endParaRPr lang="en-IN" dirty="0"/>
          </a:p>
          <a:p>
            <a:pPr marL="0" indent="0">
              <a:buNone/>
            </a:pPr>
            <a:r>
              <a:rPr lang="en-IN" dirty="0" smtClean="0"/>
              <a:t>          Let </a:t>
            </a:r>
            <a:r>
              <a:rPr lang="en-IN" dirty="0"/>
              <a:t>total production be X tones. Since the 80 gm pack of Maggi is available for Rs.20 i.e. Rs.250/kg so lets say that Maggi Noodle is supplied to the market agent at Rs. 180/kg </a:t>
            </a:r>
            <a:endParaRPr lang="en-IN" dirty="0" smtClean="0"/>
          </a:p>
          <a:p>
            <a:pPr marL="0" indent="0">
              <a:buNone/>
            </a:pPr>
            <a:r>
              <a:rPr lang="en-IN" dirty="0" smtClean="0"/>
              <a:t>So for no profit no loss equation is </a:t>
            </a:r>
          </a:p>
          <a:p>
            <a:pPr marL="0" indent="0">
              <a:buNone/>
            </a:pPr>
            <a:r>
              <a:rPr lang="en-IN" dirty="0" smtClean="0"/>
              <a:t>860000</a:t>
            </a:r>
            <a:r>
              <a:rPr lang="en-IN" dirty="0"/>
              <a:t>+ (1,14,000*X) + (30/100)*X*1000*180= (180*X*1000) </a:t>
            </a:r>
          </a:p>
          <a:p>
            <a:pPr marL="0" indent="0">
              <a:buNone/>
            </a:pPr>
            <a:r>
              <a:rPr lang="en-IN" dirty="0"/>
              <a:t>860000 = (180000-114000-54000)*X </a:t>
            </a:r>
          </a:p>
          <a:p>
            <a:pPr marL="0" indent="0">
              <a:buNone/>
            </a:pPr>
            <a:r>
              <a:rPr lang="en-IN" dirty="0" smtClean="0"/>
              <a:t>X </a:t>
            </a:r>
            <a:r>
              <a:rPr lang="en-IN" dirty="0"/>
              <a:t>= 71.66 tonnes </a:t>
            </a:r>
          </a:p>
          <a:p>
            <a:pPr marL="0" indent="0">
              <a:buNone/>
            </a:pPr>
            <a:endParaRPr lang="en-IN" dirty="0"/>
          </a:p>
          <a:p>
            <a:pPr marL="0" indent="0">
              <a:buNone/>
            </a:pPr>
            <a:endParaRPr lang="en-IN" dirty="0"/>
          </a:p>
          <a:p>
            <a:pPr marL="0" indent="0">
              <a:buNone/>
            </a:pPr>
            <a:r>
              <a:rPr lang="en-IN" b="1" dirty="0"/>
              <a:t>Final conclusion</a:t>
            </a:r>
            <a:r>
              <a:rPr lang="en-IN" dirty="0"/>
              <a:t>: The plant must operate at the minimum efficiency of 71.66% in order to reach break-even analysis point i.e. not to suffer any loss. </a:t>
            </a:r>
          </a:p>
        </p:txBody>
      </p:sp>
    </p:spTree>
    <p:extLst>
      <p:ext uri="{BB962C8B-B14F-4D97-AF65-F5344CB8AC3E}">
        <p14:creationId xmlns:p14="http://schemas.microsoft.com/office/powerpoint/2010/main" val="24629059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412124"/>
            <a:ext cx="8915400" cy="5499098"/>
          </a:xfrm>
        </p:spPr>
        <p:txBody>
          <a:bodyPr/>
          <a:lstStyle/>
          <a:p>
            <a:r>
              <a:rPr lang="en-IN" b="1" dirty="0"/>
              <a:t>GRAPHICAL BREAK-EVEN ANALYSIS </a:t>
            </a:r>
            <a:endParaRPr lang="en-IN" dirty="0"/>
          </a:p>
          <a:p>
            <a:pPr marL="0" indent="0">
              <a:buNone/>
            </a:pPr>
            <a:r>
              <a:rPr lang="en-IN" dirty="0" smtClean="0"/>
              <a:t>             The </a:t>
            </a:r>
            <a:r>
              <a:rPr lang="en-IN" dirty="0"/>
              <a:t>result obtained above can be verified by plotting a graph between the total cost and Quantity of Maggi produced. The graph is shown below.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2" y="1983346"/>
            <a:ext cx="9079047" cy="4526595"/>
          </a:xfrm>
          <a:prstGeom prst="rect">
            <a:avLst/>
          </a:prstGeom>
        </p:spPr>
      </p:pic>
    </p:spTree>
    <p:extLst>
      <p:ext uri="{BB962C8B-B14F-4D97-AF65-F5344CB8AC3E}">
        <p14:creationId xmlns:p14="http://schemas.microsoft.com/office/powerpoint/2010/main" val="39190833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Contents</a:t>
            </a:r>
            <a:endParaRPr lang="en-IN" dirty="0"/>
          </a:p>
        </p:txBody>
      </p:sp>
      <p:sp>
        <p:nvSpPr>
          <p:cNvPr id="3" name="Content Placeholder 2"/>
          <p:cNvSpPr>
            <a:spLocks noGrp="1"/>
          </p:cNvSpPr>
          <p:nvPr>
            <p:ph idx="1"/>
          </p:nvPr>
        </p:nvSpPr>
        <p:spPr>
          <a:xfrm>
            <a:off x="2589212" y="1584101"/>
            <a:ext cx="8915400" cy="4327121"/>
          </a:xfrm>
        </p:spPr>
        <p:txBody>
          <a:bodyPr>
            <a:normAutofit lnSpcReduction="10000"/>
          </a:bodyPr>
          <a:lstStyle/>
          <a:p>
            <a:r>
              <a:rPr lang="en-IN" dirty="0" smtClean="0"/>
              <a:t>What is a cost?</a:t>
            </a:r>
          </a:p>
          <a:p>
            <a:r>
              <a:rPr lang="en-IN" dirty="0" smtClean="0"/>
              <a:t>Various cost concepts:</a:t>
            </a:r>
          </a:p>
          <a:p>
            <a:pPr>
              <a:buFont typeface="+mj-lt"/>
              <a:buAutoNum type="arabicPeriod"/>
            </a:pPr>
            <a:r>
              <a:rPr lang="en-IN" dirty="0" smtClean="0"/>
              <a:t>Variable and fixed cost</a:t>
            </a:r>
            <a:r>
              <a:rPr lang="en-IN" dirty="0"/>
              <a:t>	</a:t>
            </a:r>
            <a:endParaRPr lang="en-IN" dirty="0" smtClean="0"/>
          </a:p>
          <a:p>
            <a:pPr>
              <a:buFont typeface="+mj-lt"/>
              <a:buAutoNum type="arabicPeriod"/>
            </a:pPr>
            <a:r>
              <a:rPr lang="en-IN" dirty="0" smtClean="0"/>
              <a:t>Total cost , Average cost And Marginal cost</a:t>
            </a:r>
          </a:p>
          <a:p>
            <a:pPr>
              <a:buFont typeface="+mj-lt"/>
              <a:buAutoNum type="arabicPeriod"/>
            </a:pPr>
            <a:r>
              <a:rPr lang="en-IN" dirty="0" smtClean="0"/>
              <a:t>Short-run and long run cost </a:t>
            </a:r>
          </a:p>
          <a:p>
            <a:pPr>
              <a:buFont typeface="+mj-lt"/>
              <a:buAutoNum type="arabicPeriod"/>
            </a:pPr>
            <a:r>
              <a:rPr lang="en-IN" dirty="0" smtClean="0"/>
              <a:t>Some other classification </a:t>
            </a:r>
          </a:p>
          <a:p>
            <a:pPr marL="400050" indent="-400050" algn="ctr">
              <a:buFont typeface="+mj-lt"/>
              <a:buAutoNum type="romanUcPeriod"/>
            </a:pPr>
            <a:r>
              <a:rPr lang="en-IN" dirty="0" smtClean="0"/>
              <a:t>Opportunity cost</a:t>
            </a:r>
          </a:p>
          <a:p>
            <a:pPr marL="400050" indent="-400050" algn="ctr">
              <a:buFont typeface="+mj-lt"/>
              <a:buAutoNum type="romanUcPeriod"/>
            </a:pPr>
            <a:r>
              <a:rPr lang="en-IN" dirty="0" smtClean="0"/>
              <a:t>Implicit cost</a:t>
            </a:r>
          </a:p>
          <a:p>
            <a:pPr marL="400050" indent="-400050" algn="ctr">
              <a:buFont typeface="+mj-lt"/>
              <a:buAutoNum type="romanUcPeriod"/>
            </a:pPr>
            <a:r>
              <a:rPr lang="en-IN" dirty="0" smtClean="0"/>
              <a:t>Sunk cost </a:t>
            </a:r>
            <a:endParaRPr lang="en-IN" dirty="0"/>
          </a:p>
          <a:p>
            <a:r>
              <a:rPr lang="en-IN" dirty="0"/>
              <a:t> Introduction to Break Even Analysis</a:t>
            </a:r>
          </a:p>
          <a:p>
            <a:pPr marL="0" indent="0">
              <a:buNone/>
            </a:pPr>
            <a:r>
              <a:rPr lang="en-IN" dirty="0"/>
              <a:t>	</a:t>
            </a:r>
            <a:r>
              <a:rPr lang="en-IN" dirty="0" smtClean="0"/>
              <a:t>			</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1348" y="1124238"/>
            <a:ext cx="3479365" cy="4609524"/>
          </a:xfrm>
          <a:prstGeom prst="rect">
            <a:avLst/>
          </a:prstGeom>
        </p:spPr>
      </p:pic>
    </p:spTree>
    <p:extLst>
      <p:ext uri="{BB962C8B-B14F-4D97-AF65-F5344CB8AC3E}">
        <p14:creationId xmlns:p14="http://schemas.microsoft.com/office/powerpoint/2010/main" val="22948254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ivyesh\Desktop\hand-writes-the-word-thank-you_fyUln5HO[1].jpg"/>
          <p:cNvPicPr>
            <a:picLocks noChangeAspect="1" noChangeArrowheads="1"/>
          </p:cNvPicPr>
          <p:nvPr/>
        </p:nvPicPr>
        <p:blipFill>
          <a:blip r:embed="rId2" cstate="print"/>
          <a:srcRect/>
          <a:stretch>
            <a:fillRect/>
          </a:stretch>
        </p:blipFill>
        <p:spPr bwMode="auto">
          <a:xfrm>
            <a:off x="0" y="0"/>
            <a:ext cx="12453870" cy="6858000"/>
          </a:xfrm>
          <a:prstGeom prst="rect">
            <a:avLst/>
          </a:prstGeom>
          <a:noFill/>
        </p:spPr>
      </p:pic>
    </p:spTree>
    <p:extLst>
      <p:ext uri="{BB962C8B-B14F-4D97-AF65-F5344CB8AC3E}">
        <p14:creationId xmlns:p14="http://schemas.microsoft.com/office/powerpoint/2010/main" val="2855936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What is a cost ?</a:t>
            </a:r>
            <a:endParaRPr lang="en-IN" u="sng" dirty="0"/>
          </a:p>
        </p:txBody>
      </p:sp>
      <p:sp>
        <p:nvSpPr>
          <p:cNvPr id="3" name="Content Placeholder 2"/>
          <p:cNvSpPr>
            <a:spLocks noGrp="1"/>
          </p:cNvSpPr>
          <p:nvPr>
            <p:ph idx="1"/>
          </p:nvPr>
        </p:nvSpPr>
        <p:spPr/>
        <p:txBody>
          <a:bodyPr/>
          <a:lstStyle/>
          <a:p>
            <a:r>
              <a:rPr lang="en-IN" dirty="0" smtClean="0"/>
              <a:t>Cost signifies the sacrifice of resources for generating some value from its consumption.</a:t>
            </a:r>
          </a:p>
          <a:p>
            <a:r>
              <a:rPr lang="en-IN" b="1" u="sng" dirty="0" smtClean="0"/>
              <a:t>Example:-</a:t>
            </a:r>
          </a:p>
          <a:p>
            <a:pPr marL="0" indent="0">
              <a:buNone/>
            </a:pPr>
            <a:endParaRPr lang="en-IN" dirty="0" smtClean="0"/>
          </a:p>
          <a:p>
            <a:pPr marL="0" indent="0">
              <a:buNone/>
            </a:pPr>
            <a:r>
              <a:rPr lang="en-IN" dirty="0" smtClean="0"/>
              <a:t>  	If we want to buy a pen , we give money to</a:t>
            </a:r>
          </a:p>
          <a:p>
            <a:pPr marL="0" indent="0">
              <a:buNone/>
            </a:pPr>
            <a:r>
              <a:rPr lang="en-IN" dirty="0" smtClean="0"/>
              <a:t>Shopkeeper so we give up our money to buy a </a:t>
            </a:r>
          </a:p>
          <a:p>
            <a:pPr marL="0" indent="0">
              <a:buNone/>
            </a:pPr>
            <a:r>
              <a:rPr lang="en-IN" dirty="0" smtClean="0"/>
              <a:t>Pen.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39126" y="3962219"/>
            <a:ext cx="3028950" cy="1514475"/>
          </a:xfrm>
          <a:prstGeom prst="rect">
            <a:avLst/>
          </a:prstGeom>
        </p:spPr>
      </p:pic>
    </p:spTree>
    <p:extLst>
      <p:ext uri="{BB962C8B-B14F-4D97-AF65-F5344CB8AC3E}">
        <p14:creationId xmlns:p14="http://schemas.microsoft.com/office/powerpoint/2010/main" val="2192913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u="sng" dirty="0" smtClean="0"/>
              <a:t>Cost Concepts:</a:t>
            </a:r>
            <a:r>
              <a:rPr lang="en-IN" dirty="0" smtClean="0"/>
              <a:t/>
            </a:r>
            <a:br>
              <a:rPr lang="en-IN" dirty="0" smtClean="0"/>
            </a:br>
            <a:r>
              <a:rPr lang="en-IN" dirty="0" smtClean="0"/>
              <a:t>1. </a:t>
            </a:r>
            <a:r>
              <a:rPr lang="en-IN" dirty="0"/>
              <a:t>Variable and fixed cost	</a:t>
            </a:r>
            <a:br>
              <a:rPr lang="en-IN" dirty="0"/>
            </a:br>
            <a:endParaRPr lang="en-IN" dirty="0"/>
          </a:p>
        </p:txBody>
      </p:sp>
      <p:sp>
        <p:nvSpPr>
          <p:cNvPr id="3" name="Content Placeholder 2"/>
          <p:cNvSpPr>
            <a:spLocks noGrp="1"/>
          </p:cNvSpPr>
          <p:nvPr>
            <p:ph idx="1"/>
          </p:nvPr>
        </p:nvSpPr>
        <p:spPr/>
        <p:txBody>
          <a:bodyPr/>
          <a:lstStyle/>
          <a:p>
            <a:r>
              <a:rPr lang="en-IN" b="1" u="sng" dirty="0" smtClean="0"/>
              <a:t>Variable</a:t>
            </a:r>
            <a:r>
              <a:rPr lang="en-IN" b="1" u="sng" dirty="0"/>
              <a:t> </a:t>
            </a:r>
            <a:r>
              <a:rPr lang="en-IN" b="1" u="sng" dirty="0" smtClean="0"/>
              <a:t>cost</a:t>
            </a:r>
            <a:r>
              <a:rPr lang="en-IN" b="1" dirty="0" smtClean="0"/>
              <a:t>:-</a:t>
            </a:r>
          </a:p>
          <a:p>
            <a:pPr marL="0" indent="0">
              <a:buNone/>
            </a:pPr>
            <a:r>
              <a:rPr lang="en-IN" dirty="0" smtClean="0"/>
              <a:t>The variable costs are those costs which vary with the volume of production.</a:t>
            </a:r>
          </a:p>
          <a:p>
            <a:pPr marL="0" indent="0">
              <a:buNone/>
            </a:pPr>
            <a:r>
              <a:rPr lang="en-IN" b="1" dirty="0" smtClean="0"/>
              <a:t>Example:- Price of material </a:t>
            </a:r>
            <a:endParaRPr lang="en-IN" dirty="0" smtClean="0"/>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9786" y="3515932"/>
            <a:ext cx="5553008" cy="3155324"/>
          </a:xfrm>
          <a:prstGeom prst="rect">
            <a:avLst/>
          </a:prstGeom>
        </p:spPr>
      </p:pic>
    </p:spTree>
    <p:extLst>
      <p:ext uri="{BB962C8B-B14F-4D97-AF65-F5344CB8AC3E}">
        <p14:creationId xmlns:p14="http://schemas.microsoft.com/office/powerpoint/2010/main" val="16225077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056068"/>
            <a:ext cx="8915400" cy="4855154"/>
          </a:xfrm>
        </p:spPr>
        <p:txBody>
          <a:bodyPr/>
          <a:lstStyle/>
          <a:p>
            <a:r>
              <a:rPr lang="en-IN" b="1" u="sng" dirty="0"/>
              <a:t>fixed cost:-</a:t>
            </a:r>
          </a:p>
          <a:p>
            <a:pPr marL="0" indent="0">
              <a:buNone/>
            </a:pPr>
            <a:r>
              <a:rPr lang="en-IN" dirty="0"/>
              <a:t>It remain fixed as per unit of time rather than volume of production.</a:t>
            </a:r>
          </a:p>
          <a:p>
            <a:pPr marL="0" indent="0">
              <a:buNone/>
            </a:pPr>
            <a:r>
              <a:rPr lang="en-IN" b="1" dirty="0"/>
              <a:t>Example:- Rent of the </a:t>
            </a:r>
            <a:r>
              <a:rPr lang="en-IN" b="1" dirty="0" smtClean="0"/>
              <a:t>building.</a:t>
            </a:r>
            <a:endParaRPr lang="en-IN"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9860" y="2910626"/>
            <a:ext cx="6399861" cy="3026354"/>
          </a:xfrm>
          <a:prstGeom prst="rect">
            <a:avLst/>
          </a:prstGeom>
        </p:spPr>
      </p:pic>
    </p:spTree>
    <p:extLst>
      <p:ext uri="{BB962C8B-B14F-4D97-AF65-F5344CB8AC3E}">
        <p14:creationId xmlns:p14="http://schemas.microsoft.com/office/powerpoint/2010/main" val="4242439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2.Total </a:t>
            </a:r>
            <a:r>
              <a:rPr lang="en-IN" dirty="0"/>
              <a:t>cost , Average cost And Marginal cost</a:t>
            </a:r>
          </a:p>
        </p:txBody>
      </p:sp>
      <p:sp>
        <p:nvSpPr>
          <p:cNvPr id="3" name="Content Placeholder 2"/>
          <p:cNvSpPr>
            <a:spLocks noGrp="1"/>
          </p:cNvSpPr>
          <p:nvPr>
            <p:ph idx="1"/>
          </p:nvPr>
        </p:nvSpPr>
        <p:spPr>
          <a:xfrm>
            <a:off x="2589212" y="1905001"/>
            <a:ext cx="8915400" cy="4547314"/>
          </a:xfrm>
        </p:spPr>
        <p:txBody>
          <a:bodyPr>
            <a:normAutofit/>
          </a:bodyPr>
          <a:lstStyle/>
          <a:p>
            <a:r>
              <a:rPr lang="en-IN" b="1" u="sng" dirty="0" smtClean="0"/>
              <a:t>Total cost:-</a:t>
            </a:r>
          </a:p>
          <a:p>
            <a:pPr marL="0" indent="0">
              <a:buNone/>
            </a:pPr>
            <a:r>
              <a:rPr lang="en-IN" dirty="0" smtClean="0"/>
              <a:t>It is a sum of the total fixed cost and total variable cost.</a:t>
            </a:r>
          </a:p>
          <a:p>
            <a:pPr marL="0" indent="0">
              <a:buNone/>
            </a:pPr>
            <a:r>
              <a:rPr lang="en-IN" dirty="0"/>
              <a:t>	</a:t>
            </a:r>
            <a:r>
              <a:rPr lang="en-IN" b="1" dirty="0" smtClean="0"/>
              <a:t>TC=FC+VC</a:t>
            </a:r>
          </a:p>
          <a:p>
            <a:pPr marL="0" indent="0">
              <a:buNone/>
            </a:pPr>
            <a:endParaRPr lang="en-IN"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4123" y="3168202"/>
            <a:ext cx="6954921" cy="3689797"/>
          </a:xfrm>
          <a:prstGeom prst="rect">
            <a:avLst/>
          </a:prstGeom>
        </p:spPr>
      </p:pic>
    </p:spTree>
    <p:extLst>
      <p:ext uri="{BB962C8B-B14F-4D97-AF65-F5344CB8AC3E}">
        <p14:creationId xmlns:p14="http://schemas.microsoft.com/office/powerpoint/2010/main" val="13668158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721217"/>
            <a:ext cx="8915400" cy="5190005"/>
          </a:xfrm>
        </p:spPr>
        <p:txBody>
          <a:bodyPr/>
          <a:lstStyle/>
          <a:p>
            <a:r>
              <a:rPr lang="en-IN" b="1" u="sng" dirty="0"/>
              <a:t>Average cost:-</a:t>
            </a:r>
          </a:p>
          <a:p>
            <a:pPr marL="0" indent="0">
              <a:buNone/>
            </a:pPr>
            <a:r>
              <a:rPr lang="en-IN" dirty="0"/>
              <a:t>The average cost indicates the per unit costs at different levels of production activities . It is ascertained as under :</a:t>
            </a:r>
          </a:p>
          <a:p>
            <a:pPr marL="0" indent="0">
              <a:buNone/>
            </a:pPr>
            <a:r>
              <a:rPr lang="en-IN" b="1" dirty="0"/>
              <a:t>Average cost per unit = </a:t>
            </a:r>
            <a:r>
              <a:rPr lang="en-IN" b="1" u="sng" dirty="0"/>
              <a:t>(Total fixed costs + Total variable costs) </a:t>
            </a:r>
          </a:p>
          <a:p>
            <a:pPr marL="0" indent="0">
              <a:buNone/>
            </a:pPr>
            <a:r>
              <a:rPr lang="en-IN" dirty="0"/>
              <a:t>							</a:t>
            </a:r>
            <a:r>
              <a:rPr lang="en-IN" b="1" dirty="0"/>
              <a:t>Number of units produced</a:t>
            </a:r>
          </a:p>
          <a:p>
            <a:pPr marL="0" indent="0">
              <a:buNone/>
            </a:pPr>
            <a:r>
              <a:rPr lang="en-IN" b="1" dirty="0"/>
              <a:t>AC= TC/N = FC/N + </a:t>
            </a:r>
            <a:r>
              <a:rPr lang="en-IN" b="1" dirty="0" smtClean="0"/>
              <a:t>VC/N</a:t>
            </a:r>
          </a:p>
          <a:p>
            <a:pPr marL="0" indent="0">
              <a:buNone/>
            </a:pPr>
            <a:endParaRPr lang="en-IN" b="1" dirty="0"/>
          </a:p>
          <a:p>
            <a:r>
              <a:rPr lang="en-IN" b="1" u="sng" dirty="0"/>
              <a:t>Marginal cost:-</a:t>
            </a:r>
          </a:p>
          <a:p>
            <a:pPr marL="0" indent="0">
              <a:buNone/>
            </a:pPr>
            <a:r>
              <a:rPr lang="en-IN" dirty="0"/>
              <a:t>It is defined as the change in the total costs with one unit </a:t>
            </a:r>
            <a:r>
              <a:rPr lang="en-IN" dirty="0" err="1"/>
              <a:t>inceases</a:t>
            </a:r>
            <a:r>
              <a:rPr lang="en-IN" dirty="0"/>
              <a:t> or decreases in the current quantity produced.</a:t>
            </a:r>
          </a:p>
          <a:p>
            <a:pPr marL="0" indent="0">
              <a:buNone/>
            </a:pPr>
            <a:r>
              <a:rPr lang="en-IN" b="1" dirty="0"/>
              <a:t>MC=    </a:t>
            </a:r>
            <a:r>
              <a:rPr lang="en-IN" b="1" dirty="0" smtClean="0"/>
              <a:t> TC </a:t>
            </a:r>
            <a:r>
              <a:rPr lang="en-IN" b="1" dirty="0"/>
              <a:t>/    </a:t>
            </a:r>
            <a:r>
              <a:rPr lang="en-IN" b="1" dirty="0" smtClean="0"/>
              <a:t> N</a:t>
            </a:r>
            <a:endParaRPr lang="en-IN" b="1" dirty="0"/>
          </a:p>
        </p:txBody>
      </p:sp>
      <p:sp>
        <p:nvSpPr>
          <p:cNvPr id="4" name="Isosceles Triangle 3"/>
          <p:cNvSpPr/>
          <p:nvPr/>
        </p:nvSpPr>
        <p:spPr>
          <a:xfrm>
            <a:off x="3219717" y="4572003"/>
            <a:ext cx="283336" cy="20605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Isosceles Triangle 4"/>
          <p:cNvSpPr/>
          <p:nvPr/>
        </p:nvSpPr>
        <p:spPr>
          <a:xfrm>
            <a:off x="3940935" y="4584876"/>
            <a:ext cx="206062" cy="19318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506379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3.Short-run </a:t>
            </a:r>
            <a:r>
              <a:rPr lang="en-IN" dirty="0"/>
              <a:t>and long run cost </a:t>
            </a:r>
          </a:p>
        </p:txBody>
      </p:sp>
      <p:sp>
        <p:nvSpPr>
          <p:cNvPr id="3" name="Content Placeholder 2"/>
          <p:cNvSpPr>
            <a:spLocks noGrp="1"/>
          </p:cNvSpPr>
          <p:nvPr>
            <p:ph idx="1"/>
          </p:nvPr>
        </p:nvSpPr>
        <p:spPr/>
        <p:txBody>
          <a:bodyPr/>
          <a:lstStyle/>
          <a:p>
            <a:r>
              <a:rPr lang="en-IN" b="1" u="sng" dirty="0"/>
              <a:t>Short-run cost </a:t>
            </a:r>
            <a:r>
              <a:rPr lang="en-IN" b="1" u="sng" dirty="0" smtClean="0"/>
              <a:t>:-</a:t>
            </a:r>
          </a:p>
          <a:p>
            <a:pPr marL="0" indent="0">
              <a:buNone/>
            </a:pPr>
            <a:r>
              <a:rPr lang="en-IN" dirty="0" smtClean="0"/>
              <a:t>It has a short term service tenure, usually </a:t>
            </a:r>
            <a:r>
              <a:rPr lang="en-IN" dirty="0" err="1"/>
              <a:t>u</a:t>
            </a:r>
            <a:r>
              <a:rPr lang="en-IN" dirty="0" err="1" smtClean="0"/>
              <a:t>pto</a:t>
            </a:r>
            <a:r>
              <a:rPr lang="en-IN" dirty="0" smtClean="0"/>
              <a:t> one year.</a:t>
            </a:r>
          </a:p>
          <a:p>
            <a:pPr marL="0" indent="0">
              <a:buNone/>
            </a:pPr>
            <a:r>
              <a:rPr lang="en-IN" b="1" dirty="0" smtClean="0"/>
              <a:t>Example:- cost of labour</a:t>
            </a:r>
          </a:p>
          <a:p>
            <a:pPr marL="0" indent="0">
              <a:buNone/>
            </a:pPr>
            <a:endParaRPr lang="en-IN" dirty="0"/>
          </a:p>
          <a:p>
            <a:r>
              <a:rPr lang="en-IN" b="1" u="sng" dirty="0"/>
              <a:t>long </a:t>
            </a:r>
            <a:r>
              <a:rPr lang="en-IN" b="1" u="sng" dirty="0" smtClean="0"/>
              <a:t>run cost:-</a:t>
            </a:r>
          </a:p>
          <a:p>
            <a:pPr marL="0" indent="0">
              <a:buNone/>
            </a:pPr>
            <a:r>
              <a:rPr lang="en-IN" dirty="0" smtClean="0"/>
              <a:t>The long term costs are those cost whose benefits tenure extend for several future years.</a:t>
            </a:r>
          </a:p>
          <a:p>
            <a:pPr marL="0" indent="0">
              <a:buNone/>
            </a:pPr>
            <a:r>
              <a:rPr lang="en-IN" b="1" dirty="0" smtClean="0"/>
              <a:t>Example:- purchase a land , vehicle etc.</a:t>
            </a:r>
            <a:endParaRPr lang="en-IN" b="1" dirty="0"/>
          </a:p>
        </p:txBody>
      </p:sp>
    </p:spTree>
    <p:extLst>
      <p:ext uri="{BB962C8B-B14F-4D97-AF65-F5344CB8AC3E}">
        <p14:creationId xmlns:p14="http://schemas.microsoft.com/office/powerpoint/2010/main" val="9055109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4.Some </a:t>
            </a:r>
            <a:r>
              <a:rPr lang="en-IN" u="sng" dirty="0"/>
              <a:t>other classification </a:t>
            </a:r>
          </a:p>
        </p:txBody>
      </p:sp>
      <p:sp>
        <p:nvSpPr>
          <p:cNvPr id="3" name="Content Placeholder 2"/>
          <p:cNvSpPr>
            <a:spLocks noGrp="1"/>
          </p:cNvSpPr>
          <p:nvPr>
            <p:ph idx="1"/>
          </p:nvPr>
        </p:nvSpPr>
        <p:spPr>
          <a:xfrm>
            <a:off x="2589212" y="1481070"/>
            <a:ext cx="8915400" cy="4855336"/>
          </a:xfrm>
        </p:spPr>
        <p:txBody>
          <a:bodyPr>
            <a:normAutofit lnSpcReduction="10000"/>
          </a:bodyPr>
          <a:lstStyle/>
          <a:p>
            <a:pPr marL="400050" indent="-400050">
              <a:buFont typeface="+mj-lt"/>
              <a:buAutoNum type="romanUcPeriod"/>
            </a:pPr>
            <a:r>
              <a:rPr lang="en-IN" b="1" u="sng" dirty="0"/>
              <a:t>Opportunity </a:t>
            </a:r>
            <a:r>
              <a:rPr lang="en-IN" b="1" u="sng" dirty="0" smtClean="0"/>
              <a:t>cost:-</a:t>
            </a:r>
          </a:p>
          <a:p>
            <a:pPr marL="0" indent="0">
              <a:buNone/>
            </a:pPr>
            <a:r>
              <a:rPr lang="en-IN" dirty="0" smtClean="0"/>
              <a:t>The opportunity cost is the cost of sacrifices of the next best alternatives.</a:t>
            </a:r>
            <a:endParaRPr lang="en-IN" dirty="0"/>
          </a:p>
          <a:p>
            <a:pPr marL="0" indent="0">
              <a:buNone/>
            </a:pPr>
            <a:endParaRPr lang="en-IN" dirty="0"/>
          </a:p>
          <a:p>
            <a:pPr marL="400050" indent="-400050">
              <a:buAutoNum type="romanUcPeriod" startAt="2"/>
            </a:pPr>
            <a:r>
              <a:rPr lang="en-IN" b="1" u="sng" dirty="0" smtClean="0"/>
              <a:t>Implicit costs:-</a:t>
            </a:r>
          </a:p>
          <a:p>
            <a:pPr marL="0" indent="0">
              <a:buNone/>
            </a:pPr>
            <a:r>
              <a:rPr lang="en-IN" dirty="0" smtClean="0"/>
              <a:t>The implicit cost is to be understood with reference to the explicit cost . the explicit cost is certain and fixed cost like 10% interest on bonds indicates 10% explicit cost . But if the bounds are issued to day at Rs. 92  which are repayable after one year with its face value or Par value of Rs.100 ,then Rs.8 will become the implicit cost . The implicit interest cost is percentage will be 11.5%(i.e. Rs.92/Rs.8).</a:t>
            </a:r>
          </a:p>
          <a:p>
            <a:pPr marL="0" indent="0">
              <a:buNone/>
            </a:pPr>
            <a:endParaRPr lang="en-IN" b="1" u="sng" dirty="0"/>
          </a:p>
          <a:p>
            <a:pPr marL="0" indent="0">
              <a:buNone/>
            </a:pPr>
            <a:r>
              <a:rPr lang="en-IN" b="1" dirty="0" smtClean="0"/>
              <a:t>III. </a:t>
            </a:r>
            <a:r>
              <a:rPr lang="en-IN" b="1" u="sng" dirty="0"/>
              <a:t>Sunk cost </a:t>
            </a:r>
            <a:r>
              <a:rPr lang="en-IN" b="1" u="sng" dirty="0" smtClean="0"/>
              <a:t>:-</a:t>
            </a:r>
          </a:p>
          <a:p>
            <a:pPr marL="0" indent="0">
              <a:buNone/>
            </a:pPr>
            <a:r>
              <a:rPr lang="en-IN" dirty="0" smtClean="0"/>
              <a:t>Sunk cost are those costs which are unrecoverable once they are incurred.</a:t>
            </a:r>
          </a:p>
          <a:p>
            <a:pPr marL="0" indent="0">
              <a:buNone/>
            </a:pPr>
            <a:r>
              <a:rPr lang="en-IN" b="1" dirty="0" smtClean="0"/>
              <a:t>Example:- </a:t>
            </a:r>
            <a:r>
              <a:rPr lang="en-IN" b="1" dirty="0"/>
              <a:t>R</a:t>
            </a:r>
            <a:r>
              <a:rPr lang="en-IN" b="1" dirty="0" smtClean="0"/>
              <a:t>egistration fee</a:t>
            </a:r>
            <a:endParaRPr lang="en-IN" b="1" dirty="0"/>
          </a:p>
        </p:txBody>
      </p:sp>
    </p:spTree>
    <p:extLst>
      <p:ext uri="{BB962C8B-B14F-4D97-AF65-F5344CB8AC3E}">
        <p14:creationId xmlns:p14="http://schemas.microsoft.com/office/powerpoint/2010/main" val="3879410308"/>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377</TotalTime>
  <Words>791</Words>
  <Application>Microsoft Office PowerPoint</Application>
  <PresentationFormat>Widescreen</PresentationFormat>
  <Paragraphs>111</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Century Gothic</vt:lpstr>
      <vt:lpstr>Times New Roman</vt:lpstr>
      <vt:lpstr>Wingdings</vt:lpstr>
      <vt:lpstr>Wingdings 3</vt:lpstr>
      <vt:lpstr>Wisp</vt:lpstr>
      <vt:lpstr>  </vt:lpstr>
      <vt:lpstr>Contents</vt:lpstr>
      <vt:lpstr>What is a cost ?</vt:lpstr>
      <vt:lpstr>Cost Concepts: 1. Variable and fixed cost  </vt:lpstr>
      <vt:lpstr>PowerPoint Presentation</vt:lpstr>
      <vt:lpstr>2.Total cost , Average cost And Marginal cost</vt:lpstr>
      <vt:lpstr>PowerPoint Presentation</vt:lpstr>
      <vt:lpstr>3.Short-run and long run cost </vt:lpstr>
      <vt:lpstr>4.Some other classification </vt:lpstr>
      <vt:lpstr> Introduction to Break Even Analysis     </vt:lpstr>
      <vt:lpstr>PowerPoint Presentation</vt:lpstr>
      <vt:lpstr>Case study:- history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Freeware Sys</dc:creator>
  <cp:lastModifiedBy>Freeware Sys</cp:lastModifiedBy>
  <cp:revision>32</cp:revision>
  <dcterms:created xsi:type="dcterms:W3CDTF">2017-10-08T05:43:57Z</dcterms:created>
  <dcterms:modified xsi:type="dcterms:W3CDTF">2017-10-09T09:21:02Z</dcterms:modified>
</cp:coreProperties>
</file>