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58" r:id="rId5"/>
    <p:sldId id="259" r:id="rId6"/>
    <p:sldId id="260" r:id="rId7"/>
    <p:sldId id="264" r:id="rId8"/>
    <p:sldId id="261" r:id="rId9"/>
    <p:sldId id="262"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0A4C5-31A5-4821-A581-65F4BACC14C1}" type="datetimeFigureOut">
              <a:rPr lang="en-US" smtClean="0"/>
              <a:pPr/>
              <a:t>10/13/2017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D7779-3A6B-4EFC-97B2-9E692A69F75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0A4C5-31A5-4821-A581-65F4BACC14C1}" type="datetimeFigureOut">
              <a:rPr lang="en-US" smtClean="0"/>
              <a:pPr/>
              <a:t>10/13/2017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D7779-3A6B-4EFC-97B2-9E692A69F75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89"/>
            <a:ext cx="7772400" cy="1500199"/>
          </a:xfrm>
        </p:spPr>
        <p:txBody>
          <a:bodyPr>
            <a:normAutofit/>
          </a:bodyPr>
          <a:lstStyle/>
          <a:p>
            <a:pPr algn="ctr"/>
            <a:r>
              <a:rPr lang="en-US" sz="3600" b="1" u="sng" dirty="0" smtClean="0"/>
              <a:t>SARDAR VALLABHBHAI PATEL INSTITUTE OF TECHNOLOGY, VASAD</a:t>
            </a:r>
            <a:endParaRPr lang="en-IN" sz="3600" b="1" u="sng" dirty="0"/>
          </a:p>
        </p:txBody>
      </p:sp>
      <p:sp>
        <p:nvSpPr>
          <p:cNvPr id="3" name="Subtitle 2"/>
          <p:cNvSpPr>
            <a:spLocks noGrp="1"/>
          </p:cNvSpPr>
          <p:nvPr>
            <p:ph type="subTitle" idx="1"/>
          </p:nvPr>
        </p:nvSpPr>
        <p:spPr>
          <a:xfrm>
            <a:off x="1371600" y="2000240"/>
            <a:ext cx="6400800" cy="4071966"/>
          </a:xfrm>
        </p:spPr>
        <p:txBody>
          <a:bodyPr/>
          <a:lstStyle/>
          <a:p>
            <a:pPr algn="ctr"/>
            <a:r>
              <a:rPr lang="en-US" b="1" dirty="0" smtClean="0"/>
              <a:t>INFORMATION TECHNOLOGY DEPARTMENT</a:t>
            </a:r>
          </a:p>
          <a:p>
            <a:endParaRPr lang="en-US" dirty="0" smtClean="0"/>
          </a:p>
          <a:p>
            <a:endParaRPr lang="en-US" dirty="0"/>
          </a:p>
          <a:p>
            <a:endParaRPr lang="en-US" dirty="0" smtClean="0"/>
          </a:p>
          <a:p>
            <a:endParaRPr lang="en-US" dirty="0"/>
          </a:p>
          <a:p>
            <a:endParaRPr lang="en-US" dirty="0" smtClean="0"/>
          </a:p>
        </p:txBody>
      </p:sp>
      <p:pic>
        <p:nvPicPr>
          <p:cNvPr id="1026" name="Picture 2" descr="C:\Users\welcome\Desktop\The_SVIT_Official_Logo.jpg"/>
          <p:cNvPicPr>
            <a:picLocks noChangeAspect="1" noChangeArrowheads="1"/>
          </p:cNvPicPr>
          <p:nvPr/>
        </p:nvPicPr>
        <p:blipFill>
          <a:blip r:embed="rId2"/>
          <a:srcRect/>
          <a:stretch>
            <a:fillRect/>
          </a:stretch>
        </p:blipFill>
        <p:spPr bwMode="auto">
          <a:xfrm>
            <a:off x="3000364" y="3571876"/>
            <a:ext cx="3143272" cy="264320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CASE STUDY 1</a:t>
            </a:r>
            <a:br>
              <a:rPr lang="en-US" b="1" dirty="0" smtClean="0"/>
            </a:br>
            <a:r>
              <a:rPr lang="en-US" sz="4000" b="1" dirty="0" smtClean="0"/>
              <a:t>KFC Introduces Eco-friendly Packaging</a:t>
            </a:r>
            <a:endParaRPr lang="en-IN" sz="4000" b="1" dirty="0"/>
          </a:p>
        </p:txBody>
      </p:sp>
      <p:sp>
        <p:nvSpPr>
          <p:cNvPr id="3" name="Content Placeholder 2"/>
          <p:cNvSpPr>
            <a:spLocks noGrp="1"/>
          </p:cNvSpPr>
          <p:nvPr>
            <p:ph idx="1"/>
          </p:nvPr>
        </p:nvSpPr>
        <p:spPr/>
        <p:txBody>
          <a:bodyPr>
            <a:normAutofit/>
          </a:bodyPr>
          <a:lstStyle/>
          <a:p>
            <a:r>
              <a:rPr lang="en-US" sz="2800" dirty="0" smtClean="0"/>
              <a:t>KFC is now switching from cardboard to recyclable and biodegradable paper wrapping for some of its products.</a:t>
            </a:r>
            <a:endParaRPr lang="en-IN" sz="2800" dirty="0"/>
          </a:p>
        </p:txBody>
      </p:sp>
      <p:pic>
        <p:nvPicPr>
          <p:cNvPr id="2050" name="Picture 2" descr="C:\Users\welcome\Desktop\images.jpg"/>
          <p:cNvPicPr>
            <a:picLocks noChangeAspect="1" noChangeArrowheads="1"/>
          </p:cNvPicPr>
          <p:nvPr/>
        </p:nvPicPr>
        <p:blipFill>
          <a:blip r:embed="rId2"/>
          <a:srcRect/>
          <a:stretch>
            <a:fillRect/>
          </a:stretch>
        </p:blipFill>
        <p:spPr bwMode="auto">
          <a:xfrm>
            <a:off x="2714612" y="3786190"/>
            <a:ext cx="3214710" cy="235745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CASE STUDY 2</a:t>
            </a:r>
            <a:br>
              <a:rPr lang="en-US" b="1" dirty="0" smtClean="0"/>
            </a:br>
            <a:r>
              <a:rPr lang="en-US" sz="4000" b="1" dirty="0" smtClean="0"/>
              <a:t>McDonalds</a:t>
            </a:r>
            <a:endParaRPr lang="en-IN" sz="4000" b="1" dirty="0"/>
          </a:p>
        </p:txBody>
      </p:sp>
      <p:sp>
        <p:nvSpPr>
          <p:cNvPr id="3" name="Content Placeholder 2"/>
          <p:cNvSpPr>
            <a:spLocks noGrp="1"/>
          </p:cNvSpPr>
          <p:nvPr>
            <p:ph idx="1"/>
          </p:nvPr>
        </p:nvSpPr>
        <p:spPr/>
        <p:txBody>
          <a:bodyPr/>
          <a:lstStyle/>
          <a:p>
            <a:r>
              <a:rPr lang="en-US" sz="2800" dirty="0" smtClean="0"/>
              <a:t>Recently they ran a little piece on packaging which lays out McDonald’s  environmental policies in that regard</a:t>
            </a:r>
          </a:p>
          <a:p>
            <a:endParaRPr lang="en-IN" dirty="0"/>
          </a:p>
        </p:txBody>
      </p:sp>
      <p:pic>
        <p:nvPicPr>
          <p:cNvPr id="1027" name="Picture 3" descr="C:\Users\welcome\Desktop\download.png"/>
          <p:cNvPicPr>
            <a:picLocks noChangeAspect="1" noChangeArrowheads="1"/>
          </p:cNvPicPr>
          <p:nvPr/>
        </p:nvPicPr>
        <p:blipFill>
          <a:blip r:embed="rId2"/>
          <a:srcRect/>
          <a:stretch>
            <a:fillRect/>
          </a:stretch>
        </p:blipFill>
        <p:spPr bwMode="auto">
          <a:xfrm>
            <a:off x="3286116" y="3500438"/>
            <a:ext cx="2214578" cy="235745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CASE STUDY 3</a:t>
            </a:r>
            <a:r>
              <a:rPr lang="en-US" sz="4000" b="1" dirty="0" smtClean="0"/>
              <a:t/>
            </a:r>
            <a:br>
              <a:rPr lang="en-US" sz="4000" b="1" dirty="0" smtClean="0"/>
            </a:br>
            <a:r>
              <a:rPr lang="en-US" sz="4000" b="1" dirty="0" smtClean="0"/>
              <a:t>Pizza Hut Gets a Makeovers </a:t>
            </a:r>
            <a:endParaRPr lang="en-IN" sz="4000" b="1" dirty="0"/>
          </a:p>
        </p:txBody>
      </p:sp>
      <p:sp>
        <p:nvSpPr>
          <p:cNvPr id="3" name="Content Placeholder 2"/>
          <p:cNvSpPr>
            <a:spLocks noGrp="1"/>
          </p:cNvSpPr>
          <p:nvPr>
            <p:ph idx="1"/>
          </p:nvPr>
        </p:nvSpPr>
        <p:spPr>
          <a:xfrm>
            <a:off x="428596" y="1714488"/>
            <a:ext cx="8229600" cy="4525963"/>
          </a:xfrm>
        </p:spPr>
        <p:txBody>
          <a:bodyPr>
            <a:normAutofit/>
          </a:bodyPr>
          <a:lstStyle/>
          <a:p>
            <a:r>
              <a:rPr lang="en-US" sz="2800" dirty="0" smtClean="0"/>
              <a:t>Pizza Hut has a more environmentally – friendly image because they are using new boxes that are made from 40 percent recycled materials.</a:t>
            </a:r>
            <a:endParaRPr lang="en-IN" sz="2800" dirty="0"/>
          </a:p>
        </p:txBody>
      </p:sp>
      <p:pic>
        <p:nvPicPr>
          <p:cNvPr id="3075" name="Picture 3" descr="C:\Users\welcome\Desktop\images (3).jpg"/>
          <p:cNvPicPr>
            <a:picLocks noChangeAspect="1" noChangeArrowheads="1"/>
          </p:cNvPicPr>
          <p:nvPr/>
        </p:nvPicPr>
        <p:blipFill>
          <a:blip r:embed="rId2"/>
          <a:srcRect/>
          <a:stretch>
            <a:fillRect/>
          </a:stretch>
        </p:blipFill>
        <p:spPr bwMode="auto">
          <a:xfrm>
            <a:off x="3071802" y="3714752"/>
            <a:ext cx="3000396" cy="219551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CONCLUSION</a:t>
            </a:r>
            <a:r>
              <a:rPr lang="en-US" dirty="0" smtClean="0"/>
              <a:t> </a:t>
            </a:r>
            <a:endParaRPr lang="en-IN" dirty="0"/>
          </a:p>
        </p:txBody>
      </p:sp>
      <p:sp>
        <p:nvSpPr>
          <p:cNvPr id="3" name="Content Placeholder 2"/>
          <p:cNvSpPr>
            <a:spLocks noGrp="1"/>
          </p:cNvSpPr>
          <p:nvPr>
            <p:ph idx="1"/>
          </p:nvPr>
        </p:nvSpPr>
        <p:spPr/>
        <p:txBody>
          <a:bodyPr>
            <a:normAutofit/>
          </a:bodyPr>
          <a:lstStyle/>
          <a:p>
            <a:r>
              <a:rPr lang="en-US" sz="2800" dirty="0" smtClean="0"/>
              <a:t>It can be concluded that packaging plays an important role both in promoting the product or service and for the environmental conditions also. So it is very important to choose the correct packaging.</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t>SUBJECT:-Engineering Economics and Management</a:t>
            </a:r>
            <a:endParaRPr lang="en-IN" b="1" u="sng" dirty="0"/>
          </a:p>
        </p:txBody>
      </p:sp>
      <p:sp>
        <p:nvSpPr>
          <p:cNvPr id="3" name="Content Placeholder 2"/>
          <p:cNvSpPr>
            <a:spLocks noGrp="1"/>
          </p:cNvSpPr>
          <p:nvPr>
            <p:ph idx="1"/>
          </p:nvPr>
        </p:nvSpPr>
        <p:spPr/>
        <p:txBody>
          <a:bodyPr>
            <a:normAutofit lnSpcReduction="10000"/>
          </a:bodyPr>
          <a:lstStyle/>
          <a:p>
            <a:pPr algn="ctr">
              <a:buNone/>
            </a:pPr>
            <a:r>
              <a:rPr lang="en-US" b="1" u="sng" dirty="0" smtClean="0"/>
              <a:t>CODE:- 2130004</a:t>
            </a:r>
          </a:p>
          <a:p>
            <a:pPr>
              <a:buNone/>
            </a:pPr>
            <a:endParaRPr lang="en-US" b="1" dirty="0"/>
          </a:p>
          <a:p>
            <a:pPr>
              <a:buNone/>
            </a:pPr>
            <a:endParaRPr lang="en-US" b="1" dirty="0"/>
          </a:p>
          <a:p>
            <a:pPr>
              <a:buNone/>
            </a:pPr>
            <a:endParaRPr lang="en-US" b="1" dirty="0" smtClean="0"/>
          </a:p>
          <a:p>
            <a:pPr>
              <a:buNone/>
            </a:pPr>
            <a:r>
              <a:rPr lang="en-US" b="1" dirty="0" smtClean="0"/>
              <a:t>NAME:-</a:t>
            </a:r>
            <a:r>
              <a:rPr lang="en-US" dirty="0" smtClean="0"/>
              <a:t> DHARTI PARMAR</a:t>
            </a:r>
          </a:p>
          <a:p>
            <a:pPr>
              <a:buNone/>
            </a:pPr>
            <a:r>
              <a:rPr lang="en-US" b="1" dirty="0" smtClean="0"/>
              <a:t>I.D.NO:- </a:t>
            </a:r>
            <a:r>
              <a:rPr lang="en-US" dirty="0" smtClean="0"/>
              <a:t>217BEITG018</a:t>
            </a:r>
          </a:p>
          <a:p>
            <a:pPr>
              <a:buNone/>
            </a:pPr>
            <a:r>
              <a:rPr lang="en-US" b="1" dirty="0" smtClean="0"/>
              <a:t>CLASS:- </a:t>
            </a:r>
            <a:r>
              <a:rPr lang="en-US" dirty="0" smtClean="0"/>
              <a:t>IT -1</a:t>
            </a:r>
          </a:p>
          <a:p>
            <a:pPr>
              <a:buNone/>
            </a:pPr>
            <a:r>
              <a:rPr lang="en-US" b="1" dirty="0" smtClean="0"/>
              <a:t>YEAR :- </a:t>
            </a:r>
            <a:r>
              <a:rPr lang="en-US" dirty="0" smtClean="0"/>
              <a:t>SY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GREEN MARKETING </a:t>
            </a:r>
            <a:endParaRPr lang="en-IN" sz="4000" b="1" dirty="0"/>
          </a:p>
        </p:txBody>
      </p:sp>
      <p:pic>
        <p:nvPicPr>
          <p:cNvPr id="3074" name="Picture 2" descr="C:\Users\welcome\Desktop\green marketing.jpg"/>
          <p:cNvPicPr>
            <a:picLocks noGrp="1" noChangeAspect="1" noChangeArrowheads="1"/>
          </p:cNvPicPr>
          <p:nvPr>
            <p:ph idx="1"/>
          </p:nvPr>
        </p:nvPicPr>
        <p:blipFill>
          <a:blip r:embed="rId2"/>
          <a:stretch>
            <a:fillRect/>
          </a:stretch>
        </p:blipFill>
        <p:spPr bwMode="auto">
          <a:xfrm>
            <a:off x="1681162" y="2058194"/>
            <a:ext cx="5781675" cy="36099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 SIMPLE DEFINATION</a:t>
            </a:r>
            <a:endParaRPr lang="en-IN" sz="3600" b="1" dirty="0"/>
          </a:p>
        </p:txBody>
      </p:sp>
      <p:sp>
        <p:nvSpPr>
          <p:cNvPr id="3" name="Content Placeholder 2"/>
          <p:cNvSpPr>
            <a:spLocks noGrp="1"/>
          </p:cNvSpPr>
          <p:nvPr>
            <p:ph idx="1"/>
          </p:nvPr>
        </p:nvSpPr>
        <p:spPr/>
        <p:txBody>
          <a:bodyPr/>
          <a:lstStyle/>
          <a:p>
            <a:r>
              <a:rPr lang="en-IN" b="1" dirty="0"/>
              <a:t>Green marketing</a:t>
            </a:r>
            <a:r>
              <a:rPr lang="en-IN" dirty="0"/>
              <a:t> refers to the process of selling products and/or services based on their environmental benefits</a:t>
            </a:r>
            <a:r>
              <a:rPr lang="en-IN" dirty="0" smtClean="0"/>
              <a:t>.</a:t>
            </a:r>
          </a:p>
          <a:p>
            <a:r>
              <a:rPr lang="en-IN" dirty="0" smtClean="0"/>
              <a:t> </a:t>
            </a:r>
            <a:r>
              <a:rPr lang="en-IN" dirty="0"/>
              <a:t>Such a product or service may be environmentally friendly in itself or produced </a:t>
            </a:r>
            <a:r>
              <a:rPr lang="en-IN" dirty="0" smtClean="0"/>
              <a:t>and/or  packaged in this way.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WHAT IS GREEN MARKETING ?</a:t>
            </a:r>
            <a:endParaRPr lang="en-IN" sz="3600" b="1" dirty="0"/>
          </a:p>
        </p:txBody>
      </p:sp>
      <p:sp>
        <p:nvSpPr>
          <p:cNvPr id="3" name="Content Placeholder 2"/>
          <p:cNvSpPr>
            <a:spLocks noGrp="1"/>
          </p:cNvSpPr>
          <p:nvPr>
            <p:ph idx="1"/>
          </p:nvPr>
        </p:nvSpPr>
        <p:spPr/>
        <p:txBody>
          <a:bodyPr/>
          <a:lstStyle/>
          <a:p>
            <a:r>
              <a:rPr lang="en-US" dirty="0" smtClean="0"/>
              <a:t>Green marketing is the marketing of products that are presumed to be environmentally safe.</a:t>
            </a:r>
          </a:p>
          <a:p>
            <a:r>
              <a:rPr lang="en-US" dirty="0" smtClean="0"/>
              <a:t>Green marketing incorporates a broad range of activities, including product modification, changes to the production process, packaging changes, as well as modifying advertising.</a:t>
            </a:r>
          </a:p>
          <a:p>
            <a:r>
              <a:rPr lang="en-US" dirty="0" smtClean="0"/>
              <a:t>Similar terms- Environmental Marketing and Ecological Marketing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GREEN PRODUCTS &amp; ITS CHARACTERISTICS</a:t>
            </a:r>
            <a:endParaRPr lang="en-IN" sz="3600" b="1" dirty="0"/>
          </a:p>
        </p:txBody>
      </p:sp>
      <p:sp>
        <p:nvSpPr>
          <p:cNvPr id="3" name="Content Placeholder 2"/>
          <p:cNvSpPr>
            <a:spLocks noGrp="1"/>
          </p:cNvSpPr>
          <p:nvPr>
            <p:ph idx="1"/>
          </p:nvPr>
        </p:nvSpPr>
        <p:spPr/>
        <p:txBody>
          <a:bodyPr>
            <a:normAutofit lnSpcReduction="10000"/>
          </a:bodyPr>
          <a:lstStyle/>
          <a:p>
            <a:r>
              <a:rPr lang="en-US" sz="2400" dirty="0" smtClean="0"/>
              <a:t>The products those are manufactured through green technology and that caused no environmental hazards are call green products . some of their characteristics are </a:t>
            </a:r>
          </a:p>
          <a:p>
            <a:r>
              <a:rPr lang="en-US" sz="2400" dirty="0" smtClean="0"/>
              <a:t>Originally grown</a:t>
            </a:r>
          </a:p>
          <a:p>
            <a:r>
              <a:rPr lang="en-US" sz="2400" dirty="0" smtClean="0"/>
              <a:t>Recyclable , reusable and biodegradable</a:t>
            </a:r>
          </a:p>
          <a:p>
            <a:r>
              <a:rPr lang="en-US" sz="2400" dirty="0" smtClean="0"/>
              <a:t>Natural  ingredients</a:t>
            </a:r>
          </a:p>
          <a:p>
            <a:r>
              <a:rPr lang="en-US" sz="2400" dirty="0" smtClean="0"/>
              <a:t>Recycled contents, non-toxic chemical</a:t>
            </a:r>
          </a:p>
          <a:p>
            <a:r>
              <a:rPr lang="en-US" sz="2400" dirty="0" smtClean="0"/>
              <a:t>Do not harm or pollute the environment </a:t>
            </a:r>
          </a:p>
          <a:p>
            <a:r>
              <a:rPr lang="en-US" sz="2400" dirty="0" smtClean="0"/>
              <a:t>Not tested  on animals</a:t>
            </a:r>
          </a:p>
          <a:p>
            <a:r>
              <a:rPr lang="en-US" sz="2400" dirty="0" smtClean="0"/>
              <a:t>Have eco-friendly packaging </a:t>
            </a:r>
            <a:r>
              <a:rPr lang="en-US" sz="2400" dirty="0" err="1" smtClean="0"/>
              <a:t>i.g</a:t>
            </a:r>
            <a:r>
              <a:rPr lang="en-US" sz="2400" dirty="0" smtClean="0"/>
              <a:t>. reusable, refillable containers etc.</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4422"/>
          </a:xfrm>
        </p:spPr>
        <p:txBody>
          <a:bodyPr>
            <a:normAutofit/>
          </a:bodyPr>
          <a:lstStyle/>
          <a:p>
            <a:r>
              <a:rPr lang="en-US" sz="4000" dirty="0" smtClean="0"/>
              <a:t>Advantages</a:t>
            </a:r>
            <a:endParaRPr lang="en-IN" sz="4000" dirty="0"/>
          </a:p>
        </p:txBody>
      </p:sp>
      <p:sp>
        <p:nvSpPr>
          <p:cNvPr id="3" name="Content Placeholder 2"/>
          <p:cNvSpPr>
            <a:spLocks noGrp="1"/>
          </p:cNvSpPr>
          <p:nvPr>
            <p:ph idx="1"/>
          </p:nvPr>
        </p:nvSpPr>
        <p:spPr>
          <a:xfrm>
            <a:off x="457200" y="1428736"/>
            <a:ext cx="8229600" cy="4697427"/>
          </a:xfrm>
        </p:spPr>
        <p:txBody>
          <a:bodyPr>
            <a:noAutofit/>
          </a:bodyPr>
          <a:lstStyle/>
          <a:p>
            <a:pPr fontAlgn="base"/>
            <a:r>
              <a:rPr lang="en-IN" sz="2400" b="1" dirty="0"/>
              <a:t>Some of the advantages of green marketing are as follows:</a:t>
            </a:r>
            <a:endParaRPr lang="en-IN" sz="2400" dirty="0"/>
          </a:p>
          <a:p>
            <a:pPr fontAlgn="base"/>
            <a:r>
              <a:rPr lang="en-IN" sz="2400" dirty="0"/>
              <a:t>1. It ensures sustained long-term growth along with profitability.</a:t>
            </a:r>
          </a:p>
          <a:p>
            <a:pPr fontAlgn="base"/>
            <a:r>
              <a:rPr lang="en-IN" sz="2400" cap="all" dirty="0"/>
              <a:t>ADVERTISEMENTS:</a:t>
            </a:r>
          </a:p>
          <a:p>
            <a:pPr fontAlgn="base"/>
            <a:r>
              <a:rPr lang="en-IN" sz="2400" dirty="0"/>
              <a:t>2. It saves money in the long run, although initial cost is more.</a:t>
            </a:r>
          </a:p>
          <a:p>
            <a:pPr fontAlgn="base"/>
            <a:r>
              <a:rPr lang="en-IN" sz="2400" dirty="0"/>
              <a:t>3. It helps the companies to market their products and services keeping the environment aspects in mind. It helps in accessing the new markets and enjoying competitive advantage.</a:t>
            </a:r>
          </a:p>
          <a:p>
            <a:pPr fontAlgn="base"/>
            <a:r>
              <a:rPr lang="en-IN" sz="2400" dirty="0"/>
              <a:t>4. Most of the employees also feel proud and responsible to be working for an environmentally responsible company.</a:t>
            </a:r>
          </a:p>
          <a:p>
            <a:pPr fontAlgn="base"/>
            <a:r>
              <a:rPr lang="en-IN" sz="2400" dirty="0"/>
              <a:t>5. It promotes corporate social responsibility</a:t>
            </a:r>
            <a:r>
              <a:rPr lang="en-IN" sz="2400" dirty="0" smtClean="0"/>
              <a:t>.</a:t>
            </a:r>
            <a:endParaRPr lang="en-IN" sz="2400" dirty="0"/>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8"/>
          </a:xfrm>
        </p:spPr>
        <p:txBody>
          <a:bodyPr>
            <a:normAutofit/>
          </a:bodyPr>
          <a:lstStyle/>
          <a:p>
            <a:r>
              <a:rPr lang="en-US" sz="3600" b="1" dirty="0" smtClean="0"/>
              <a:t>POPULARITY</a:t>
            </a:r>
            <a:endParaRPr lang="en-IN" sz="3600" b="1" dirty="0"/>
          </a:p>
        </p:txBody>
      </p:sp>
      <p:sp>
        <p:nvSpPr>
          <p:cNvPr id="3" name="Content Placeholder 2"/>
          <p:cNvSpPr>
            <a:spLocks noGrp="1"/>
          </p:cNvSpPr>
          <p:nvPr>
            <p:ph idx="1"/>
          </p:nvPr>
        </p:nvSpPr>
        <p:spPr/>
        <p:txBody>
          <a:bodyPr>
            <a:normAutofit/>
          </a:bodyPr>
          <a:lstStyle/>
          <a:p>
            <a:r>
              <a:rPr lang="en-US" sz="2800" dirty="0" smtClean="0"/>
              <a:t>The popularity of green marketing approach and its effectiveness is hotly debated.</a:t>
            </a:r>
          </a:p>
          <a:p>
            <a:r>
              <a:rPr lang="en-US" sz="2800" dirty="0" smtClean="0"/>
              <a:t>Supporters claim that environmental appeals are actually growing in number-the Energy Star Label, for example, now appears on 11,000 different companies, models in 38 product categories, from washing machines and light </a:t>
            </a:r>
            <a:r>
              <a:rPr lang="en-US" sz="2800" dirty="0" err="1" smtClean="0"/>
              <a:t>bulbus</a:t>
            </a:r>
            <a:r>
              <a:rPr lang="en-US" sz="2800" dirty="0" smtClean="0"/>
              <a:t> to skyscraper and homes.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REQUIREMENTS</a:t>
            </a:r>
            <a:endParaRPr lang="en-IN" sz="3600" b="1" dirty="0"/>
          </a:p>
        </p:txBody>
      </p:sp>
      <p:sp>
        <p:nvSpPr>
          <p:cNvPr id="3" name="Content Placeholder 2"/>
          <p:cNvSpPr>
            <a:spLocks noGrp="1"/>
          </p:cNvSpPr>
          <p:nvPr>
            <p:ph idx="1"/>
          </p:nvPr>
        </p:nvSpPr>
        <p:spPr/>
        <p:txBody>
          <a:bodyPr/>
          <a:lstStyle/>
          <a:p>
            <a:r>
              <a:rPr lang="en-US" dirty="0" smtClean="0"/>
              <a:t>The production process is compatible with ecosystem.</a:t>
            </a:r>
          </a:p>
          <a:p>
            <a:r>
              <a:rPr lang="en-US" dirty="0" smtClean="0"/>
              <a:t>It is compatible with goals of the company.</a:t>
            </a:r>
          </a:p>
          <a:p>
            <a:r>
              <a:rPr lang="en-US" dirty="0" smtClean="0"/>
              <a:t>It satisfies the consumers.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444</Words>
  <Application>Microsoft Office PowerPoint</Application>
  <PresentationFormat>On-screen Show (4:3)</PresentationFormat>
  <Paragraphs>54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SARDAR VALLABHBHAI PATEL INSTITUTE OF TECHNOLOGY, VASAD</vt:lpstr>
      <vt:lpstr>SUBJECT:-Engineering Economics and Management</vt:lpstr>
      <vt:lpstr>GREEN MARKETING </vt:lpstr>
      <vt:lpstr>A SIMPLE DEFINATION</vt:lpstr>
      <vt:lpstr>WHAT IS GREEN MARKETING ?</vt:lpstr>
      <vt:lpstr>GREEN PRODUCTS &amp; ITS CHARACTERISTICS</vt:lpstr>
      <vt:lpstr>Advantages</vt:lpstr>
      <vt:lpstr>POPULARITY</vt:lpstr>
      <vt:lpstr>REQUIREMENTS</vt:lpstr>
      <vt:lpstr>CASE STUDY 1 KFC Introduces Eco-friendly Packaging</vt:lpstr>
      <vt:lpstr>CASE STUDY 2 McDonalds</vt:lpstr>
      <vt:lpstr>CASE STUDY 3 Pizza Hut Gets a Makeovers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SARDAR VALLABHBHAI PATEL INSTITUTE OF TECHNOLOGY</dc:title>
  <dc:creator>welcome</dc:creator>
  <cp:lastModifiedBy>sakshi</cp:lastModifiedBy>
  <cp:revision>40</cp:revision>
  <dcterms:created xsi:type="dcterms:W3CDTF">2017-10-08T15:58:04Z</dcterms:created>
  <dcterms:modified xsi:type="dcterms:W3CDTF">2017-10-13T05:39:45Z</dcterms:modified>
</cp:coreProperties>
</file>