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3" r:id="rId1"/>
  </p:sldMasterIdLst>
  <p:sldIdLst>
    <p:sldId id="256" r:id="rId2"/>
    <p:sldId id="270" r:id="rId3"/>
    <p:sldId id="258" r:id="rId4"/>
    <p:sldId id="257" r:id="rId5"/>
    <p:sldId id="259" r:id="rId6"/>
    <p:sldId id="260" r:id="rId7"/>
    <p:sldId id="261" r:id="rId8"/>
    <p:sldId id="262" r:id="rId9"/>
    <p:sldId id="263" r:id="rId10"/>
    <p:sldId id="264" r:id="rId11"/>
    <p:sldId id="265" r:id="rId12"/>
    <p:sldId id="266" r:id="rId13"/>
    <p:sldId id="267" r:id="rId14"/>
    <p:sldId id="272"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68" r:id="rId34"/>
    <p:sldId id="26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2961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895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092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67671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2613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10/13/2017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5380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10/13/2017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6239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836577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1508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431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9196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76191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48432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10/13/2017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424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10/13/2017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2495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10/13/2017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21129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5089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10/13/2017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9563450"/>
      </p:ext>
    </p:extLst>
  </p:cSld>
  <p:clrMap bg1="dk1" tx1="lt1" bg2="dk2" tx2="lt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180" y="0"/>
            <a:ext cx="2098628" cy="2162629"/>
          </a:xfrm>
          <a:prstGeom prst="rect">
            <a:avLst/>
          </a:prstGeom>
        </p:spPr>
      </p:pic>
      <p:sp>
        <p:nvSpPr>
          <p:cNvPr id="6" name="Content Placeholder 5"/>
          <p:cNvSpPr>
            <a:spLocks noGrp="1"/>
          </p:cNvSpPr>
          <p:nvPr>
            <p:ph idx="1"/>
          </p:nvPr>
        </p:nvSpPr>
        <p:spPr>
          <a:xfrm>
            <a:off x="838200" y="2409371"/>
            <a:ext cx="10352314" cy="4136573"/>
          </a:xfrm>
        </p:spPr>
        <p:txBody>
          <a:bodyPr>
            <a:normAutofit fontScale="77500" lnSpcReduction="20000"/>
          </a:bodyPr>
          <a:lstStyle/>
          <a:p>
            <a:pPr marL="0" indent="0" algn="ctr">
              <a:buNone/>
            </a:pPr>
            <a:r>
              <a:rPr lang="en-IN" sz="4000" b="1" dirty="0" smtClean="0"/>
              <a:t>ENGINEERING</a:t>
            </a:r>
          </a:p>
          <a:p>
            <a:pPr marL="0" indent="0" algn="ctr">
              <a:buNone/>
            </a:pPr>
            <a:r>
              <a:rPr lang="en-IN" sz="4000" b="1" dirty="0" smtClean="0"/>
              <a:t>ECONOMICS AND MANAGEMENT</a:t>
            </a:r>
          </a:p>
          <a:p>
            <a:pPr marL="0" indent="0" algn="ctr">
              <a:buNone/>
            </a:pPr>
            <a:endParaRPr lang="en-IN" sz="4000" b="1" dirty="0" smtClean="0"/>
          </a:p>
          <a:p>
            <a:pPr marL="0" indent="0" algn="ctr">
              <a:buNone/>
            </a:pPr>
            <a:r>
              <a:rPr lang="en-IN" sz="4000" b="1" dirty="0" smtClean="0"/>
              <a:t>TOPIC: </a:t>
            </a:r>
            <a:r>
              <a:rPr lang="en-IN" sz="4000" b="1" dirty="0" smtClean="0">
                <a:solidFill>
                  <a:srgbClr val="92D050"/>
                </a:solidFill>
              </a:rPr>
              <a:t>RURAL MARKETING</a:t>
            </a:r>
          </a:p>
          <a:p>
            <a:pPr marL="0" indent="0">
              <a:buNone/>
            </a:pPr>
            <a:endParaRPr lang="en-IN" sz="4000" b="1" dirty="0"/>
          </a:p>
          <a:p>
            <a:pPr marL="0" indent="0">
              <a:buNone/>
            </a:pPr>
            <a:r>
              <a:rPr lang="en-IN" sz="2400" b="1" dirty="0" smtClean="0"/>
              <a:t>PREPARED BY:                                                                                               S.Y   I.T-1</a:t>
            </a:r>
          </a:p>
          <a:p>
            <a:pPr marL="0" indent="0">
              <a:buNone/>
            </a:pPr>
            <a:r>
              <a:rPr lang="en-IN" sz="2400" b="1" dirty="0" smtClean="0"/>
              <a:t>PATEL SAKSHI.                                                                                               3</a:t>
            </a:r>
            <a:r>
              <a:rPr lang="en-IN" sz="2400" b="1" baseline="30000" dirty="0" smtClean="0"/>
              <a:t>rd</a:t>
            </a:r>
            <a:r>
              <a:rPr lang="en-IN" sz="2400" b="1" dirty="0" smtClean="0"/>
              <a:t> Sem</a:t>
            </a:r>
          </a:p>
          <a:p>
            <a:pPr marL="0" indent="0">
              <a:buNone/>
            </a:pPr>
            <a:r>
              <a:rPr lang="en-IN" sz="2400" b="1" dirty="0" smtClean="0"/>
              <a:t>170413116016                                                                                               Batch-D</a:t>
            </a:r>
          </a:p>
          <a:p>
            <a:pPr marL="0" indent="0">
              <a:buNone/>
            </a:pPr>
            <a:r>
              <a:rPr lang="en-IN" sz="2400" b="1" dirty="0" smtClean="0"/>
              <a:t>(217BEITV020)</a:t>
            </a:r>
            <a:endParaRPr lang="en-IN" sz="2400" b="1" dirty="0"/>
          </a:p>
          <a:p>
            <a:pPr marL="0" indent="0">
              <a:buNone/>
            </a:pPr>
            <a:endParaRPr lang="en-IN" b="1" dirty="0" smtClean="0"/>
          </a:p>
        </p:txBody>
      </p:sp>
    </p:spTree>
    <p:extLst>
      <p:ext uri="{BB962C8B-B14F-4D97-AF65-F5344CB8AC3E}">
        <p14:creationId xmlns:p14="http://schemas.microsoft.com/office/powerpoint/2010/main" val="702113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DIFFERENCE BETWEEN RURAL AND URBAN MARKET</a:t>
            </a:r>
            <a:endParaRPr lang="en-IN"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1170" t="21647" r="21261" b="19199"/>
          <a:stretch/>
        </p:blipFill>
        <p:spPr>
          <a:xfrm>
            <a:off x="1132113" y="1853248"/>
            <a:ext cx="9797143" cy="4972360"/>
          </a:xfrm>
        </p:spPr>
      </p:pic>
    </p:spTree>
    <p:extLst>
      <p:ext uri="{BB962C8B-B14F-4D97-AF65-F5344CB8AC3E}">
        <p14:creationId xmlns:p14="http://schemas.microsoft.com/office/powerpoint/2010/main" val="2890294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VALUE ADDITION TO RURAL MARKETING</a:t>
            </a:r>
            <a:endParaRPr lang="en-IN" b="1" dirty="0"/>
          </a:p>
        </p:txBody>
      </p:sp>
      <p:sp>
        <p:nvSpPr>
          <p:cNvPr id="3" name="Content Placeholder 2"/>
          <p:cNvSpPr>
            <a:spLocks noGrp="1"/>
          </p:cNvSpPr>
          <p:nvPr>
            <p:ph idx="1"/>
          </p:nvPr>
        </p:nvSpPr>
        <p:spPr>
          <a:xfrm>
            <a:off x="838200" y="2104570"/>
            <a:ext cx="10515600" cy="4753430"/>
          </a:xfrm>
        </p:spPr>
        <p:txBody>
          <a:bodyPr>
            <a:normAutofit/>
          </a:bodyPr>
          <a:lstStyle/>
          <a:p>
            <a:r>
              <a:rPr lang="en-IN" sz="2500" dirty="0"/>
              <a:t>After understanding the differences between rural and urban market, it is essential to understand the needs of rural people and redesign marketing plan to make it more rural specific. The following points must be strongly </a:t>
            </a:r>
            <a:r>
              <a:rPr lang="en-IN" sz="2500" dirty="0" smtClean="0"/>
              <a:t>considered</a:t>
            </a:r>
            <a:r>
              <a:rPr lang="en-IN" sz="2500" dirty="0"/>
              <a:t>:</a:t>
            </a:r>
            <a:endParaRPr lang="en-IN" sz="2500" dirty="0" smtClean="0"/>
          </a:p>
          <a:p>
            <a:r>
              <a:rPr lang="en-IN" sz="2500" dirty="0" smtClean="0"/>
              <a:t>1</a:t>
            </a:r>
            <a:r>
              <a:rPr lang="en-IN" sz="2500" dirty="0"/>
              <a:t>. Know the importance of women. </a:t>
            </a:r>
            <a:endParaRPr lang="en-IN" sz="2500" dirty="0" smtClean="0"/>
          </a:p>
          <a:p>
            <a:r>
              <a:rPr lang="en-IN" sz="2500" dirty="0" smtClean="0"/>
              <a:t>2</a:t>
            </a:r>
            <a:r>
              <a:rPr lang="en-IN" sz="2500" dirty="0"/>
              <a:t>. Offer small unit packing. JK Dairy Top sachets revolutionized the </a:t>
            </a:r>
            <a:r>
              <a:rPr lang="en-IN" sz="2500" dirty="0" smtClean="0"/>
              <a:t>market.</a:t>
            </a:r>
          </a:p>
          <a:p>
            <a:r>
              <a:rPr lang="en-IN" sz="2500" dirty="0" smtClean="0"/>
              <a:t>3</a:t>
            </a:r>
            <a:r>
              <a:rPr lang="en-IN" sz="2500" dirty="0"/>
              <a:t>. Reinforce product quality through service initiatives. Hero Honda has established mobile service </a:t>
            </a:r>
            <a:r>
              <a:rPr lang="en-IN" sz="2500" dirty="0" smtClean="0"/>
              <a:t>centers </a:t>
            </a:r>
            <a:r>
              <a:rPr lang="en-IN" sz="2500" dirty="0"/>
              <a:t>to take care of rural customers</a:t>
            </a:r>
            <a:r>
              <a:rPr lang="en-IN" sz="2500" dirty="0" smtClean="0"/>
              <a:t>.</a:t>
            </a:r>
          </a:p>
          <a:p>
            <a:pPr marL="0" indent="0">
              <a:buNone/>
            </a:pPr>
            <a:endParaRPr lang="en-IN" sz="2500" dirty="0" smtClean="0"/>
          </a:p>
        </p:txBody>
      </p:sp>
    </p:spTree>
    <p:extLst>
      <p:ext uri="{BB962C8B-B14F-4D97-AF65-F5344CB8AC3E}">
        <p14:creationId xmlns:p14="http://schemas.microsoft.com/office/powerpoint/2010/main" val="4208559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9514" y="1001486"/>
            <a:ext cx="10515600" cy="5094514"/>
          </a:xfrm>
        </p:spPr>
        <p:txBody>
          <a:bodyPr>
            <a:normAutofit/>
          </a:bodyPr>
          <a:lstStyle/>
          <a:p>
            <a:r>
              <a:rPr lang="en-IN" sz="2500" dirty="0"/>
              <a:t>4. Establish one-to-one communication channels. Reckit &amp; Colman uses NGOs in rural area to educate customers about product benefits. </a:t>
            </a:r>
          </a:p>
          <a:p>
            <a:r>
              <a:rPr lang="en-IN" sz="2500" dirty="0" smtClean="0"/>
              <a:t>5</a:t>
            </a:r>
            <a:r>
              <a:rPr lang="en-IN" sz="2500" dirty="0"/>
              <a:t>. Use local idioms to convey your message in a meaningful context. </a:t>
            </a:r>
          </a:p>
          <a:p>
            <a:r>
              <a:rPr lang="en-IN" sz="2500" dirty="0"/>
              <a:t>6. Core values of brand must strike the consumer.</a:t>
            </a:r>
          </a:p>
          <a:p>
            <a:r>
              <a:rPr lang="en-IN" sz="2500" dirty="0" smtClean="0"/>
              <a:t>7</a:t>
            </a:r>
            <a:r>
              <a:rPr lang="en-IN" sz="2500" dirty="0"/>
              <a:t>. Go rural and be rural.</a:t>
            </a:r>
          </a:p>
          <a:p>
            <a:r>
              <a:rPr lang="en-IN" sz="2500" dirty="0" smtClean="0"/>
              <a:t>8</a:t>
            </a:r>
            <a:r>
              <a:rPr lang="en-IN" sz="2500" dirty="0"/>
              <a:t>. Groom a separate set of professionals more conversant with the rural </a:t>
            </a:r>
            <a:r>
              <a:rPr lang="en-IN" sz="2500" dirty="0" smtClean="0"/>
              <a:t>markets.</a:t>
            </a:r>
            <a:endParaRPr lang="en-IN" sz="2500" dirty="0"/>
          </a:p>
        </p:txBody>
      </p:sp>
    </p:spTree>
    <p:extLst>
      <p:ext uri="{BB962C8B-B14F-4D97-AF65-F5344CB8AC3E}">
        <p14:creationId xmlns:p14="http://schemas.microsoft.com/office/powerpoint/2010/main" val="2688070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   COMPANIES INVOLVE IN RURAL      MARKETING</a:t>
            </a:r>
            <a:endParaRPr lang="en-IN"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8640" t="21992" r="18926" b="13665"/>
          <a:stretch/>
        </p:blipFill>
        <p:spPr>
          <a:xfrm>
            <a:off x="1705119" y="1853248"/>
            <a:ext cx="8345715" cy="4835835"/>
          </a:xfrm>
        </p:spPr>
      </p:pic>
    </p:spTree>
    <p:extLst>
      <p:ext uri="{BB962C8B-B14F-4D97-AF65-F5344CB8AC3E}">
        <p14:creationId xmlns:p14="http://schemas.microsoft.com/office/powerpoint/2010/main" val="2170111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22" y="2588653"/>
            <a:ext cx="6978179" cy="3090930"/>
          </a:xfrm>
        </p:spPr>
        <p:txBody>
          <a:bodyPr/>
          <a:lstStyle/>
          <a:p>
            <a:pPr algn="ctr"/>
            <a:r>
              <a:rPr lang="en-IN" sz="6000" b="1" dirty="0" smtClean="0"/>
              <a:t>CASE STUDY ON RURAL MARKETING</a:t>
            </a:r>
            <a:endParaRPr lang="en-IN" sz="6000" b="1" dirty="0"/>
          </a:p>
        </p:txBody>
      </p:sp>
    </p:spTree>
    <p:extLst>
      <p:ext uri="{BB962C8B-B14F-4D97-AF65-F5344CB8AC3E}">
        <p14:creationId xmlns:p14="http://schemas.microsoft.com/office/powerpoint/2010/main" val="3211579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47729"/>
            <a:ext cx="9404723" cy="1081825"/>
          </a:xfrm>
        </p:spPr>
        <p:txBody>
          <a:bodyPr/>
          <a:lstStyle/>
          <a:p>
            <a:pPr algn="ctr"/>
            <a:r>
              <a:rPr lang="en-IN" b="1" dirty="0" smtClean="0"/>
              <a:t>READY TO RULE RURAL INDIA</a:t>
            </a:r>
            <a:endParaRPr lang="en-IN" b="1" dirty="0"/>
          </a:p>
        </p:txBody>
      </p:sp>
      <p:sp>
        <p:nvSpPr>
          <p:cNvPr id="3" name="Content Placeholder 2"/>
          <p:cNvSpPr>
            <a:spLocks noGrp="1"/>
          </p:cNvSpPr>
          <p:nvPr>
            <p:ph idx="1"/>
          </p:nvPr>
        </p:nvSpPr>
        <p:spPr>
          <a:xfrm>
            <a:off x="1103312" y="1429555"/>
            <a:ext cx="9946761" cy="5428445"/>
          </a:xfrm>
        </p:spPr>
        <p:txBody>
          <a:bodyPr>
            <a:noAutofit/>
          </a:bodyPr>
          <a:lstStyle/>
          <a:p>
            <a:r>
              <a:rPr lang="en-IN" sz="2500" dirty="0" smtClean="0"/>
              <a:t>Rural </a:t>
            </a:r>
            <a:r>
              <a:rPr lang="en-IN" sz="2500" dirty="0"/>
              <a:t>India constitutes ‘the heart of India’, generating more than half the national income.  According to the National Council of Applied Economic Research (NCAER), with about 74% of its population living in its villages. India has perhaps the largest potential rural market in the world. </a:t>
            </a:r>
            <a:endParaRPr lang="en-IN" sz="2500" dirty="0" smtClean="0"/>
          </a:p>
          <a:p>
            <a:r>
              <a:rPr lang="en-IN" sz="2500" dirty="0" smtClean="0"/>
              <a:t>A </a:t>
            </a:r>
            <a:r>
              <a:rPr lang="en-IN" sz="2500" dirty="0"/>
              <a:t>potential of 742 million rural consumers live in 6,38365 villages across India. Rising incomes, improving infrastructure, and </a:t>
            </a:r>
            <a:r>
              <a:rPr lang="en-IN" sz="2500" dirty="0" smtClean="0"/>
              <a:t>favourable </a:t>
            </a:r>
            <a:r>
              <a:rPr lang="en-IN" sz="2500" dirty="0"/>
              <a:t>government policies offer huge potential for rural marketing. </a:t>
            </a:r>
            <a:endParaRPr lang="en-IN" sz="2500" dirty="0" smtClean="0"/>
          </a:p>
          <a:p>
            <a:r>
              <a:rPr lang="en-IN" sz="2500" dirty="0"/>
              <a:t> “If you see a woman in a village milking a cow, do you see an opportunity? but that is exactly where </a:t>
            </a:r>
            <a:r>
              <a:rPr lang="en-IN" sz="2500" dirty="0" err="1"/>
              <a:t>Dr.</a:t>
            </a:r>
            <a:r>
              <a:rPr lang="en-IN" sz="2500" dirty="0"/>
              <a:t> Varghese </a:t>
            </a:r>
            <a:r>
              <a:rPr lang="en-IN" sz="2500" dirty="0" smtClean="0"/>
              <a:t>Kurian </a:t>
            </a:r>
            <a:r>
              <a:rPr lang="en-IN" sz="2500" dirty="0"/>
              <a:t>saw an opportunity and it gave birth to one of the most successful organizations in India-</a:t>
            </a:r>
            <a:r>
              <a:rPr lang="en-IN" sz="2500" dirty="0" err="1"/>
              <a:t>Amul</a:t>
            </a:r>
            <a:r>
              <a:rPr lang="en-IN" sz="2500" dirty="0"/>
              <a:t> .” </a:t>
            </a:r>
          </a:p>
        </p:txBody>
      </p:sp>
    </p:spTree>
    <p:extLst>
      <p:ext uri="{BB962C8B-B14F-4D97-AF65-F5344CB8AC3E}">
        <p14:creationId xmlns:p14="http://schemas.microsoft.com/office/powerpoint/2010/main" val="2622192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The need to look at rural markets:</a:t>
            </a:r>
          </a:p>
        </p:txBody>
      </p:sp>
      <p:sp>
        <p:nvSpPr>
          <p:cNvPr id="3" name="Content Placeholder 2"/>
          <p:cNvSpPr>
            <a:spLocks noGrp="1"/>
          </p:cNvSpPr>
          <p:nvPr>
            <p:ph idx="1"/>
          </p:nvPr>
        </p:nvSpPr>
        <p:spPr>
          <a:xfrm>
            <a:off x="1103312" y="1996225"/>
            <a:ext cx="9817973" cy="4252174"/>
          </a:xfrm>
        </p:spPr>
        <p:txBody>
          <a:bodyPr>
            <a:normAutofit/>
          </a:bodyPr>
          <a:lstStyle/>
          <a:p>
            <a:r>
              <a:rPr lang="en-IN" sz="2500" dirty="0"/>
              <a:t> The “Green Revolution” has in turn, brought a socioeconomic revolution in Indian villages. On account of the green revolution the rural areas are consuming a large quantity of not just the essential commodities but premium products as well. The younger generation in rural areas is now spending more on personal care and grooming products. </a:t>
            </a:r>
          </a:p>
        </p:txBody>
      </p:sp>
    </p:spTree>
    <p:extLst>
      <p:ext uri="{BB962C8B-B14F-4D97-AF65-F5344CB8AC3E}">
        <p14:creationId xmlns:p14="http://schemas.microsoft.com/office/powerpoint/2010/main" val="2608571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661" t="12160" r="24810" b="50391"/>
          <a:stretch/>
        </p:blipFill>
        <p:spPr>
          <a:xfrm>
            <a:off x="3490174" y="2240924"/>
            <a:ext cx="4211391" cy="2395470"/>
          </a:xfrm>
        </p:spPr>
      </p:pic>
    </p:spTree>
    <p:extLst>
      <p:ext uri="{BB962C8B-B14F-4D97-AF65-F5344CB8AC3E}">
        <p14:creationId xmlns:p14="http://schemas.microsoft.com/office/powerpoint/2010/main" val="3775936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9118" t="11338" r="30321" b="48662"/>
          <a:stretch/>
        </p:blipFill>
        <p:spPr>
          <a:xfrm>
            <a:off x="6645500" y="1854192"/>
            <a:ext cx="5403396" cy="3580693"/>
          </a:xfrm>
          <a:prstGeom prst="roundRect">
            <a:avLst>
              <a:gd name="adj" fmla="val 4675"/>
            </a:avLst>
          </a:prstGeom>
        </p:spPr>
      </p:pic>
      <p:sp>
        <p:nvSpPr>
          <p:cNvPr id="4" name="Text Placeholder 3"/>
          <p:cNvSpPr>
            <a:spLocks noGrp="1"/>
          </p:cNvSpPr>
          <p:nvPr>
            <p:ph type="body" sz="half" idx="2"/>
          </p:nvPr>
        </p:nvSpPr>
        <p:spPr>
          <a:xfrm>
            <a:off x="1154954" y="1854192"/>
            <a:ext cx="5297361" cy="4005696"/>
          </a:xfrm>
        </p:spPr>
        <p:txBody>
          <a:bodyPr>
            <a:normAutofit fontScale="92500" lnSpcReduction="10000"/>
          </a:bodyPr>
          <a:lstStyle/>
          <a:p>
            <a:r>
              <a:rPr lang="en-IN" dirty="0"/>
              <a:t> </a:t>
            </a:r>
            <a:r>
              <a:rPr lang="en-IN" sz="2500" dirty="0"/>
              <a:t>The above data [table 1] indicates, the Indian rural market with its vast demand base, offers great opportunities to companies. FMCGs demand in India nearly 53% comes from the rural market. For consumer durables the figure is 59%, these results has evidently helped, going by the significant share contributed by rural areas to the total revenue of several leading consumer product companies. [Table-2] </a:t>
            </a:r>
          </a:p>
          <a:p>
            <a:endParaRPr lang="en-IN" dirty="0"/>
          </a:p>
        </p:txBody>
      </p:sp>
    </p:spTree>
    <p:extLst>
      <p:ext uri="{BB962C8B-B14F-4D97-AF65-F5344CB8AC3E}">
        <p14:creationId xmlns:p14="http://schemas.microsoft.com/office/powerpoint/2010/main" val="647534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0225" t="24577" r="30322" b="24155"/>
          <a:stretch/>
        </p:blipFill>
        <p:spPr>
          <a:xfrm>
            <a:off x="7006105" y="1378040"/>
            <a:ext cx="5048519" cy="4391696"/>
          </a:xfrm>
          <a:prstGeom prst="roundRect">
            <a:avLst>
              <a:gd name="adj" fmla="val 391"/>
            </a:avLst>
          </a:prstGeom>
        </p:spPr>
      </p:pic>
      <p:sp>
        <p:nvSpPr>
          <p:cNvPr id="4" name="Text Placeholder 3"/>
          <p:cNvSpPr>
            <a:spLocks noGrp="1"/>
          </p:cNvSpPr>
          <p:nvPr>
            <p:ph type="body" sz="half" idx="2"/>
          </p:nvPr>
        </p:nvSpPr>
        <p:spPr>
          <a:xfrm>
            <a:off x="1154953" y="0"/>
            <a:ext cx="5851153" cy="6439437"/>
          </a:xfrm>
        </p:spPr>
        <p:txBody>
          <a:bodyPr>
            <a:normAutofit fontScale="85000" lnSpcReduction="10000"/>
          </a:bodyPr>
          <a:lstStyle/>
          <a:p>
            <a:r>
              <a:rPr lang="en-IN" dirty="0"/>
              <a:t> </a:t>
            </a:r>
            <a:endParaRPr lang="en-IN" dirty="0" smtClean="0"/>
          </a:p>
          <a:p>
            <a:pPr marL="285750" indent="-285750">
              <a:buFont typeface="Arial" panose="020B0604020202020204" pitchFamily="34" charset="0"/>
              <a:buChar char="•"/>
            </a:pPr>
            <a:r>
              <a:rPr lang="en-IN" sz="2500" dirty="0" smtClean="0"/>
              <a:t>Rural </a:t>
            </a:r>
            <a:r>
              <a:rPr lang="en-IN" sz="2500" dirty="0"/>
              <a:t>markets are already proving vital for company’s growth, clearly indicating that these markets can not be ignored by big players.            </a:t>
            </a:r>
            <a:endParaRPr lang="en-IN" sz="2500" dirty="0" smtClean="0"/>
          </a:p>
          <a:p>
            <a:pPr marL="285750" indent="-285750">
              <a:buFont typeface="Arial" panose="020B0604020202020204" pitchFamily="34" charset="0"/>
              <a:buChar char="•"/>
            </a:pPr>
            <a:r>
              <a:rPr lang="en-IN" sz="2500" dirty="0" smtClean="0"/>
              <a:t>Industry </a:t>
            </a:r>
            <a:r>
              <a:rPr lang="en-IN" sz="2500" dirty="0"/>
              <a:t>analysts have projected that urban households will grow by 4% while their rural counterparts are expected to grow 11% by 2009-10, implying that if the rural income rise by 1%, then the spending power of consumers will increase by about Rs.10,000cr.  </a:t>
            </a:r>
            <a:endParaRPr lang="en-IN" sz="2500" dirty="0" smtClean="0"/>
          </a:p>
          <a:p>
            <a:pPr marL="285750" indent="-285750">
              <a:buFont typeface="Arial" panose="020B0604020202020204" pitchFamily="34" charset="0"/>
              <a:buChar char="•"/>
            </a:pPr>
            <a:r>
              <a:rPr lang="en-IN" sz="2500" dirty="0" smtClean="0"/>
              <a:t>According </a:t>
            </a:r>
            <a:r>
              <a:rPr lang="en-IN" sz="2500" dirty="0"/>
              <a:t>to FICCI, by the end of 2025, rural consumption is expected to nearly three times of what it is today</a:t>
            </a:r>
            <a:r>
              <a:rPr lang="en-IN" sz="2500" dirty="0" smtClean="0"/>
              <a:t>.</a:t>
            </a:r>
          </a:p>
          <a:p>
            <a:pPr marL="285750" indent="-285750">
              <a:buFont typeface="Arial" panose="020B0604020202020204" pitchFamily="34" charset="0"/>
              <a:buChar char="•"/>
            </a:pPr>
            <a:r>
              <a:rPr lang="en-IN" sz="2500" dirty="0" smtClean="0"/>
              <a:t>There </a:t>
            </a:r>
            <a:r>
              <a:rPr lang="en-IN" sz="2500" dirty="0"/>
              <a:t>is no denying the fact that Indian market is the fastest growing market in the world and the fact is that about 60% of the market </a:t>
            </a:r>
            <a:r>
              <a:rPr lang="en-IN" sz="2500" dirty="0" smtClean="0"/>
              <a:t>considered rural </a:t>
            </a:r>
            <a:r>
              <a:rPr lang="en-IN" sz="2500" dirty="0"/>
              <a:t>market is yet to turn into a real market.  </a:t>
            </a:r>
            <a:endParaRPr lang="en-IN" sz="2500" dirty="0" smtClean="0"/>
          </a:p>
          <a:p>
            <a:pPr marL="285750" indent="-285750">
              <a:buFont typeface="Arial" panose="020B0604020202020204" pitchFamily="34" charset="0"/>
              <a:buChar char="•"/>
            </a:pPr>
            <a:endParaRPr lang="en-IN" sz="2500" dirty="0"/>
          </a:p>
        </p:txBody>
      </p:sp>
    </p:spTree>
    <p:extLst>
      <p:ext uri="{BB962C8B-B14F-4D97-AF65-F5344CB8AC3E}">
        <p14:creationId xmlns:p14="http://schemas.microsoft.com/office/powerpoint/2010/main" val="1715723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696686"/>
            <a:ext cx="9404723" cy="1156562"/>
          </a:xfrm>
        </p:spPr>
        <p:txBody>
          <a:bodyPr/>
          <a:lstStyle/>
          <a:p>
            <a:pPr algn="ctr"/>
            <a:r>
              <a:rPr lang="en-IN" sz="5400" b="1" dirty="0" smtClean="0"/>
              <a:t>      RURAL MARKETING:</a:t>
            </a:r>
            <a:endParaRPr lang="en-IN" sz="5400" b="1" dirty="0"/>
          </a:p>
        </p:txBody>
      </p:sp>
      <p:sp>
        <p:nvSpPr>
          <p:cNvPr id="3" name="Content Placeholder 2"/>
          <p:cNvSpPr>
            <a:spLocks noGrp="1"/>
          </p:cNvSpPr>
          <p:nvPr>
            <p:ph idx="1"/>
          </p:nvPr>
        </p:nvSpPr>
        <p:spPr>
          <a:xfrm>
            <a:off x="1103312" y="2052918"/>
            <a:ext cx="9496001" cy="4373640"/>
          </a:xfrm>
        </p:spPr>
        <p:txBody>
          <a:bodyPr>
            <a:normAutofit fontScale="85000" lnSpcReduction="10000"/>
          </a:bodyPr>
          <a:lstStyle/>
          <a:p>
            <a:r>
              <a:rPr lang="en-IN" sz="3000" dirty="0" smtClean="0"/>
              <a:t>RURAL MARKETING</a:t>
            </a:r>
          </a:p>
          <a:p>
            <a:r>
              <a:rPr lang="en-IN" sz="3000" dirty="0" smtClean="0"/>
              <a:t>MARKETING PROCESS IN RURAL MARKETING</a:t>
            </a:r>
          </a:p>
          <a:p>
            <a:r>
              <a:rPr lang="en-IN" sz="3000" dirty="0" smtClean="0"/>
              <a:t>EVOLUTION OF RURAL MARKETING</a:t>
            </a:r>
          </a:p>
          <a:p>
            <a:r>
              <a:rPr lang="en-IN" sz="3000" dirty="0" smtClean="0"/>
              <a:t>RURAL MARKETING IN INDIAN ECONOMY</a:t>
            </a:r>
          </a:p>
          <a:p>
            <a:r>
              <a:rPr lang="en-IN" sz="3000" dirty="0" smtClean="0"/>
              <a:t>DIFFERENCE BETWEEN RURAL AND URBAN MARKETING</a:t>
            </a:r>
          </a:p>
          <a:p>
            <a:r>
              <a:rPr lang="en-IN" sz="3000" dirty="0" smtClean="0"/>
              <a:t>VALUE ADDITION TO RURAL MARKETING</a:t>
            </a:r>
          </a:p>
          <a:p>
            <a:r>
              <a:rPr lang="en-IN" sz="3000" dirty="0" smtClean="0"/>
              <a:t>COMPANIES INVOLVE IN RURAL MARKETING</a:t>
            </a:r>
          </a:p>
          <a:p>
            <a:r>
              <a:rPr lang="en-IN" sz="3000" dirty="0" smtClean="0"/>
              <a:t>CASE STUDY</a:t>
            </a:r>
          </a:p>
          <a:p>
            <a:r>
              <a:rPr lang="en-IN" sz="3000" dirty="0" smtClean="0"/>
              <a:t>CONCLUSION</a:t>
            </a:r>
          </a:p>
          <a:p>
            <a:endParaRPr lang="en-IN" dirty="0" smtClean="0"/>
          </a:p>
        </p:txBody>
      </p:sp>
    </p:spTree>
    <p:extLst>
      <p:ext uri="{BB962C8B-B14F-4D97-AF65-F5344CB8AC3E}">
        <p14:creationId xmlns:p14="http://schemas.microsoft.com/office/powerpoint/2010/main" val="742929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907" y="231820"/>
            <a:ext cx="5092906" cy="772732"/>
          </a:xfrm>
        </p:spPr>
        <p:txBody>
          <a:bodyPr/>
          <a:lstStyle/>
          <a:p>
            <a:r>
              <a:rPr lang="en-IN" b="1" dirty="0"/>
              <a:t>What is Rural Market?</a:t>
            </a:r>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9440" t="7871" r="33975" b="29313"/>
          <a:stretch/>
        </p:blipFill>
        <p:spPr>
          <a:xfrm>
            <a:off x="6787167" y="1429555"/>
            <a:ext cx="4945488" cy="4587725"/>
          </a:xfrm>
        </p:spPr>
      </p:pic>
      <p:sp>
        <p:nvSpPr>
          <p:cNvPr id="4" name="Text Placeholder 3"/>
          <p:cNvSpPr>
            <a:spLocks noGrp="1"/>
          </p:cNvSpPr>
          <p:nvPr>
            <p:ph type="body" sz="half" idx="2"/>
          </p:nvPr>
        </p:nvSpPr>
        <p:spPr>
          <a:xfrm>
            <a:off x="1154954" y="1429555"/>
            <a:ext cx="5084979" cy="4653121"/>
          </a:xfrm>
        </p:spPr>
        <p:txBody>
          <a:bodyPr>
            <a:normAutofit lnSpcReduction="10000"/>
          </a:bodyPr>
          <a:lstStyle/>
          <a:p>
            <a:pPr marL="285750" indent="-285750">
              <a:buFont typeface="Arial" panose="020B0604020202020204" pitchFamily="34" charset="0"/>
              <a:buChar char="•"/>
            </a:pPr>
            <a:r>
              <a:rPr lang="en-IN" sz="2100" dirty="0" smtClean="0"/>
              <a:t>According to the Census of India 2001, there are more than 4,000 towns in the country. It has classified them into six categories, class-I towns with one lake and above population , Class-II towns with 50,000-99,999 population, Class-III towns with 20,000-50,000 population and Class-IV towns with 10,000-19,999 population.  </a:t>
            </a:r>
          </a:p>
          <a:p>
            <a:pPr marL="285750" indent="-285750">
              <a:buFont typeface="Arial" panose="020B0604020202020204" pitchFamily="34" charset="0"/>
              <a:buChar char="•"/>
            </a:pPr>
            <a:r>
              <a:rPr lang="en-IN" sz="2100" dirty="0" smtClean="0"/>
              <a:t>It is mainly Hindustan Unilever and ITC, most FMCG and consumer durable companies, define  Class-II and III towns that are rural.[table-3]</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6775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Rural Marketing Challenges: </a:t>
            </a:r>
          </a:p>
        </p:txBody>
      </p:sp>
      <p:sp>
        <p:nvSpPr>
          <p:cNvPr id="3" name="Content Placeholder 2"/>
          <p:cNvSpPr>
            <a:spLocks noGrp="1"/>
          </p:cNvSpPr>
          <p:nvPr>
            <p:ph idx="1"/>
          </p:nvPr>
        </p:nvSpPr>
        <p:spPr>
          <a:xfrm>
            <a:off x="1103312" y="2305318"/>
            <a:ext cx="8946541" cy="3554569"/>
          </a:xfrm>
        </p:spPr>
        <p:txBody>
          <a:bodyPr/>
          <a:lstStyle/>
          <a:p>
            <a:r>
              <a:rPr lang="en-IN" dirty="0"/>
              <a:t> Poor Infrastructure </a:t>
            </a:r>
            <a:endParaRPr lang="en-IN" dirty="0" smtClean="0"/>
          </a:p>
          <a:p>
            <a:r>
              <a:rPr lang="en-IN" dirty="0" smtClean="0"/>
              <a:t>Non-availability </a:t>
            </a:r>
            <a:r>
              <a:rPr lang="en-IN" dirty="0"/>
              <a:t>of shops </a:t>
            </a:r>
            <a:r>
              <a:rPr lang="en-IN" dirty="0" smtClean="0"/>
              <a:t> </a:t>
            </a:r>
          </a:p>
          <a:p>
            <a:r>
              <a:rPr lang="en-IN" dirty="0" smtClean="0"/>
              <a:t>High </a:t>
            </a:r>
            <a:r>
              <a:rPr lang="en-IN" dirty="0"/>
              <a:t>levels of poverty </a:t>
            </a:r>
            <a:endParaRPr lang="en-IN" dirty="0" smtClean="0"/>
          </a:p>
          <a:p>
            <a:r>
              <a:rPr lang="en-IN" dirty="0" smtClean="0"/>
              <a:t>Unemployment</a:t>
            </a:r>
          </a:p>
          <a:p>
            <a:r>
              <a:rPr lang="en-IN" dirty="0"/>
              <a:t>Poor literacy rate </a:t>
            </a:r>
            <a:endParaRPr lang="en-IN" dirty="0" smtClean="0"/>
          </a:p>
          <a:p>
            <a:r>
              <a:rPr lang="en-IN" dirty="0" smtClean="0"/>
              <a:t>Poor </a:t>
            </a:r>
            <a:r>
              <a:rPr lang="en-IN" dirty="0"/>
              <a:t>media penetration </a:t>
            </a:r>
            <a:r>
              <a:rPr lang="en-IN" dirty="0" smtClean="0"/>
              <a:t> </a:t>
            </a:r>
          </a:p>
          <a:p>
            <a:r>
              <a:rPr lang="en-IN" dirty="0" smtClean="0"/>
              <a:t>Sceptical </a:t>
            </a:r>
            <a:r>
              <a:rPr lang="en-IN" dirty="0"/>
              <a:t>customers (less use new brand ) </a:t>
            </a:r>
            <a:r>
              <a:rPr lang="en-IN" dirty="0" smtClean="0"/>
              <a:t> </a:t>
            </a:r>
          </a:p>
          <a:p>
            <a:r>
              <a:rPr lang="en-IN" dirty="0" smtClean="0"/>
              <a:t>Rigid </a:t>
            </a:r>
            <a:r>
              <a:rPr lang="en-IN" dirty="0"/>
              <a:t>social customs </a:t>
            </a:r>
          </a:p>
          <a:p>
            <a:pPr marL="0" indent="0">
              <a:buNone/>
            </a:pPr>
            <a:endParaRPr lang="en-IN" dirty="0"/>
          </a:p>
          <a:p>
            <a:endParaRPr lang="en-IN" dirty="0"/>
          </a:p>
        </p:txBody>
      </p:sp>
    </p:spTree>
    <p:extLst>
      <p:ext uri="{BB962C8B-B14F-4D97-AF65-F5344CB8AC3E}">
        <p14:creationId xmlns:p14="http://schemas.microsoft.com/office/powerpoint/2010/main" val="2592293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907" y="0"/>
            <a:ext cx="5092906" cy="2047740"/>
          </a:xfrm>
        </p:spPr>
        <p:txBody>
          <a:bodyPr>
            <a:normAutofit/>
          </a:bodyPr>
          <a:lstStyle/>
          <a:p>
            <a:pPr algn="ctr"/>
            <a:r>
              <a:rPr lang="en-IN" sz="4000" b="1" dirty="0"/>
              <a:t>Rural Marketing Strategies:</a:t>
            </a:r>
            <a:r>
              <a:rPr lang="en-IN" sz="4000" dirty="0"/>
              <a:t/>
            </a:r>
            <a:br>
              <a:rPr lang="en-IN" sz="4000" dirty="0"/>
            </a:br>
            <a:r>
              <a:rPr lang="en-IN" dirty="0"/>
              <a:t> </a:t>
            </a:r>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1492" t="11902" r="30322" b="20494"/>
          <a:stretch/>
        </p:blipFill>
        <p:spPr>
          <a:xfrm>
            <a:off x="6684135" y="1802311"/>
            <a:ext cx="5164429" cy="4745221"/>
          </a:xfrm>
        </p:spPr>
      </p:pic>
      <p:sp>
        <p:nvSpPr>
          <p:cNvPr id="4" name="Text Placeholder 3"/>
          <p:cNvSpPr>
            <a:spLocks noGrp="1"/>
          </p:cNvSpPr>
          <p:nvPr>
            <p:ph type="body" sz="half" idx="2"/>
          </p:nvPr>
        </p:nvSpPr>
        <p:spPr>
          <a:xfrm>
            <a:off x="1154954" y="2047740"/>
            <a:ext cx="5084979" cy="4121239"/>
          </a:xfrm>
        </p:spPr>
        <p:txBody>
          <a:bodyPr>
            <a:normAutofit/>
          </a:bodyPr>
          <a:lstStyle/>
          <a:p>
            <a:pPr marL="342900" indent="-342900">
              <a:buFont typeface="Wingdings" panose="05000000000000000000" pitchFamily="2" charset="2"/>
              <a:buChar char="Ø"/>
            </a:pPr>
            <a:r>
              <a:rPr lang="en-IN" sz="2100" dirty="0" smtClean="0"/>
              <a:t>Rural </a:t>
            </a:r>
            <a:r>
              <a:rPr lang="en-IN" sz="2100" dirty="0"/>
              <a:t>marketing concept is a customer-</a:t>
            </a:r>
            <a:r>
              <a:rPr lang="en-IN" sz="2100" dirty="0" err="1"/>
              <a:t>centered</a:t>
            </a:r>
            <a:r>
              <a:rPr lang="en-IN" sz="2100" dirty="0"/>
              <a:t> ‘</a:t>
            </a:r>
            <a:r>
              <a:rPr lang="en-IN" sz="2100" dirty="0" err="1"/>
              <a:t>sence</a:t>
            </a:r>
            <a:r>
              <a:rPr lang="en-IN" sz="2100" dirty="0"/>
              <a:t> and respond’ </a:t>
            </a:r>
            <a:r>
              <a:rPr lang="en-IN" sz="2100" dirty="0" smtClean="0"/>
              <a:t>philosophy.</a:t>
            </a:r>
          </a:p>
          <a:p>
            <a:r>
              <a:rPr lang="en-IN" sz="2100" dirty="0" smtClean="0"/>
              <a:t> </a:t>
            </a:r>
          </a:p>
          <a:p>
            <a:pPr marL="342900" indent="-342900">
              <a:buFont typeface="Wingdings" panose="05000000000000000000" pitchFamily="2" charset="2"/>
              <a:buChar char="Ø"/>
            </a:pPr>
            <a:r>
              <a:rPr lang="en-IN" sz="2100" dirty="0" smtClean="0"/>
              <a:t>The </a:t>
            </a:r>
            <a:r>
              <a:rPr lang="en-IN" sz="2100" dirty="0"/>
              <a:t>following section deals with how MNC’s and local companies </a:t>
            </a:r>
            <a:r>
              <a:rPr lang="en-IN" sz="2100" dirty="0" smtClean="0"/>
              <a:t>have </a:t>
            </a:r>
            <a:r>
              <a:rPr lang="en-IN" sz="2100" dirty="0"/>
              <a:t>successfully established themselves in the rural market. </a:t>
            </a:r>
          </a:p>
        </p:txBody>
      </p:sp>
    </p:spTree>
    <p:extLst>
      <p:ext uri="{BB962C8B-B14F-4D97-AF65-F5344CB8AC3E}">
        <p14:creationId xmlns:p14="http://schemas.microsoft.com/office/powerpoint/2010/main" val="757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[1]  : PRODUCT STRATEGY</a:t>
            </a:r>
            <a:endParaRPr lang="en-IN" b="1" dirty="0"/>
          </a:p>
        </p:txBody>
      </p:sp>
      <p:sp>
        <p:nvSpPr>
          <p:cNvPr id="3" name="Content Placeholder 2"/>
          <p:cNvSpPr>
            <a:spLocks noGrp="1"/>
          </p:cNvSpPr>
          <p:nvPr>
            <p:ph idx="1"/>
          </p:nvPr>
        </p:nvSpPr>
        <p:spPr>
          <a:xfrm>
            <a:off x="1103312" y="1725769"/>
            <a:ext cx="9908125" cy="4790941"/>
          </a:xfrm>
        </p:spPr>
        <p:txBody>
          <a:bodyPr>
            <a:normAutofit lnSpcReduction="10000"/>
          </a:bodyPr>
          <a:lstStyle/>
          <a:p>
            <a:r>
              <a:rPr lang="en-IN" sz="2400" dirty="0"/>
              <a:t>The rural consumer is very conscious about getting ‘value for money’. Low price, high quality and multiple uses is basic principles rural product  design</a:t>
            </a:r>
            <a:r>
              <a:rPr lang="en-IN" sz="2400" dirty="0" smtClean="0"/>
              <a:t>.</a:t>
            </a:r>
          </a:p>
          <a:p>
            <a:pPr marL="0" indent="0">
              <a:buNone/>
            </a:pPr>
            <a:endParaRPr lang="en-IN" dirty="0"/>
          </a:p>
          <a:p>
            <a:pPr marL="0" indent="0">
              <a:buNone/>
            </a:pPr>
            <a:r>
              <a:rPr lang="en-IN" sz="2400" b="1" dirty="0" smtClean="0"/>
              <a:t>CASE </a:t>
            </a:r>
            <a:r>
              <a:rPr lang="en-IN" sz="2400" b="1" dirty="0"/>
              <a:t>1:  Nokia 1100</a:t>
            </a:r>
          </a:p>
          <a:p>
            <a:pPr>
              <a:buFont typeface="Wingdings" panose="05000000000000000000" pitchFamily="2" charset="2"/>
              <a:buChar char="v"/>
            </a:pPr>
            <a:r>
              <a:rPr lang="en-IN" sz="2400" dirty="0"/>
              <a:t> Nokia 1100 has so penetrated in to the rural market. </a:t>
            </a:r>
            <a:endParaRPr lang="en-IN" sz="2400" dirty="0" smtClean="0"/>
          </a:p>
          <a:p>
            <a:pPr>
              <a:buFont typeface="Wingdings" panose="05000000000000000000" pitchFamily="2" charset="2"/>
              <a:buChar char="v"/>
            </a:pPr>
            <a:r>
              <a:rPr lang="en-IN" sz="2400" dirty="0" smtClean="0"/>
              <a:t>Nokia </a:t>
            </a:r>
            <a:r>
              <a:rPr lang="en-IN" sz="2400" dirty="0"/>
              <a:t>had to stop its production of 1100 because as its own  product has become its toughest competitor. </a:t>
            </a:r>
            <a:endParaRPr lang="en-IN" sz="2400" dirty="0" smtClean="0"/>
          </a:p>
          <a:p>
            <a:pPr>
              <a:buFont typeface="Wingdings" panose="05000000000000000000" pitchFamily="2" charset="2"/>
              <a:buChar char="v"/>
            </a:pPr>
            <a:r>
              <a:rPr lang="en-IN" sz="2400" dirty="0" smtClean="0"/>
              <a:t>Nokia’s </a:t>
            </a:r>
            <a:r>
              <a:rPr lang="en-IN" sz="2400" dirty="0"/>
              <a:t>low-end cell phones are used as radios, alarm - clocks and flash lights by the rural customers. </a:t>
            </a:r>
            <a:endParaRPr lang="en-IN" sz="2400" dirty="0" smtClean="0"/>
          </a:p>
          <a:p>
            <a:pPr>
              <a:buFont typeface="Wingdings" panose="05000000000000000000" pitchFamily="2" charset="2"/>
              <a:buChar char="v"/>
            </a:pPr>
            <a:r>
              <a:rPr lang="en-IN" sz="2400" b="1" dirty="0"/>
              <a:t>Strategy</a:t>
            </a:r>
            <a:r>
              <a:rPr lang="en-IN" sz="2400" dirty="0"/>
              <a:t>: “digital convergence at the bottom of market</a:t>
            </a:r>
            <a:r>
              <a:rPr lang="en-IN" sz="2400" dirty="0" smtClean="0"/>
              <a:t>”.</a:t>
            </a:r>
            <a:endParaRPr lang="en-IN" sz="2400" dirty="0"/>
          </a:p>
        </p:txBody>
      </p:sp>
    </p:spTree>
    <p:extLst>
      <p:ext uri="{BB962C8B-B14F-4D97-AF65-F5344CB8AC3E}">
        <p14:creationId xmlns:p14="http://schemas.microsoft.com/office/powerpoint/2010/main" val="96696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197735"/>
            <a:ext cx="9135392" cy="5050665"/>
          </a:xfrm>
        </p:spPr>
        <p:txBody>
          <a:bodyPr>
            <a:normAutofit/>
          </a:bodyPr>
          <a:lstStyle/>
          <a:p>
            <a:pPr marL="0" indent="0">
              <a:buNone/>
            </a:pPr>
            <a:r>
              <a:rPr lang="en-IN" sz="2800" b="1" dirty="0"/>
              <a:t>Case 2 : LG sampoorna TV  </a:t>
            </a:r>
            <a:endParaRPr lang="en-IN" sz="2800" b="1" dirty="0" smtClean="0"/>
          </a:p>
          <a:p>
            <a:pPr>
              <a:buFont typeface="Wingdings" panose="05000000000000000000" pitchFamily="2" charset="2"/>
              <a:buChar char="v"/>
            </a:pPr>
            <a:r>
              <a:rPr lang="en-IN" sz="2800" dirty="0"/>
              <a:t>LG Electronics launched a customized TV sampoorna’. </a:t>
            </a:r>
            <a:endParaRPr lang="en-IN" sz="2800" dirty="0" smtClean="0"/>
          </a:p>
          <a:p>
            <a:pPr>
              <a:buFont typeface="Wingdings" panose="05000000000000000000" pitchFamily="2" charset="2"/>
              <a:buChar char="v"/>
            </a:pPr>
            <a:r>
              <a:rPr lang="en-IN" sz="2800" dirty="0" smtClean="0"/>
              <a:t>A </a:t>
            </a:r>
            <a:r>
              <a:rPr lang="en-IN" sz="2800" dirty="0"/>
              <a:t>more important aspect of customization is to make TV set which can appeal to local needs, it facilitated on screen display in vernacular language like Hindi, Tamil and Bengali. selling 1,00,000 sets in the very first year</a:t>
            </a:r>
            <a:r>
              <a:rPr lang="en-IN" sz="2800" dirty="0" smtClean="0"/>
              <a:t>.</a:t>
            </a:r>
          </a:p>
          <a:p>
            <a:pPr>
              <a:buFont typeface="Wingdings" panose="05000000000000000000" pitchFamily="2" charset="2"/>
              <a:buChar char="v"/>
            </a:pPr>
            <a:r>
              <a:rPr lang="en-IN" sz="2800" b="1" dirty="0"/>
              <a:t>Strategy: </a:t>
            </a:r>
            <a:r>
              <a:rPr lang="en-IN" sz="2800" dirty="0"/>
              <a:t>“thinking locally, succeeding globally”</a:t>
            </a:r>
          </a:p>
          <a:p>
            <a:pPr marL="0" indent="0">
              <a:buNone/>
            </a:pPr>
            <a:endParaRPr lang="en-IN" sz="2800" b="1" dirty="0"/>
          </a:p>
          <a:p>
            <a:pPr>
              <a:buFont typeface="Wingdings" panose="05000000000000000000" pitchFamily="2" charset="2"/>
              <a:buChar char="v"/>
            </a:pPr>
            <a:endParaRPr lang="en-IN" sz="2800" b="1" dirty="0"/>
          </a:p>
        </p:txBody>
      </p:sp>
    </p:spTree>
    <p:extLst>
      <p:ext uri="{BB962C8B-B14F-4D97-AF65-F5344CB8AC3E}">
        <p14:creationId xmlns:p14="http://schemas.microsoft.com/office/powerpoint/2010/main" val="3830488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300766"/>
            <a:ext cx="9277060" cy="4947633"/>
          </a:xfrm>
        </p:spPr>
        <p:txBody>
          <a:bodyPr/>
          <a:lstStyle/>
          <a:p>
            <a:pPr marL="0" indent="0">
              <a:buNone/>
            </a:pPr>
            <a:r>
              <a:rPr lang="en-IN" sz="2800" b="1" dirty="0"/>
              <a:t>Case </a:t>
            </a:r>
            <a:r>
              <a:rPr lang="en-IN" sz="2800" b="1" dirty="0" smtClean="0"/>
              <a:t>3: </a:t>
            </a:r>
            <a:r>
              <a:rPr lang="en-IN" sz="2800" b="1" dirty="0"/>
              <a:t>HUL pure-it [a water purifier brand]</a:t>
            </a:r>
          </a:p>
          <a:p>
            <a:pPr>
              <a:buFont typeface="Wingdings" panose="05000000000000000000" pitchFamily="2" charset="2"/>
              <a:buChar char="v"/>
            </a:pPr>
            <a:r>
              <a:rPr lang="en-IN" sz="2800" dirty="0" smtClean="0"/>
              <a:t>HUL </a:t>
            </a:r>
            <a:r>
              <a:rPr lang="en-IN" sz="2800" dirty="0"/>
              <a:t>launched a innovative product ‘pure-it’ a water Purifier brand. </a:t>
            </a:r>
            <a:endParaRPr lang="en-IN" sz="2800" dirty="0" smtClean="0"/>
          </a:p>
          <a:p>
            <a:pPr>
              <a:buFont typeface="Wingdings" panose="05000000000000000000" pitchFamily="2" charset="2"/>
              <a:buChar char="v"/>
            </a:pPr>
            <a:r>
              <a:rPr lang="en-IN" sz="2800" dirty="0" smtClean="0"/>
              <a:t>Pure-it </a:t>
            </a:r>
            <a:r>
              <a:rPr lang="en-IN" sz="2800" dirty="0"/>
              <a:t>is available at economical price for the rural consumer as there is no clean drinking water in villages.</a:t>
            </a:r>
          </a:p>
          <a:p>
            <a:pPr>
              <a:buFont typeface="Wingdings" panose="05000000000000000000" pitchFamily="2" charset="2"/>
              <a:buChar char="v"/>
            </a:pPr>
            <a:r>
              <a:rPr lang="en-IN" sz="2800" b="1" dirty="0"/>
              <a:t>Strategy: </a:t>
            </a:r>
            <a:r>
              <a:rPr lang="en-IN" sz="2800" dirty="0"/>
              <a:t>“Corporate social responsibility means come up with business models to cater to the BOP”</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164385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197734"/>
            <a:ext cx="9161150" cy="5050665"/>
          </a:xfrm>
        </p:spPr>
        <p:txBody>
          <a:bodyPr>
            <a:normAutofit/>
          </a:bodyPr>
          <a:lstStyle/>
          <a:p>
            <a:pPr marL="0" indent="0">
              <a:buNone/>
            </a:pPr>
            <a:r>
              <a:rPr lang="en-IN" sz="2800" b="1" dirty="0"/>
              <a:t>Case </a:t>
            </a:r>
            <a:r>
              <a:rPr lang="en-IN" sz="2800" b="1" dirty="0" smtClean="0"/>
              <a:t>4: </a:t>
            </a:r>
            <a:r>
              <a:rPr lang="en-IN" sz="2800" b="1" dirty="0"/>
              <a:t>TATA </a:t>
            </a:r>
            <a:r>
              <a:rPr lang="en-IN" sz="2800" b="1" dirty="0" smtClean="0"/>
              <a:t>Nano</a:t>
            </a:r>
          </a:p>
          <a:p>
            <a:pPr>
              <a:buFont typeface="Wingdings" panose="05000000000000000000" pitchFamily="2" charset="2"/>
              <a:buChar char="v"/>
            </a:pPr>
            <a:r>
              <a:rPr lang="en-IN" sz="2800" dirty="0" smtClean="0"/>
              <a:t>Tata </a:t>
            </a:r>
            <a:r>
              <a:rPr lang="en-IN" sz="2800" dirty="0"/>
              <a:t>Motors launched ultra low cost Nano. Nano is a low-end ‘rural car’, hence its creates a new segment of people of buying car. </a:t>
            </a:r>
            <a:endParaRPr lang="en-IN" sz="2800" dirty="0" smtClean="0"/>
          </a:p>
          <a:p>
            <a:pPr>
              <a:buFont typeface="Wingdings" panose="05000000000000000000" pitchFamily="2" charset="2"/>
              <a:buChar char="v"/>
            </a:pPr>
            <a:r>
              <a:rPr lang="en-IN" sz="2800" dirty="0" smtClean="0"/>
              <a:t>It </a:t>
            </a:r>
            <a:r>
              <a:rPr lang="en-IN" sz="2800" dirty="0"/>
              <a:t>is a victory for all those who have been advocating making available cheaper products for customers at the BOP.   </a:t>
            </a:r>
          </a:p>
          <a:p>
            <a:pPr>
              <a:buFont typeface="Wingdings" panose="05000000000000000000" pitchFamily="2" charset="2"/>
              <a:buChar char="v"/>
            </a:pPr>
            <a:r>
              <a:rPr lang="en-IN" sz="2800" b="1" dirty="0"/>
              <a:t>Strategy: </a:t>
            </a:r>
            <a:r>
              <a:rPr lang="en-IN" sz="2800" dirty="0"/>
              <a:t>“we needed to create a safer journey of transporting a family”</a:t>
            </a:r>
          </a:p>
          <a:p>
            <a:pPr marL="0" indent="0">
              <a:buNone/>
            </a:pPr>
            <a:endParaRPr lang="en-IN" sz="2800" b="1" dirty="0"/>
          </a:p>
        </p:txBody>
      </p:sp>
    </p:spTree>
    <p:extLst>
      <p:ext uri="{BB962C8B-B14F-4D97-AF65-F5344CB8AC3E}">
        <p14:creationId xmlns:p14="http://schemas.microsoft.com/office/powerpoint/2010/main" val="847813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SUGGESTIONS:</a:t>
            </a:r>
            <a:endParaRPr lang="en-IN" b="1" dirty="0"/>
          </a:p>
        </p:txBody>
      </p:sp>
      <p:sp>
        <p:nvSpPr>
          <p:cNvPr id="3" name="Content Placeholder 2"/>
          <p:cNvSpPr>
            <a:spLocks noGrp="1"/>
          </p:cNvSpPr>
          <p:nvPr>
            <p:ph idx="1"/>
          </p:nvPr>
        </p:nvSpPr>
        <p:spPr>
          <a:xfrm>
            <a:off x="1103312" y="1635616"/>
            <a:ext cx="9817973" cy="5112913"/>
          </a:xfrm>
        </p:spPr>
        <p:txBody>
          <a:bodyPr>
            <a:normAutofit fontScale="92500"/>
          </a:bodyPr>
          <a:lstStyle/>
          <a:p>
            <a:r>
              <a:rPr lang="en-IN" dirty="0"/>
              <a:t> </a:t>
            </a:r>
            <a:r>
              <a:rPr lang="en-IN" sz="2800" dirty="0"/>
              <a:t>Innovative product designs and packaging.</a:t>
            </a:r>
          </a:p>
          <a:p>
            <a:r>
              <a:rPr lang="en-IN" sz="2800" dirty="0"/>
              <a:t> </a:t>
            </a:r>
            <a:r>
              <a:rPr lang="en-IN" sz="2800" dirty="0" smtClean="0"/>
              <a:t>Avoid </a:t>
            </a:r>
            <a:r>
              <a:rPr lang="en-IN" sz="2800" dirty="0"/>
              <a:t>the marketing myopia, which means the costumer will have the same need but will want the new product.</a:t>
            </a:r>
          </a:p>
          <a:p>
            <a:r>
              <a:rPr lang="en-IN" sz="2800" dirty="0" smtClean="0"/>
              <a:t> Application </a:t>
            </a:r>
            <a:r>
              <a:rPr lang="en-IN" sz="2800" dirty="0"/>
              <a:t>of value engineering, which means costly metal being replaced by cheaper reinforced plastic. This technique does not sacrifice the functional efficiency of a product but lower the product price</a:t>
            </a:r>
            <a:r>
              <a:rPr lang="en-IN" sz="2800" dirty="0" smtClean="0"/>
              <a:t>.</a:t>
            </a:r>
          </a:p>
          <a:p>
            <a:r>
              <a:rPr lang="en-IN" sz="2800" dirty="0" smtClean="0"/>
              <a:t>Using Chinese </a:t>
            </a:r>
            <a:r>
              <a:rPr lang="en-IN" sz="2800" dirty="0"/>
              <a:t>product design strategy and raw material. </a:t>
            </a:r>
            <a:endParaRPr lang="en-IN" sz="2800" dirty="0" smtClean="0"/>
          </a:p>
          <a:p>
            <a:r>
              <a:rPr lang="en-IN" sz="2800" dirty="0" smtClean="0"/>
              <a:t>Be </a:t>
            </a:r>
            <a:r>
              <a:rPr lang="en-IN" sz="2800" dirty="0"/>
              <a:t>care full on product duplicates and using security features. </a:t>
            </a:r>
          </a:p>
        </p:txBody>
      </p:sp>
    </p:spTree>
    <p:extLst>
      <p:ext uri="{BB962C8B-B14F-4D97-AF65-F5344CB8AC3E}">
        <p14:creationId xmlns:p14="http://schemas.microsoft.com/office/powerpoint/2010/main" val="3711549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3958"/>
          </a:xfrm>
        </p:spPr>
        <p:txBody>
          <a:bodyPr/>
          <a:lstStyle/>
          <a:p>
            <a:pPr algn="ctr"/>
            <a:r>
              <a:rPr lang="en-IN" b="1" dirty="0"/>
              <a:t>[2]  </a:t>
            </a:r>
            <a:r>
              <a:rPr lang="en-IN" b="1" dirty="0" smtClean="0"/>
              <a:t>: PRICE STRATEGY</a:t>
            </a:r>
            <a:endParaRPr lang="en-IN" b="1" dirty="0"/>
          </a:p>
        </p:txBody>
      </p:sp>
      <p:sp>
        <p:nvSpPr>
          <p:cNvPr id="3" name="Content Placeholder 2"/>
          <p:cNvSpPr>
            <a:spLocks noGrp="1"/>
          </p:cNvSpPr>
          <p:nvPr>
            <p:ph idx="1"/>
          </p:nvPr>
        </p:nvSpPr>
        <p:spPr>
          <a:xfrm>
            <a:off x="1103312" y="1777284"/>
            <a:ext cx="9650547" cy="4471115"/>
          </a:xfrm>
        </p:spPr>
        <p:txBody>
          <a:bodyPr/>
          <a:lstStyle/>
          <a:p>
            <a:r>
              <a:rPr lang="en-IN" sz="2800" dirty="0" smtClean="0"/>
              <a:t>Rural </a:t>
            </a:r>
            <a:r>
              <a:rPr lang="en-IN" sz="2800" dirty="0"/>
              <a:t>markets are low price high volume growth markets. The rural markets being intensely price-sensitive in comparison to urban markets, reaching at a lower cost is a major challenge. </a:t>
            </a:r>
          </a:p>
          <a:p>
            <a:pPr marL="0" indent="0">
              <a:buNone/>
            </a:pPr>
            <a:r>
              <a:rPr lang="en-IN" sz="2800" b="1" dirty="0"/>
              <a:t>Case 1: Nirma </a:t>
            </a:r>
            <a:endParaRPr lang="en-IN" sz="2800" b="1" dirty="0" smtClean="0"/>
          </a:p>
          <a:p>
            <a:pPr>
              <a:buFont typeface="Wingdings" panose="05000000000000000000" pitchFamily="2" charset="2"/>
              <a:buChar char="v"/>
            </a:pPr>
            <a:r>
              <a:rPr lang="en-IN" sz="2800" dirty="0" smtClean="0"/>
              <a:t>Nirma’s </a:t>
            </a:r>
            <a:r>
              <a:rPr lang="en-IN" sz="2800" dirty="0"/>
              <a:t>yellow detergent powder- a mass- market Phenomenon. Nirma’s low price policy has penetrated into the deepest rural markets in India.  </a:t>
            </a:r>
            <a:endParaRPr lang="en-IN" sz="2800" dirty="0" smtClean="0"/>
          </a:p>
          <a:p>
            <a:pPr>
              <a:buFont typeface="Wingdings" panose="05000000000000000000" pitchFamily="2" charset="2"/>
              <a:buChar char="v"/>
            </a:pPr>
            <a:r>
              <a:rPr lang="en-IN" sz="2800" b="1" dirty="0" smtClean="0"/>
              <a:t>Strategy</a:t>
            </a:r>
            <a:r>
              <a:rPr lang="en-IN" sz="2800" b="1" dirty="0"/>
              <a:t>:</a:t>
            </a:r>
            <a:r>
              <a:rPr lang="en-IN" sz="2800" dirty="0"/>
              <a:t> “value- for- money”</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888260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506828"/>
            <a:ext cx="9599032" cy="4741571"/>
          </a:xfrm>
        </p:spPr>
        <p:txBody>
          <a:bodyPr>
            <a:normAutofit/>
          </a:bodyPr>
          <a:lstStyle/>
          <a:p>
            <a:pPr marL="0" indent="0">
              <a:buNone/>
            </a:pPr>
            <a:r>
              <a:rPr lang="en-IN" sz="2800" b="1" dirty="0"/>
              <a:t>Case 2: </a:t>
            </a:r>
            <a:r>
              <a:rPr lang="en-IN" sz="2800" b="1" dirty="0" smtClean="0"/>
              <a:t>Cavinkare’s </a:t>
            </a:r>
            <a:r>
              <a:rPr lang="en-IN" sz="2800" b="1" dirty="0"/>
              <a:t>Chik shampoo     </a:t>
            </a:r>
            <a:endParaRPr lang="en-IN" sz="2800" b="1" dirty="0" smtClean="0"/>
          </a:p>
          <a:p>
            <a:pPr>
              <a:buFont typeface="Wingdings" panose="05000000000000000000" pitchFamily="2" charset="2"/>
              <a:buChar char="v"/>
            </a:pPr>
            <a:r>
              <a:rPr lang="en-IN" sz="2800" dirty="0" smtClean="0"/>
              <a:t>Cavinkare </a:t>
            </a:r>
            <a:r>
              <a:rPr lang="en-IN" sz="2800" dirty="0"/>
              <a:t>launched Chik in 50 </a:t>
            </a:r>
            <a:r>
              <a:rPr lang="en-IN" sz="2800" dirty="0" smtClean="0"/>
              <a:t>paisa </a:t>
            </a:r>
            <a:r>
              <a:rPr lang="en-IN" sz="2800" dirty="0"/>
              <a:t>sachets. Cavinkare targeted rural and small town customers who used soaps to wash their hair. it became the market leader in the rural markets with over 50% market share. It create a ‘sachet revolution’.</a:t>
            </a:r>
          </a:p>
          <a:p>
            <a:pPr>
              <a:buFont typeface="Wingdings" panose="05000000000000000000" pitchFamily="2" charset="2"/>
              <a:buChar char="v"/>
            </a:pPr>
            <a:r>
              <a:rPr lang="en-IN" sz="2800" b="1" dirty="0"/>
              <a:t>Strategy: </a:t>
            </a:r>
            <a:r>
              <a:rPr lang="en-IN" sz="2800" dirty="0"/>
              <a:t>“low unit price packs.” (LUP)</a:t>
            </a:r>
          </a:p>
        </p:txBody>
      </p:sp>
    </p:spTree>
    <p:extLst>
      <p:ext uri="{BB962C8B-B14F-4D97-AF65-F5344CB8AC3E}">
        <p14:creationId xmlns:p14="http://schemas.microsoft.com/office/powerpoint/2010/main" val="103352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      INTRODUCTION TO MARKETING</a:t>
            </a:r>
            <a:endParaRPr lang="en-IN" b="1" dirty="0"/>
          </a:p>
        </p:txBody>
      </p:sp>
      <p:sp>
        <p:nvSpPr>
          <p:cNvPr id="3" name="Content Placeholder 2"/>
          <p:cNvSpPr>
            <a:spLocks noGrp="1"/>
          </p:cNvSpPr>
          <p:nvPr>
            <p:ph idx="1"/>
          </p:nvPr>
        </p:nvSpPr>
        <p:spPr>
          <a:xfrm>
            <a:off x="838200" y="1957588"/>
            <a:ext cx="10515600" cy="4900412"/>
          </a:xfrm>
        </p:spPr>
        <p:txBody>
          <a:bodyPr>
            <a:normAutofit fontScale="70000" lnSpcReduction="20000"/>
          </a:bodyPr>
          <a:lstStyle/>
          <a:p>
            <a:r>
              <a:rPr lang="en-IN" sz="4200" dirty="0" smtClean="0"/>
              <a:t>“</a:t>
            </a:r>
            <a:r>
              <a:rPr lang="en-IN" sz="4600" b="1" dirty="0" smtClean="0"/>
              <a:t>MARKETING</a:t>
            </a:r>
            <a:r>
              <a:rPr lang="en-IN" sz="4600" dirty="0" smtClean="0"/>
              <a:t> is the activity, set of institutions , and processes for creating, communicating, delivering, and exchanging offerings that </a:t>
            </a:r>
            <a:r>
              <a:rPr lang="en-IN" sz="4300" dirty="0" smtClean="0"/>
              <a:t>have</a:t>
            </a:r>
            <a:r>
              <a:rPr lang="en-IN" sz="4600" dirty="0" smtClean="0"/>
              <a:t> value for customers, clients, partners and society at large.”</a:t>
            </a:r>
          </a:p>
          <a:p>
            <a:endParaRPr lang="en-IN" sz="4600" dirty="0"/>
          </a:p>
          <a:p>
            <a:r>
              <a:rPr lang="en-IN" sz="4600" dirty="0"/>
              <a:t>Identifying the needs of customers and potential customers, providing products/services that satisfy their needs, and developing efficient processes or systems to deliver your product/service to the market when, where, and how consumers want it.</a:t>
            </a:r>
          </a:p>
          <a:p>
            <a:endParaRPr lang="en-IN" dirty="0" smtClean="0"/>
          </a:p>
          <a:p>
            <a:pPr marL="0" indent="0">
              <a:buNone/>
            </a:pPr>
            <a:r>
              <a:rPr lang="en-IN" dirty="0" smtClean="0"/>
              <a:t> </a:t>
            </a:r>
          </a:p>
          <a:p>
            <a:pPr marL="0" indent="0">
              <a:buNone/>
            </a:pPr>
            <a:endParaRPr lang="en-IN" dirty="0"/>
          </a:p>
          <a:p>
            <a:pPr marL="0" indent="0">
              <a:buNone/>
            </a:pPr>
            <a:endParaRPr lang="en-IN" dirty="0" smtClean="0"/>
          </a:p>
          <a:p>
            <a:endParaRPr lang="en-IN" dirty="0"/>
          </a:p>
          <a:p>
            <a:endParaRPr lang="en-IN" dirty="0"/>
          </a:p>
        </p:txBody>
      </p:sp>
    </p:spTree>
    <p:extLst>
      <p:ext uri="{BB962C8B-B14F-4D97-AF65-F5344CB8AC3E}">
        <p14:creationId xmlns:p14="http://schemas.microsoft.com/office/powerpoint/2010/main" val="1034445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596980"/>
            <a:ext cx="9392970" cy="4651420"/>
          </a:xfrm>
        </p:spPr>
        <p:txBody>
          <a:bodyPr/>
          <a:lstStyle/>
          <a:p>
            <a:pPr marL="0" indent="0">
              <a:buNone/>
            </a:pPr>
            <a:r>
              <a:rPr lang="en-IN" sz="2800" b="1" dirty="0"/>
              <a:t>Case 3: Mc Donald’s </a:t>
            </a:r>
          </a:p>
          <a:p>
            <a:pPr>
              <a:buFont typeface="Wingdings" panose="05000000000000000000" pitchFamily="2" charset="2"/>
              <a:buChar char="v"/>
            </a:pPr>
            <a:r>
              <a:rPr lang="en-IN" sz="2800" dirty="0" smtClean="0"/>
              <a:t>The </a:t>
            </a:r>
            <a:r>
              <a:rPr lang="en-IN" sz="2800" dirty="0"/>
              <a:t>Indian customers seek high value for every rupee spent .  so Mc Donald’s has been highlighting the “Happy price menu- Rs. 20” to shackle entry barriers appeal to Indian customers.</a:t>
            </a:r>
          </a:p>
          <a:p>
            <a:pPr>
              <a:buFont typeface="Wingdings" panose="05000000000000000000" pitchFamily="2" charset="2"/>
              <a:buChar char="v"/>
            </a:pPr>
            <a:r>
              <a:rPr lang="en-IN" sz="2800" b="1" dirty="0"/>
              <a:t>Strategy: </a:t>
            </a:r>
            <a:r>
              <a:rPr lang="en-IN" sz="2800" dirty="0"/>
              <a:t>“highlighting the value being delivered for a small </a:t>
            </a:r>
            <a:r>
              <a:rPr lang="en-IN" sz="2800" dirty="0" smtClean="0"/>
              <a:t>price</a:t>
            </a:r>
            <a:r>
              <a:rPr lang="en-IN" sz="2800" dirty="0"/>
              <a:t>”.</a:t>
            </a:r>
          </a:p>
          <a:p>
            <a:endParaRPr lang="en-IN" dirty="0"/>
          </a:p>
        </p:txBody>
      </p:sp>
    </p:spTree>
    <p:extLst>
      <p:ext uri="{BB962C8B-B14F-4D97-AF65-F5344CB8AC3E}">
        <p14:creationId xmlns:p14="http://schemas.microsoft.com/office/powerpoint/2010/main" val="1990427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1103313" y="1648496"/>
            <a:ext cx="9380090" cy="4599904"/>
          </a:xfrm>
        </p:spPr>
        <p:txBody>
          <a:bodyPr>
            <a:normAutofit/>
          </a:bodyPr>
          <a:lstStyle/>
          <a:p>
            <a:pPr marL="0" indent="0">
              <a:buNone/>
            </a:pPr>
            <a:r>
              <a:rPr lang="en-IN" sz="2800" b="1" dirty="0"/>
              <a:t>Case </a:t>
            </a:r>
            <a:r>
              <a:rPr lang="en-IN" sz="2800" b="1" dirty="0" smtClean="0"/>
              <a:t>4: </a:t>
            </a:r>
            <a:r>
              <a:rPr lang="en-IN" sz="2800" b="1" dirty="0"/>
              <a:t>Nestlé’s Maggi        </a:t>
            </a:r>
            <a:endParaRPr lang="en-IN" sz="2800" b="1" dirty="0" smtClean="0"/>
          </a:p>
          <a:p>
            <a:pPr>
              <a:buFont typeface="Wingdings" panose="05000000000000000000" pitchFamily="2" charset="2"/>
              <a:buChar char="v"/>
            </a:pPr>
            <a:r>
              <a:rPr lang="en-IN" sz="2800" dirty="0" smtClean="0"/>
              <a:t>Nestlé's </a:t>
            </a:r>
            <a:r>
              <a:rPr lang="en-IN" sz="2800" dirty="0"/>
              <a:t>rural initiatives have largely been based on Price-led initiatives. Brand such as Maggi noodles are priced at </a:t>
            </a:r>
            <a:r>
              <a:rPr lang="en-IN" sz="2800" dirty="0" smtClean="0"/>
              <a:t>Rs.5.</a:t>
            </a:r>
          </a:p>
          <a:p>
            <a:pPr>
              <a:buFont typeface="Wingdings" panose="05000000000000000000" pitchFamily="2" charset="2"/>
              <a:buChar char="v"/>
            </a:pPr>
            <a:r>
              <a:rPr lang="en-IN" sz="2800" dirty="0" smtClean="0"/>
              <a:t>It </a:t>
            </a:r>
            <a:r>
              <a:rPr lang="en-IN" sz="2800" dirty="0"/>
              <a:t>helped Nestle in making in roads in to rural market. </a:t>
            </a:r>
          </a:p>
          <a:p>
            <a:pPr>
              <a:buFont typeface="Wingdings" panose="05000000000000000000" pitchFamily="2" charset="2"/>
              <a:buChar char="v"/>
            </a:pPr>
            <a:r>
              <a:rPr lang="en-IN" sz="2800" b="1" dirty="0"/>
              <a:t>Strategy: </a:t>
            </a:r>
            <a:r>
              <a:rPr lang="en-IN" sz="2800" dirty="0"/>
              <a:t>“small pack - lower price” </a:t>
            </a:r>
          </a:p>
        </p:txBody>
      </p:sp>
    </p:spTree>
    <p:extLst>
      <p:ext uri="{BB962C8B-B14F-4D97-AF65-F5344CB8AC3E}">
        <p14:creationId xmlns:p14="http://schemas.microsoft.com/office/powerpoint/2010/main" val="1153641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02595"/>
          </a:xfrm>
        </p:spPr>
        <p:txBody>
          <a:bodyPr/>
          <a:lstStyle/>
          <a:p>
            <a:pPr algn="ctr"/>
            <a:r>
              <a:rPr lang="en-IN" b="1" dirty="0" smtClean="0"/>
              <a:t>SUGGESTIONS:</a:t>
            </a:r>
            <a:endParaRPr lang="en-IN" b="1" dirty="0"/>
          </a:p>
        </p:txBody>
      </p:sp>
      <p:sp>
        <p:nvSpPr>
          <p:cNvPr id="3" name="Content Placeholder 2"/>
          <p:cNvSpPr>
            <a:spLocks noGrp="1"/>
          </p:cNvSpPr>
          <p:nvPr>
            <p:ph idx="1"/>
          </p:nvPr>
        </p:nvSpPr>
        <p:spPr>
          <a:xfrm>
            <a:off x="1103312" y="1571223"/>
            <a:ext cx="9676305" cy="5048517"/>
          </a:xfrm>
        </p:spPr>
        <p:txBody>
          <a:bodyPr>
            <a:noAutofit/>
          </a:bodyPr>
          <a:lstStyle/>
          <a:p>
            <a:r>
              <a:rPr lang="en-IN" sz="2400" dirty="0" smtClean="0"/>
              <a:t>Use </a:t>
            </a:r>
            <a:r>
              <a:rPr lang="en-IN" sz="2400" dirty="0"/>
              <a:t>backward and forward integration. </a:t>
            </a:r>
            <a:endParaRPr lang="en-IN" sz="2400" dirty="0" smtClean="0"/>
          </a:p>
          <a:p>
            <a:r>
              <a:rPr lang="en-IN" sz="2400" dirty="0" smtClean="0"/>
              <a:t>Using </a:t>
            </a:r>
            <a:r>
              <a:rPr lang="en-IN" sz="2400" dirty="0"/>
              <a:t>value-based pricing strategy . That means fixing of price, starting with customer and end with product. </a:t>
            </a:r>
            <a:endParaRPr lang="en-IN" sz="2400" dirty="0" smtClean="0"/>
          </a:p>
          <a:p>
            <a:r>
              <a:rPr lang="en-IN" sz="2400" dirty="0" smtClean="0"/>
              <a:t>Use </a:t>
            </a:r>
            <a:r>
              <a:rPr lang="en-IN" sz="2400" dirty="0"/>
              <a:t>psychological tricky pricing strategies. That means method of odd number pricing etc. </a:t>
            </a:r>
            <a:endParaRPr lang="en-IN" sz="2400" dirty="0" smtClean="0"/>
          </a:p>
          <a:p>
            <a:r>
              <a:rPr lang="en-IN" sz="2400" dirty="0" smtClean="0"/>
              <a:t>Effective </a:t>
            </a:r>
            <a:r>
              <a:rPr lang="en-IN" sz="2400" dirty="0"/>
              <a:t>total quality management is helps to low price high quality product.</a:t>
            </a:r>
          </a:p>
          <a:p>
            <a:r>
              <a:rPr lang="en-IN" sz="2400" dirty="0" smtClean="0"/>
              <a:t>Companies </a:t>
            </a:r>
            <a:r>
              <a:rPr lang="en-IN" sz="2400" dirty="0"/>
              <a:t>should focus on creative solutions and product engineering to reduce their cost. </a:t>
            </a:r>
            <a:endParaRPr lang="en-IN" sz="2400" dirty="0" smtClean="0"/>
          </a:p>
          <a:p>
            <a:r>
              <a:rPr lang="en-IN" sz="2400" dirty="0" smtClean="0"/>
              <a:t>Second</a:t>
            </a:r>
            <a:r>
              <a:rPr lang="en-IN" sz="2400" dirty="0"/>
              <a:t>, the company can design basic models minus frills to save cost.</a:t>
            </a:r>
          </a:p>
          <a:p>
            <a:endParaRPr lang="en-IN" sz="2400" dirty="0"/>
          </a:p>
        </p:txBody>
      </p:sp>
    </p:spTree>
    <p:extLst>
      <p:ext uri="{BB962C8B-B14F-4D97-AF65-F5344CB8AC3E}">
        <p14:creationId xmlns:p14="http://schemas.microsoft.com/office/powerpoint/2010/main" val="2606716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    CONCLUSION</a:t>
            </a:r>
            <a:endParaRPr lang="en-IN" b="1" dirty="0"/>
          </a:p>
        </p:txBody>
      </p:sp>
      <p:sp>
        <p:nvSpPr>
          <p:cNvPr id="3" name="Content Placeholder 2"/>
          <p:cNvSpPr>
            <a:spLocks noGrp="1"/>
          </p:cNvSpPr>
          <p:nvPr>
            <p:ph idx="1"/>
          </p:nvPr>
        </p:nvSpPr>
        <p:spPr>
          <a:xfrm>
            <a:off x="838200" y="2220685"/>
            <a:ext cx="10657114" cy="4136572"/>
          </a:xfrm>
        </p:spPr>
        <p:txBody>
          <a:bodyPr/>
          <a:lstStyle/>
          <a:p>
            <a:r>
              <a:rPr lang="en-IN" sz="2500" dirty="0" smtClean="0"/>
              <a:t>A silent </a:t>
            </a:r>
            <a:r>
              <a:rPr lang="en-IN" sz="2500" dirty="0"/>
              <a:t>revolution is sweeping the Indian countryside. The marketing battle fields has shifted from the cities to the villages but in this battle both consumers and companies are winners, it is a win-win situation. </a:t>
            </a:r>
            <a:r>
              <a:rPr lang="en-IN" sz="2500" dirty="0" smtClean="0"/>
              <a:t>‘</a:t>
            </a:r>
            <a:r>
              <a:rPr lang="en-IN" sz="2500" b="1" dirty="0" smtClean="0"/>
              <a:t>GO </a:t>
            </a:r>
            <a:r>
              <a:rPr lang="en-IN" sz="2500" b="1" dirty="0"/>
              <a:t>RURAL</a:t>
            </a:r>
            <a:r>
              <a:rPr lang="en-IN" sz="2500" dirty="0"/>
              <a:t>’ seems to be the latest slogan. Go and meet the villagers and ask them what they want. Create the products and services that is relevant to their needs and it is the high time for the companies to focus, luxuries as necessities for the Indian rural customers.</a:t>
            </a:r>
          </a:p>
          <a:p>
            <a:pPr marL="0" indent="0">
              <a:buNone/>
            </a:pPr>
            <a:endParaRPr lang="en-IN" dirty="0"/>
          </a:p>
        </p:txBody>
      </p:sp>
    </p:spTree>
    <p:extLst>
      <p:ext uri="{BB962C8B-B14F-4D97-AF65-F5344CB8AC3E}">
        <p14:creationId xmlns:p14="http://schemas.microsoft.com/office/powerpoint/2010/main" val="130710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89343" cy="6492875"/>
          </a:xfrm>
        </p:spPr>
        <p:txBody>
          <a:bodyPr>
            <a:normAutofit/>
          </a:bodyPr>
          <a:lstStyle/>
          <a:p>
            <a:pPr algn="ctr"/>
            <a:r>
              <a:rPr lang="en-IN" sz="11000" b="1" dirty="0">
                <a:solidFill>
                  <a:srgbClr val="00B050"/>
                </a:solidFill>
              </a:rPr>
              <a:t/>
            </a:r>
            <a:br>
              <a:rPr lang="en-IN" sz="11000" b="1" dirty="0">
                <a:solidFill>
                  <a:srgbClr val="00B050"/>
                </a:solidFill>
              </a:rPr>
            </a:br>
            <a:r>
              <a:rPr lang="en-IN" sz="11000" b="1" dirty="0" smtClean="0">
                <a:solidFill>
                  <a:srgbClr val="FF0000"/>
                </a:solidFill>
              </a:rPr>
              <a:t>THANK YOU</a:t>
            </a:r>
            <a:endParaRPr lang="en-IN" sz="11000" b="1" dirty="0">
              <a:solidFill>
                <a:srgbClr val="FF0000"/>
              </a:solidFill>
            </a:endParaRPr>
          </a:p>
        </p:txBody>
      </p:sp>
    </p:spTree>
    <p:extLst>
      <p:ext uri="{BB962C8B-B14F-4D97-AF65-F5344CB8AC3E}">
        <p14:creationId xmlns:p14="http://schemas.microsoft.com/office/powerpoint/2010/main" val="38336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401" y="648237"/>
            <a:ext cx="8596668" cy="1218663"/>
          </a:xfrm>
        </p:spPr>
        <p:txBody>
          <a:bodyPr>
            <a:noAutofit/>
          </a:bodyPr>
          <a:lstStyle/>
          <a:p>
            <a:pPr algn="ctr"/>
            <a:r>
              <a:rPr lang="en-IN" sz="6600" b="1" dirty="0" smtClean="0"/>
              <a:t>RURAL</a:t>
            </a:r>
            <a:r>
              <a:rPr lang="en-IN" sz="8000" dirty="0" smtClean="0"/>
              <a:t> </a:t>
            </a:r>
            <a:r>
              <a:rPr lang="en-IN" sz="6600" b="1" dirty="0" smtClean="0"/>
              <a:t>MARKETING</a:t>
            </a:r>
            <a:endParaRPr lang="en-IN" sz="6600"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1479" t="35831" r="32930" b="31306"/>
          <a:stretch/>
        </p:blipFill>
        <p:spPr>
          <a:xfrm>
            <a:off x="2188964" y="2222352"/>
            <a:ext cx="7685541" cy="3989762"/>
          </a:xfrm>
        </p:spPr>
      </p:pic>
    </p:spTree>
    <p:extLst>
      <p:ext uri="{BB962C8B-B14F-4D97-AF65-F5344CB8AC3E}">
        <p14:creationId xmlns:p14="http://schemas.microsoft.com/office/powerpoint/2010/main" val="2428323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6975"/>
            <a:ext cx="10294257" cy="5247426"/>
          </a:xfrm>
        </p:spPr>
        <p:txBody>
          <a:bodyPr>
            <a:noAutofit/>
          </a:bodyPr>
          <a:lstStyle/>
          <a:p>
            <a:r>
              <a:rPr lang="en-IN" sz="3600" b="1" dirty="0"/>
              <a:t>Rural Marketing</a:t>
            </a:r>
            <a:r>
              <a:rPr lang="en-IN" sz="3600" dirty="0"/>
              <a:t>: </a:t>
            </a:r>
            <a:r>
              <a:rPr lang="en-IN" sz="3000" dirty="0"/>
              <a:t>Rural marketing is now a two-way marketing </a:t>
            </a:r>
            <a:r>
              <a:rPr lang="en-IN" sz="3000" dirty="0" smtClean="0"/>
              <a:t>process</a:t>
            </a:r>
            <a:r>
              <a:rPr lang="en-IN" sz="3000" dirty="0"/>
              <a:t>. There is inflow of products into rural markets for production or consumption and there is also outflow of products to urban areas. The urban to rural flow consists of agricultural inputs, fast-moving consumer goods (FMCG) such as soaps, detergents, cosmetics, textiles, and so on. The rural to urban flow consists of agricultural produce such as rice, wheat, sugar, and cotton. There is also a movement of rural products within rural areas for </a:t>
            </a:r>
            <a:r>
              <a:rPr lang="en-IN" sz="3000" dirty="0" smtClean="0"/>
              <a:t>consumption.</a:t>
            </a:r>
            <a:endParaRPr lang="en-IN" sz="3000" dirty="0"/>
          </a:p>
        </p:txBody>
      </p:sp>
    </p:spTree>
    <p:extLst>
      <p:ext uri="{BB962C8B-B14F-4D97-AF65-F5344CB8AC3E}">
        <p14:creationId xmlns:p14="http://schemas.microsoft.com/office/powerpoint/2010/main" val="204262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3143"/>
            <a:ext cx="10381343" cy="986971"/>
          </a:xfrm>
        </p:spPr>
        <p:txBody>
          <a:bodyPr>
            <a:normAutofit fontScale="90000"/>
          </a:bodyPr>
          <a:lstStyle/>
          <a:p>
            <a:pPr algn="ctr"/>
            <a:r>
              <a:rPr lang="en-IN" sz="4900" b="1" dirty="0"/>
              <a:t>MARKETING</a:t>
            </a:r>
            <a:r>
              <a:rPr lang="en-IN" b="1" dirty="0"/>
              <a:t> </a:t>
            </a:r>
            <a:r>
              <a:rPr lang="en-IN" sz="4900" b="1" dirty="0"/>
              <a:t>PROCESS IN RURAL MARKETING</a:t>
            </a:r>
            <a:r>
              <a:rPr lang="en-IN" dirty="0"/>
              <a:t/>
            </a:r>
            <a:br>
              <a:rPr lang="en-IN" dirty="0"/>
            </a:br>
            <a:endParaRPr lang="en-IN" dirty="0"/>
          </a:p>
        </p:txBody>
      </p:sp>
      <p:sp>
        <p:nvSpPr>
          <p:cNvPr id="3" name="Content Placeholder 2"/>
          <p:cNvSpPr>
            <a:spLocks noGrp="1"/>
          </p:cNvSpPr>
          <p:nvPr>
            <p:ph idx="1"/>
          </p:nvPr>
        </p:nvSpPr>
        <p:spPr>
          <a:xfrm>
            <a:off x="838200" y="2158999"/>
            <a:ext cx="10515600" cy="4699001"/>
          </a:xfrm>
        </p:spPr>
        <p:txBody>
          <a:bodyPr>
            <a:normAutofit fontScale="70000" lnSpcReduction="20000"/>
          </a:bodyPr>
          <a:lstStyle/>
          <a:p>
            <a:r>
              <a:rPr lang="en-IN" sz="3500" b="1" dirty="0"/>
              <a:t>URBAN TO </a:t>
            </a:r>
            <a:r>
              <a:rPr lang="en-IN" sz="3500" b="1" dirty="0" smtClean="0"/>
              <a:t>RURAL:</a:t>
            </a:r>
            <a:endParaRPr lang="en-IN" b="1" dirty="0" smtClean="0"/>
          </a:p>
          <a:p>
            <a:pPr marL="0" indent="0">
              <a:buNone/>
            </a:pPr>
            <a:r>
              <a:rPr lang="en-IN" sz="3500" dirty="0" smtClean="0"/>
              <a:t>Major </a:t>
            </a:r>
            <a:r>
              <a:rPr lang="en-IN" sz="3500" dirty="0"/>
              <a:t>part of rural marketing. Includes transactions of urban marketers who sell their goods and services in rural areas pesticides, fertilizers, FMCG products, tractors, bicycles, consumer durables, etc. </a:t>
            </a:r>
          </a:p>
          <a:p>
            <a:pPr marL="0" indent="0">
              <a:buNone/>
            </a:pPr>
            <a:r>
              <a:rPr lang="en-IN" sz="3500" dirty="0" smtClean="0"/>
              <a:t> </a:t>
            </a:r>
            <a:endParaRPr lang="en-IN" sz="3500" dirty="0"/>
          </a:p>
          <a:p>
            <a:r>
              <a:rPr lang="en-IN" sz="3500" b="1" dirty="0" smtClean="0"/>
              <a:t>RURAL TO URBAN:</a:t>
            </a:r>
          </a:p>
          <a:p>
            <a:pPr marL="0" indent="0">
              <a:buNone/>
            </a:pPr>
            <a:r>
              <a:rPr lang="en-IN" sz="3600" dirty="0" smtClean="0"/>
              <a:t>Basically </a:t>
            </a:r>
            <a:r>
              <a:rPr lang="en-IN" sz="3600" dirty="0"/>
              <a:t>falls under agricultural marketing. A rural producer seeks to sell his produce in urban market like seeds, fruits and vegetables, forest produce, spices, milk and related products, etc. </a:t>
            </a:r>
            <a:endParaRPr lang="en-IN" sz="3600" dirty="0" smtClean="0"/>
          </a:p>
          <a:p>
            <a:pPr marL="0" indent="0">
              <a:buNone/>
            </a:pPr>
            <a:r>
              <a:rPr lang="en-IN" sz="3600" dirty="0"/>
              <a:t> </a:t>
            </a:r>
            <a:r>
              <a:rPr lang="en-IN" sz="3600" dirty="0" smtClean="0"/>
              <a:t> </a:t>
            </a:r>
            <a:endParaRPr lang="en-IN" sz="3600" dirty="0"/>
          </a:p>
        </p:txBody>
      </p:sp>
    </p:spTree>
    <p:extLst>
      <p:ext uri="{BB962C8B-B14F-4D97-AF65-F5344CB8AC3E}">
        <p14:creationId xmlns:p14="http://schemas.microsoft.com/office/powerpoint/2010/main" val="3813058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3600" y="939800"/>
            <a:ext cx="10515600" cy="5376863"/>
          </a:xfrm>
        </p:spPr>
        <p:txBody>
          <a:bodyPr/>
          <a:lstStyle/>
          <a:p>
            <a:r>
              <a:rPr lang="en-IN" sz="3200" b="1" dirty="0" smtClean="0"/>
              <a:t>RURAL TO RURAL:</a:t>
            </a:r>
          </a:p>
          <a:p>
            <a:pPr marL="0" indent="0">
              <a:buNone/>
            </a:pPr>
            <a:r>
              <a:rPr lang="en-IN" dirty="0"/>
              <a:t> </a:t>
            </a:r>
            <a:r>
              <a:rPr lang="en-IN" sz="2500" dirty="0"/>
              <a:t>Includes the activities that take place between two villages in close proximity to each other like agricultural tools, handicrafts, dress materials, bullock carts, </a:t>
            </a:r>
            <a:r>
              <a:rPr lang="en-IN" sz="2500" dirty="0" smtClean="0"/>
              <a:t>etc.</a:t>
            </a:r>
            <a:endParaRPr lang="en-IN" sz="25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8687" t="25454" r="21126" b="29677"/>
          <a:stretch/>
        </p:blipFill>
        <p:spPr>
          <a:xfrm>
            <a:off x="3714750" y="2976230"/>
            <a:ext cx="4610100" cy="3716670"/>
          </a:xfrm>
          <a:prstGeom prst="rect">
            <a:avLst/>
          </a:prstGeom>
        </p:spPr>
      </p:pic>
    </p:spTree>
    <p:extLst>
      <p:ext uri="{BB962C8B-B14F-4D97-AF65-F5344CB8AC3E}">
        <p14:creationId xmlns:p14="http://schemas.microsoft.com/office/powerpoint/2010/main" val="190928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EVOLUTION OF RURAL MARKETING</a:t>
            </a:r>
            <a:endParaRPr lang="en-IN"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9223" t="25799" r="20291" b="21619"/>
          <a:stretch/>
        </p:blipFill>
        <p:spPr>
          <a:xfrm>
            <a:off x="646111" y="1465943"/>
            <a:ext cx="10690921" cy="5225143"/>
          </a:xfrm>
        </p:spPr>
      </p:pic>
    </p:spTree>
    <p:extLst>
      <p:ext uri="{BB962C8B-B14F-4D97-AF65-F5344CB8AC3E}">
        <p14:creationId xmlns:p14="http://schemas.microsoft.com/office/powerpoint/2010/main" val="227168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t>RURAL MARKETING IN INDIAN ECONOMY</a:t>
            </a:r>
            <a:endParaRPr lang="en-IN" b="1" dirty="0"/>
          </a:p>
        </p:txBody>
      </p:sp>
      <p:sp>
        <p:nvSpPr>
          <p:cNvPr id="3" name="Content Placeholder 2"/>
          <p:cNvSpPr>
            <a:spLocks noGrp="1"/>
          </p:cNvSpPr>
          <p:nvPr>
            <p:ph idx="1"/>
          </p:nvPr>
        </p:nvSpPr>
        <p:spPr>
          <a:xfrm>
            <a:off x="838200" y="2075543"/>
            <a:ext cx="10515600" cy="4566556"/>
          </a:xfrm>
        </p:spPr>
        <p:txBody>
          <a:bodyPr>
            <a:normAutofit lnSpcReduction="10000"/>
          </a:bodyPr>
          <a:lstStyle/>
          <a:p>
            <a:r>
              <a:rPr lang="en-IN" sz="2500" dirty="0"/>
              <a:t>The concept of </a:t>
            </a:r>
            <a:r>
              <a:rPr lang="en-IN" sz="2500" b="1" dirty="0"/>
              <a:t>Rural Marketing in </a:t>
            </a:r>
            <a:r>
              <a:rPr lang="en-IN" sz="2500" b="1" dirty="0" smtClean="0"/>
              <a:t>Indian Economy </a:t>
            </a:r>
            <a:r>
              <a:rPr lang="en-IN" sz="2500" dirty="0"/>
              <a:t>has always played an influential role in the lives of people. In India, leaving out a few metropolitan cities, all the districts and industrial townships are connected with rural markets. The rural market in India is not a separate entity in itself and it is highly influenced by the sociological and </a:t>
            </a:r>
            <a:r>
              <a:rPr lang="en-IN" sz="2500" dirty="0" smtClean="0"/>
              <a:t>behavioural </a:t>
            </a:r>
            <a:r>
              <a:rPr lang="en-IN" sz="2500" dirty="0"/>
              <a:t>factors operating in the country. The rural population in India accounts for around 627 million, which is exactly 74.3 percent of the total population. The rural market in India brings in bigger revenues in the country, as the rural regions comprise of the maximum consumers in this country. The rural market in Indian economy generates almost more than half of the country's income.</a:t>
            </a:r>
          </a:p>
          <a:p>
            <a:pPr marL="0" indent="0">
              <a:buNone/>
            </a:pPr>
            <a:endParaRPr lang="en-IN" dirty="0"/>
          </a:p>
        </p:txBody>
      </p:sp>
    </p:spTree>
    <p:extLst>
      <p:ext uri="{BB962C8B-B14F-4D97-AF65-F5344CB8AC3E}">
        <p14:creationId xmlns:p14="http://schemas.microsoft.com/office/powerpoint/2010/main" val="204112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195</TotalTime>
  <Words>2046</Words>
  <Application>Microsoft Office PowerPoint</Application>
  <PresentationFormat>Widescreen</PresentationFormat>
  <Paragraphs>133</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Century Gothic</vt:lpstr>
      <vt:lpstr>Wingdings</vt:lpstr>
      <vt:lpstr>Wingdings 3</vt:lpstr>
      <vt:lpstr>Ion</vt:lpstr>
      <vt:lpstr>PowerPoint Presentation</vt:lpstr>
      <vt:lpstr>      RURAL MARKETING:</vt:lpstr>
      <vt:lpstr>      INTRODUCTION TO MARKETING</vt:lpstr>
      <vt:lpstr>RURAL MARKETING</vt:lpstr>
      <vt:lpstr>PowerPoint Presentation</vt:lpstr>
      <vt:lpstr>MARKETING PROCESS IN RURAL MARKETING </vt:lpstr>
      <vt:lpstr>PowerPoint Presentation</vt:lpstr>
      <vt:lpstr>EVOLUTION OF RURAL MARKETING</vt:lpstr>
      <vt:lpstr>RURAL MARKETING IN INDIAN ECONOMY</vt:lpstr>
      <vt:lpstr>DIFFERENCE BETWEEN RURAL AND URBAN MARKET</vt:lpstr>
      <vt:lpstr>VALUE ADDITION TO RURAL MARKETING</vt:lpstr>
      <vt:lpstr>PowerPoint Presentation</vt:lpstr>
      <vt:lpstr>   COMPANIES INVOLVE IN RURAL      MARKETING</vt:lpstr>
      <vt:lpstr>CASE STUDY ON RURAL MARKETING</vt:lpstr>
      <vt:lpstr>READY TO RULE RURAL INDIA</vt:lpstr>
      <vt:lpstr>The need to look at rural markets:</vt:lpstr>
      <vt:lpstr>PowerPoint Presentation</vt:lpstr>
      <vt:lpstr>PowerPoint Presentation</vt:lpstr>
      <vt:lpstr>PowerPoint Presentation</vt:lpstr>
      <vt:lpstr>What is Rural Market?</vt:lpstr>
      <vt:lpstr>Rural Marketing Challenges: </vt:lpstr>
      <vt:lpstr>Rural Marketing Strategies:  </vt:lpstr>
      <vt:lpstr>[1]  : PRODUCT STRATEGY</vt:lpstr>
      <vt:lpstr>PowerPoint Presentation</vt:lpstr>
      <vt:lpstr>PowerPoint Presentation</vt:lpstr>
      <vt:lpstr>PowerPoint Presentation</vt:lpstr>
      <vt:lpstr>SUGGESTIONS:</vt:lpstr>
      <vt:lpstr>[2]  : PRICE STRATEGY</vt:lpstr>
      <vt:lpstr>PowerPoint Presentation</vt:lpstr>
      <vt:lpstr>PowerPoint Presentation</vt:lpstr>
      <vt:lpstr>PowerPoint Presentation</vt:lpstr>
      <vt:lpstr>SUGGESTIONS:</vt:lpstr>
      <vt:lpstr>    CONCLUSION</vt:lpstr>
      <vt:lpstr> 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sakshi</dc:creator>
  <cp:lastModifiedBy>sakshi</cp:lastModifiedBy>
  <cp:revision>63</cp:revision>
  <dcterms:created xsi:type="dcterms:W3CDTF">2017-10-08T08:32:43Z</dcterms:created>
  <dcterms:modified xsi:type="dcterms:W3CDTF">2017-10-13T05:35:33Z</dcterms:modified>
</cp:coreProperties>
</file>