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3" r:id="rId6"/>
    <p:sldId id="257" r:id="rId7"/>
    <p:sldId id="260" r:id="rId8"/>
    <p:sldId id="261" r:id="rId9"/>
    <p:sldId id="262" r:id="rId10"/>
    <p:sldId id="25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Demand Curve</a:t>
            </a:r>
          </a:p>
        </c:rich>
      </c:tx>
      <c:layout>
        <c:manualLayout>
          <c:xMode val="edge"/>
          <c:yMode val="edge"/>
          <c:x val="0.36153701008207006"/>
          <c:y val="2.659164055137243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Quantity Demanded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</c:v>
                </c:pt>
                <c:pt idx="1">
                  <c:v>400</c:v>
                </c:pt>
                <c:pt idx="2">
                  <c:v>300</c:v>
                </c:pt>
                <c:pt idx="3">
                  <c:v>200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87-4B24-A632-B24ADF09C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54387080"/>
        <c:axId val="15439167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34925" cap="rnd">
                    <a:solidFill>
                      <a:schemeClr val="lt1"/>
                    </a:solidFill>
                    <a:round/>
                  </a:ln>
                  <a:effectLst>
                    <a:outerShdw dist="25400" dir="2700000" algn="tl" rotWithShape="0">
                      <a:schemeClr val="accent2"/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187-4B24-A632-B24ADF09C88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34925" cap="rnd">
                    <a:solidFill>
                      <a:schemeClr val="lt1"/>
                    </a:solidFill>
                    <a:round/>
                  </a:ln>
                  <a:effectLst>
                    <a:outerShdw dist="25400" dir="2700000" algn="tl" rotWithShape="0">
                      <a:schemeClr val="accent3"/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187-4B24-A632-B24ADF09C881}"/>
                  </c:ext>
                </c:extLst>
              </c15:ser>
            </c15:filteredLineSeries>
          </c:ext>
        </c:extLst>
      </c:lineChart>
      <c:catAx>
        <c:axId val="15438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91672"/>
        <c:crosses val="autoZero"/>
        <c:auto val="1"/>
        <c:lblAlgn val="ctr"/>
        <c:lblOffset val="100"/>
        <c:noMultiLvlLbl val="0"/>
      </c:catAx>
      <c:valAx>
        <c:axId val="154391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87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Supply curve</a:t>
            </a:r>
          </a:p>
        </c:rich>
      </c:tx>
      <c:layout>
        <c:manualLayout>
          <c:xMode val="edge"/>
          <c:yMode val="edge"/>
          <c:x val="0.36153701008207006"/>
          <c:y val="2.659164055137243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Quantity Demanded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93-414D-A904-8CD85AA29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54387080"/>
        <c:axId val="15439167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34925" cap="rnd">
                    <a:solidFill>
                      <a:schemeClr val="lt1"/>
                    </a:solidFill>
                    <a:round/>
                  </a:ln>
                  <a:effectLst>
                    <a:outerShdw dist="25400" dir="2700000" algn="tl" rotWithShape="0">
                      <a:schemeClr val="accent2"/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F93-414D-A904-8CD85AA296F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34925" cap="rnd">
                    <a:solidFill>
                      <a:schemeClr val="lt1"/>
                    </a:solidFill>
                    <a:round/>
                  </a:ln>
                  <a:effectLst>
                    <a:outerShdw dist="25400" dir="2700000" algn="tl" rotWithShape="0">
                      <a:schemeClr val="accent3"/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F93-414D-A904-8CD85AA296FB}"/>
                  </c:ext>
                </c:extLst>
              </c15:ser>
            </c15:filteredLineSeries>
          </c:ext>
        </c:extLst>
      </c:lineChart>
      <c:catAx>
        <c:axId val="15438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91672"/>
        <c:crosses val="autoZero"/>
        <c:auto val="1"/>
        <c:lblAlgn val="ctr"/>
        <c:lblOffset val="100"/>
        <c:noMultiLvlLbl val="0"/>
      </c:catAx>
      <c:valAx>
        <c:axId val="154391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87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Theory of demand and supply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economics and Management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63" y="1685984"/>
            <a:ext cx="5210937" cy="3457948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7229-6141-474C-967C-773C2DBE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Supply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BD59A2-7178-447B-A2F3-3C8D906DA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914219"/>
              </p:ext>
            </p:extLst>
          </p:nvPr>
        </p:nvGraphicFramePr>
        <p:xfrm>
          <a:off x="1899478" y="1611612"/>
          <a:ext cx="8119166" cy="4775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965464-AA50-4441-966F-556C9AB735E4}"/>
              </a:ext>
            </a:extLst>
          </p:cNvPr>
          <p:cNvSpPr txBox="1"/>
          <p:nvPr/>
        </p:nvSpPr>
        <p:spPr>
          <a:xfrm>
            <a:off x="1516186" y="3496323"/>
            <a:ext cx="400110" cy="4962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45473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1D9C-B51E-4A6D-B186-8D2F100B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Demand and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BE42-129A-4994-B194-C047BF60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When, supply and demand curves intersect, At this equilibrium price quantity supplied equals quantity demanded.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b="1" dirty="0"/>
              <a:t>Equilibrium</a:t>
            </a:r>
            <a:r>
              <a:rPr lang="en-US" altLang="en-US" sz="2000" dirty="0"/>
              <a:t> is a situation in which supply equals demand. 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Equilibrium price is also called as the </a:t>
            </a:r>
            <a:r>
              <a:rPr lang="en-US" altLang="en-US" sz="2000" b="1" dirty="0"/>
              <a:t>market clearing price</a:t>
            </a:r>
            <a:r>
              <a:rPr lang="en-US" altLang="en-US" sz="2000" dirty="0"/>
              <a:t> as quantity supplied equals quantity demanded.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B8BBC-022E-496C-BBAB-39BDCE7F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17" y="3562970"/>
            <a:ext cx="3613313" cy="329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4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E726-8497-4153-B754-5A2AF5EF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Demand and Supply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DBA8-9ECE-4A10-B08A-B4E4CE46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situations occur </a:t>
            </a:r>
            <a:r>
              <a:rPr lang="en-US" altLang="en-US" dirty="0"/>
              <a:t>when market price is not equal to the equilibrium price.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Excess supply- </a:t>
            </a:r>
            <a:r>
              <a:rPr lang="en-US" altLang="en-US" b="1" dirty="0">
                <a:solidFill>
                  <a:schemeClr val="tx2"/>
                </a:solidFill>
              </a:rPr>
              <a:t>surplus</a:t>
            </a:r>
            <a:r>
              <a:rPr lang="en-US" altLang="en-US" dirty="0">
                <a:solidFill>
                  <a:schemeClr val="tx2"/>
                </a:solidFill>
              </a:rPr>
              <a:t> in the market 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Excess demand- </a:t>
            </a:r>
            <a:r>
              <a:rPr lang="en-US" altLang="en-US" b="1" dirty="0">
                <a:solidFill>
                  <a:schemeClr val="tx2"/>
                </a:solidFill>
              </a:rPr>
              <a:t>shortage</a:t>
            </a:r>
            <a:r>
              <a:rPr lang="en-US" altLang="en-US" dirty="0">
                <a:solidFill>
                  <a:schemeClr val="tx2"/>
                </a:solidFill>
              </a:rPr>
              <a:t> in the market </a:t>
            </a:r>
          </a:p>
          <a:p>
            <a:pPr lvl="1"/>
            <a:endParaRPr lang="en-US" altLang="en-US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marL="228600" lvl="1">
              <a:spcBef>
                <a:spcPts val="1800"/>
              </a:spcBef>
            </a:pPr>
            <a:r>
              <a:rPr lang="en-US" altLang="en-US" sz="2000" b="1" dirty="0"/>
              <a:t>Surplus situation :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BED95-AD5B-4CCA-8EC6-4D6462748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62" y="2933019"/>
            <a:ext cx="5571283" cy="37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484-FAB8-4F93-8315-F244AC15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Demand and Supply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0FC6-E0C7-463E-8CBF-0419F078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Shortage situation : -</a:t>
            </a:r>
          </a:p>
          <a:p>
            <a:pPr marL="0" indent="0">
              <a:buNone/>
            </a:pPr>
            <a:endParaRPr lang="en-US" alt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61397-E6F8-432C-80C0-C2892FB7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79" y="1600200"/>
            <a:ext cx="6646103" cy="49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7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DC73-2827-414B-8957-A886206C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HP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99D5-16E1-4822-84B0-7A14BA51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999383"/>
          </a:xfrm>
        </p:spPr>
        <p:txBody>
          <a:bodyPr>
            <a:normAutofit/>
          </a:bodyPr>
          <a:lstStyle/>
          <a:p>
            <a:r>
              <a:rPr lang="en-US" dirty="0"/>
              <a:t>About: - </a:t>
            </a:r>
          </a:p>
          <a:p>
            <a:pPr lvl="1"/>
            <a:r>
              <a:rPr lang="en-US" dirty="0"/>
              <a:t>HP stands for HEWLETT PACKARD.</a:t>
            </a:r>
          </a:p>
          <a:p>
            <a:pPr lvl="1"/>
            <a:r>
              <a:rPr lang="en-US" dirty="0"/>
              <a:t>HP is the largest Laptop &amp; PC production company in the world (21.8%).</a:t>
            </a:r>
          </a:p>
          <a:p>
            <a:pPr lvl="1"/>
            <a:r>
              <a:rPr lang="en-US" dirty="0"/>
              <a:t>It highest market share in India (29.5%).</a:t>
            </a:r>
          </a:p>
          <a:p>
            <a:pPr lvl="1"/>
            <a:r>
              <a:rPr lang="en-US" dirty="0"/>
              <a:t>Main Headquarters – CALIFORNIA (USA).</a:t>
            </a:r>
          </a:p>
          <a:p>
            <a:pPr lvl="1"/>
            <a:r>
              <a:rPr lang="en-US" dirty="0"/>
              <a:t>Corporate Office – BANGALORE.</a:t>
            </a:r>
          </a:p>
          <a:p>
            <a:pPr marL="228600" lvl="1">
              <a:spcBef>
                <a:spcPts val="1800"/>
              </a:spcBef>
            </a:pPr>
            <a:r>
              <a:rPr lang="en-US" sz="2000" dirty="0"/>
              <a:t>Demand and Supply Analysis : -</a:t>
            </a:r>
          </a:p>
          <a:p>
            <a:pPr marL="685800" lvl="2">
              <a:spcBef>
                <a:spcPts val="1800"/>
              </a:spcBef>
            </a:pPr>
            <a:r>
              <a:rPr lang="en-US" sz="1800" dirty="0"/>
              <a:t>According to current market share , demand for HP laptops increasing day by day.</a:t>
            </a:r>
          </a:p>
          <a:p>
            <a:pPr marL="685800" lvl="2">
              <a:spcBef>
                <a:spcPts val="1800"/>
              </a:spcBef>
            </a:pPr>
            <a:r>
              <a:rPr lang="en-US" sz="1800" dirty="0"/>
              <a:t>Due to pavilion and notebook series demand for laptops has been increased.</a:t>
            </a:r>
          </a:p>
        </p:txBody>
      </p:sp>
    </p:spTree>
    <p:extLst>
      <p:ext uri="{BB962C8B-B14F-4D97-AF65-F5344CB8AC3E}">
        <p14:creationId xmlns:p14="http://schemas.microsoft.com/office/powerpoint/2010/main" val="105036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C4E0-64C9-492B-95A3-FDA48096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7240E-E35B-4025-964F-7D8F8DE7C2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91" y="2166109"/>
            <a:ext cx="5143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2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4C759D-B7CE-472A-81EC-CB7702A38A93}"/>
              </a:ext>
            </a:extLst>
          </p:cNvPr>
          <p:cNvSpPr/>
          <p:nvPr/>
        </p:nvSpPr>
        <p:spPr>
          <a:xfrm>
            <a:off x="1298713" y="2874567"/>
            <a:ext cx="95415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591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07C1FF3-F9D8-41B1-8DF0-11443E8C8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42" y="2689660"/>
            <a:ext cx="10096500" cy="2219691"/>
          </a:xfrm>
        </p:spPr>
        <p:txBody>
          <a:bodyPr>
            <a:normAutofit/>
          </a:bodyPr>
          <a:lstStyle/>
          <a:p>
            <a:r>
              <a:rPr lang="en-US" sz="3200" dirty="0"/>
              <a:t>Presented by,</a:t>
            </a:r>
            <a:br>
              <a:rPr lang="en-US" sz="3200" dirty="0"/>
            </a:br>
            <a:r>
              <a:rPr lang="en-US" dirty="0"/>
              <a:t>	</a:t>
            </a:r>
            <a:r>
              <a:rPr lang="en-US" sz="2400" dirty="0"/>
              <a:t>Shah </a:t>
            </a:r>
            <a:r>
              <a:rPr lang="en-US" sz="2400" dirty="0" err="1"/>
              <a:t>bhumi</a:t>
            </a:r>
            <a:r>
              <a:rPr lang="en-US" sz="2400" dirty="0"/>
              <a:t> id: - 217beitg002</a:t>
            </a:r>
            <a:br>
              <a:rPr lang="en-US" sz="2400" dirty="0"/>
            </a:br>
            <a:r>
              <a:rPr lang="en-US" sz="2400" dirty="0"/>
              <a:t>	branch: -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5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 And Definitions</a:t>
            </a:r>
          </a:p>
          <a:p>
            <a:r>
              <a:rPr lang="en-US" dirty="0"/>
              <a:t>Determinants Of Demand</a:t>
            </a:r>
          </a:p>
          <a:p>
            <a:r>
              <a:rPr lang="en-US" dirty="0"/>
              <a:t>Law of Demand</a:t>
            </a:r>
          </a:p>
          <a:p>
            <a:r>
              <a:rPr lang="en-US" dirty="0"/>
              <a:t>Determinants Of Supply</a:t>
            </a:r>
          </a:p>
          <a:p>
            <a:r>
              <a:rPr lang="en-US" dirty="0"/>
              <a:t>Law of Supply</a:t>
            </a:r>
          </a:p>
          <a:p>
            <a:r>
              <a:rPr lang="en-US" dirty="0"/>
              <a:t>Relation between Demand and Supply</a:t>
            </a:r>
          </a:p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6C48-B643-4C20-B38E-48F00EF8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197E-4ECF-4706-B0B8-DFF6A883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1"/>
            <a:ext cx="9982200" cy="4572000"/>
          </a:xfrm>
        </p:spPr>
        <p:txBody>
          <a:bodyPr/>
          <a:lstStyle/>
          <a:p>
            <a:r>
              <a:rPr lang="en-US" dirty="0"/>
              <a:t>Basic Concept: Why Demand and Supply are used?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Concept of supply and demand is used to determine market price of goods or services(commodities).</a:t>
            </a:r>
          </a:p>
          <a:p>
            <a:pPr marL="114300" lvl="1">
              <a:spcBef>
                <a:spcPts val="1800"/>
              </a:spcBef>
            </a:pPr>
            <a:r>
              <a:rPr lang="en-US" sz="2000" dirty="0"/>
              <a:t>Definitions</a:t>
            </a:r>
          </a:p>
          <a:p>
            <a:pPr marL="685800" lvl="2">
              <a:spcBef>
                <a:spcPts val="1800"/>
              </a:spcBef>
            </a:pPr>
            <a:r>
              <a:rPr lang="en-US" sz="1800" dirty="0"/>
              <a:t>Demand : - Willingness and ability of consumer to buy a commodity at given price is known as ‘Demand’.</a:t>
            </a:r>
          </a:p>
          <a:p>
            <a:pPr marL="685800" lvl="2">
              <a:spcBef>
                <a:spcPts val="1800"/>
              </a:spcBef>
            </a:pPr>
            <a:r>
              <a:rPr lang="en-US" sz="1800" dirty="0"/>
              <a:t>Supply : -  The total amount of a specific good or service that is available to consumers is known as ‘Supply’.</a:t>
            </a:r>
          </a:p>
        </p:txBody>
      </p:sp>
    </p:spTree>
    <p:extLst>
      <p:ext uri="{BB962C8B-B14F-4D97-AF65-F5344CB8AC3E}">
        <p14:creationId xmlns:p14="http://schemas.microsoft.com/office/powerpoint/2010/main" val="68393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EC28-5A86-4164-A3C0-DCF05A89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E688-6271-46AD-8A47-DEE38CCC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Price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Income 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Prices of related goods ( e.g. substitutes, complements)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Tastes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Expectations  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Number of buyers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01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4261-3058-492B-8166-EAEDAE19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F043-C8AA-4C37-B90C-54A4715D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The quantity demanded of a commodity falls when the price of the commodity rises.  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Price and quantity demanded are negatively related.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In other words, “If the price of commodity increases, quantity demanded decreases and if the demand increases , price of commodity decreases.”</a:t>
            </a:r>
          </a:p>
        </p:txBody>
      </p:sp>
      <p:graphicFrame>
        <p:nvGraphicFramePr>
          <p:cNvPr id="4" name="Content Placeholder 15">
            <a:extLst>
              <a:ext uri="{FF2B5EF4-FFF2-40B4-BE49-F238E27FC236}">
                <a16:creationId xmlns:a16="http://schemas.microsoft.com/office/drawing/2014/main" id="{F2313831-DF75-4D9C-B197-A9997CDB4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928623"/>
              </p:ext>
            </p:extLst>
          </p:nvPr>
        </p:nvGraphicFramePr>
        <p:xfrm>
          <a:off x="3378545" y="3568148"/>
          <a:ext cx="5433392" cy="270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demanded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254639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03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02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Demand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5AC2AB-3791-49B8-A4E9-8AC4CA06B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426941"/>
              </p:ext>
            </p:extLst>
          </p:nvPr>
        </p:nvGraphicFramePr>
        <p:xfrm>
          <a:off x="1899478" y="1611612"/>
          <a:ext cx="8119166" cy="4775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92CCF0-0838-4ECD-94B0-3479805054FA}"/>
              </a:ext>
            </a:extLst>
          </p:cNvPr>
          <p:cNvSpPr txBox="1"/>
          <p:nvPr/>
        </p:nvSpPr>
        <p:spPr>
          <a:xfrm>
            <a:off x="1516186" y="3496323"/>
            <a:ext cx="400110" cy="4962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E7C4E-924E-4A6F-8DD6-D96F86BC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Supply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332DB-48F6-41F2-8897-642242DE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Price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Input prices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Technology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Expectations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Number of sellers</a:t>
            </a:r>
          </a:p>
          <a:p>
            <a:pPr marL="228600" lvl="1">
              <a:spcBef>
                <a:spcPts val="1800"/>
              </a:spcBef>
            </a:pPr>
            <a:r>
              <a:rPr lang="en-US" sz="2000" dirty="0"/>
              <a:t>Natural Calamities</a:t>
            </a:r>
          </a:p>
          <a:p>
            <a:pPr marL="228600" lvl="1">
              <a:spcBef>
                <a:spcPts val="1800"/>
              </a:spcBef>
            </a:pPr>
            <a:r>
              <a:rPr lang="en-US" sz="2000" dirty="0"/>
              <a:t>Government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C106-5816-4547-9E5F-6F0D9B2E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82BD-D73E-4DCA-8D5D-12E28C34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The quantity supplied of a good rises when the price of the good rises. 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Quantity supplied is positively related to the price of the good.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000" dirty="0"/>
              <a:t>In other words, “As the price of commodity increases , the supply of commodity increases.”</a:t>
            </a:r>
          </a:p>
          <a:p>
            <a:endParaRPr lang="en-US" dirty="0"/>
          </a:p>
        </p:txBody>
      </p:sp>
      <p:graphicFrame>
        <p:nvGraphicFramePr>
          <p:cNvPr id="4" name="Content Placeholder 15">
            <a:extLst>
              <a:ext uri="{FF2B5EF4-FFF2-40B4-BE49-F238E27FC236}">
                <a16:creationId xmlns:a16="http://schemas.microsoft.com/office/drawing/2014/main" id="{068BA6D0-16CE-45FA-B8E4-C7D84DEC2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11677"/>
              </p:ext>
            </p:extLst>
          </p:nvPr>
        </p:nvGraphicFramePr>
        <p:xfrm>
          <a:off x="3378545" y="3568148"/>
          <a:ext cx="5433392" cy="270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demanded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254639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03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567611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276</TotalTime>
  <Words>517</Words>
  <Application>Microsoft Office PowerPoint</Application>
  <PresentationFormat>Widescreen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Euphemia</vt:lpstr>
      <vt:lpstr>Plantagenet Cherokee</vt:lpstr>
      <vt:lpstr>Wingdings</vt:lpstr>
      <vt:lpstr>Academic Literature 16x9</vt:lpstr>
      <vt:lpstr>Theory of demand and supply</vt:lpstr>
      <vt:lpstr>Presented by,  Shah bhumi id: - 217beitg002  branch: - Information technology</vt:lpstr>
      <vt:lpstr>Contents</vt:lpstr>
      <vt:lpstr>Basic Concept And Definitions</vt:lpstr>
      <vt:lpstr>Determinants Of Demand</vt:lpstr>
      <vt:lpstr>Law of Demand</vt:lpstr>
      <vt:lpstr>Law Of Demand (Cont…)</vt:lpstr>
      <vt:lpstr>Determinants Of Supply</vt:lpstr>
      <vt:lpstr>Law of Supply</vt:lpstr>
      <vt:lpstr>Law Of Supply (Cont…)</vt:lpstr>
      <vt:lpstr>Relation between Demand and Supply</vt:lpstr>
      <vt:lpstr>Relation between Demand and Supply (Cont…)</vt:lpstr>
      <vt:lpstr>Relation between Demand and Supply (Cont…)</vt:lpstr>
      <vt:lpstr>Case Study : HP </vt:lpstr>
      <vt:lpstr>Case Study (Cont…)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demand and supply</dc:title>
  <dc:creator>HP</dc:creator>
  <cp:lastModifiedBy>HP</cp:lastModifiedBy>
  <cp:revision>49</cp:revision>
  <dcterms:created xsi:type="dcterms:W3CDTF">2017-10-08T09:48:54Z</dcterms:created>
  <dcterms:modified xsi:type="dcterms:W3CDTF">2017-10-09T09:03:54Z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