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299" r:id="rId2"/>
    <p:sldId id="297" r:id="rId3"/>
    <p:sldId id="257" r:id="rId4"/>
    <p:sldId id="262" r:id="rId5"/>
    <p:sldId id="266" r:id="rId6"/>
    <p:sldId id="263" r:id="rId7"/>
    <p:sldId id="264" r:id="rId8"/>
    <p:sldId id="274" r:id="rId9"/>
    <p:sldId id="258" r:id="rId10"/>
    <p:sldId id="259" r:id="rId11"/>
    <p:sldId id="260" r:id="rId12"/>
    <p:sldId id="261" r:id="rId13"/>
    <p:sldId id="293" r:id="rId14"/>
    <p:sldId id="295" r:id="rId15"/>
    <p:sldId id="265" r:id="rId16"/>
    <p:sldId id="267" r:id="rId17"/>
    <p:sldId id="268" r:id="rId18"/>
    <p:sldId id="292" r:id="rId19"/>
    <p:sldId id="270" r:id="rId20"/>
    <p:sldId id="286" r:id="rId21"/>
    <p:sldId id="296" r:id="rId22"/>
    <p:sldId id="269" r:id="rId23"/>
    <p:sldId id="278" r:id="rId24"/>
    <p:sldId id="279" r:id="rId25"/>
    <p:sldId id="289" r:id="rId26"/>
    <p:sldId id="290" r:id="rId27"/>
    <p:sldId id="288" r:id="rId28"/>
    <p:sldId id="294"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69" autoAdjust="0"/>
    <p:restoredTop sz="86420" autoAdjust="0"/>
  </p:normalViewPr>
  <p:slideViewPr>
    <p:cSldViewPr>
      <p:cViewPr varScale="1">
        <p:scale>
          <a:sx n="75" d="100"/>
          <a:sy n="75" d="100"/>
        </p:scale>
        <p:origin x="-342" y="-84"/>
      </p:cViewPr>
      <p:guideLst>
        <p:guide orient="horz" pos="2160"/>
        <p:guide pos="2880"/>
      </p:guideLst>
    </p:cSldViewPr>
  </p:slideViewPr>
  <p:outlineViewPr>
    <p:cViewPr>
      <p:scale>
        <a:sx n="33" d="100"/>
        <a:sy n="33" d="100"/>
      </p:scale>
      <p:origin x="240" y="774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81FF-7E5E-4C82-9BE1-5D23B29BF2C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339E404A-853A-4F6D-AEA1-B513DF790202}">
      <dgm:prSet phldrT="[Text]" custT="1"/>
      <dgm:spPr>
        <a:solidFill>
          <a:srgbClr val="C00000"/>
        </a:solidFill>
      </dgm:spPr>
      <dgm:t>
        <a:bodyPr/>
        <a:lstStyle/>
        <a:p>
          <a:r>
            <a:rPr lang="en-US" sz="1400" b="1" i="0" dirty="0" smtClean="0"/>
            <a:t>REGISTER AS AN IMPORTER OR EXPORTER</a:t>
          </a:r>
          <a:endParaRPr lang="en-US" sz="1400" b="1" i="0" dirty="0"/>
        </a:p>
      </dgm:t>
    </dgm:pt>
    <dgm:pt modelId="{57A8296A-126E-4877-B27C-3B0DFD83FBE4}" type="parTrans" cxnId="{4972E24D-6AC7-448A-9DEE-F76FE7C6535E}">
      <dgm:prSet/>
      <dgm:spPr/>
      <dgm:t>
        <a:bodyPr/>
        <a:lstStyle/>
        <a:p>
          <a:endParaRPr lang="en-US"/>
        </a:p>
      </dgm:t>
    </dgm:pt>
    <dgm:pt modelId="{DA8BF725-9A4A-4419-BB38-AE54BBEB4E75}" type="sibTrans" cxnId="{4972E24D-6AC7-448A-9DEE-F76FE7C6535E}">
      <dgm:prSet/>
      <dgm:spPr/>
      <dgm:t>
        <a:bodyPr/>
        <a:lstStyle/>
        <a:p>
          <a:endParaRPr lang="en-US"/>
        </a:p>
      </dgm:t>
    </dgm:pt>
    <dgm:pt modelId="{877CCC25-C31C-41A0-866E-B7536C0F95E6}">
      <dgm:prSet phldrT="[Text]" custT="1"/>
      <dgm:spPr>
        <a:solidFill>
          <a:srgbClr val="C00000"/>
        </a:solidFill>
      </dgm:spPr>
      <dgm:t>
        <a:bodyPr/>
        <a:lstStyle/>
        <a:p>
          <a:r>
            <a:rPr lang="en-US" sz="1400" b="1" dirty="0" smtClean="0"/>
            <a:t>NEGOTIATE TERMS OF SALE</a:t>
          </a:r>
          <a:endParaRPr lang="en-US" sz="1400" b="1" dirty="0"/>
        </a:p>
      </dgm:t>
    </dgm:pt>
    <dgm:pt modelId="{2A26B383-0418-4A95-BE05-76333F51F10A}" type="parTrans" cxnId="{4BFC5CA5-B535-4D67-BBFE-A57B85ADB4D7}">
      <dgm:prSet/>
      <dgm:spPr/>
      <dgm:t>
        <a:bodyPr/>
        <a:lstStyle/>
        <a:p>
          <a:endParaRPr lang="en-US"/>
        </a:p>
      </dgm:t>
    </dgm:pt>
    <dgm:pt modelId="{60545803-63ED-4839-AABA-3DA9930A08A7}" type="sibTrans" cxnId="{4BFC5CA5-B535-4D67-BBFE-A57B85ADB4D7}">
      <dgm:prSet/>
      <dgm:spPr/>
      <dgm:t>
        <a:bodyPr/>
        <a:lstStyle/>
        <a:p>
          <a:endParaRPr lang="en-US"/>
        </a:p>
      </dgm:t>
    </dgm:pt>
    <dgm:pt modelId="{F386BA75-9E28-4D16-B3B3-78B04F86C741}">
      <dgm:prSet phldrT="[Text]" custT="1"/>
      <dgm:spPr>
        <a:solidFill>
          <a:srgbClr val="C00000"/>
        </a:solidFill>
      </dgm:spPr>
      <dgm:t>
        <a:bodyPr/>
        <a:lstStyle/>
        <a:p>
          <a:r>
            <a:rPr lang="en-US" sz="1400" b="1" dirty="0" smtClean="0"/>
            <a:t>UNDERSTAND EXPORT FORMALITIES AND RESPONSIBILITY TOWARDS SALE PROCEEDS</a:t>
          </a:r>
          <a:endParaRPr lang="en-US" sz="1400" b="1" dirty="0"/>
        </a:p>
      </dgm:t>
    </dgm:pt>
    <dgm:pt modelId="{8CC20677-ECD4-4D90-9E6F-5DABD0C3E44B}" type="parTrans" cxnId="{A3BC3164-70A3-4CAC-8AE0-84AA56C32BDE}">
      <dgm:prSet/>
      <dgm:spPr/>
      <dgm:t>
        <a:bodyPr/>
        <a:lstStyle/>
        <a:p>
          <a:endParaRPr lang="en-US"/>
        </a:p>
      </dgm:t>
    </dgm:pt>
    <dgm:pt modelId="{C3020B05-DD2F-4406-85AF-4AB765747A04}" type="sibTrans" cxnId="{A3BC3164-70A3-4CAC-8AE0-84AA56C32BDE}">
      <dgm:prSet/>
      <dgm:spPr/>
      <dgm:t>
        <a:bodyPr/>
        <a:lstStyle/>
        <a:p>
          <a:endParaRPr lang="en-US"/>
        </a:p>
      </dgm:t>
    </dgm:pt>
    <dgm:pt modelId="{9325675D-995B-44B0-85A6-5F704D510280}">
      <dgm:prSet phldrT="[Text]" custT="1"/>
      <dgm:spPr>
        <a:solidFill>
          <a:srgbClr val="C00000"/>
        </a:solidFill>
      </dgm:spPr>
      <dgm:t>
        <a:bodyPr/>
        <a:lstStyle/>
        <a:p>
          <a:r>
            <a:rPr lang="en-US" sz="1400" b="1" dirty="0" smtClean="0"/>
            <a:t>UNDERSTAND</a:t>
          </a:r>
          <a:r>
            <a:rPr lang="en-US" sz="1500" dirty="0" smtClean="0"/>
            <a:t> </a:t>
          </a:r>
          <a:r>
            <a:rPr lang="en-US" sz="1400" b="1" dirty="0" smtClean="0"/>
            <a:t>DOCUMENTATION AND INCOTERMS</a:t>
          </a:r>
          <a:endParaRPr lang="en-US" sz="1400" b="1" dirty="0"/>
        </a:p>
      </dgm:t>
    </dgm:pt>
    <dgm:pt modelId="{CE50F8D4-A349-403F-8026-91E9F6208EE2}" type="parTrans" cxnId="{05E15650-802C-431C-8AE1-A5C97ED83F70}">
      <dgm:prSet/>
      <dgm:spPr/>
      <dgm:t>
        <a:bodyPr/>
        <a:lstStyle/>
        <a:p>
          <a:endParaRPr lang="en-US"/>
        </a:p>
      </dgm:t>
    </dgm:pt>
    <dgm:pt modelId="{D606D153-519E-4FB2-93D4-B631AB5D0D99}" type="sibTrans" cxnId="{05E15650-802C-431C-8AE1-A5C97ED83F70}">
      <dgm:prSet/>
      <dgm:spPr/>
      <dgm:t>
        <a:bodyPr/>
        <a:lstStyle/>
        <a:p>
          <a:endParaRPr lang="en-US"/>
        </a:p>
      </dgm:t>
    </dgm:pt>
    <dgm:pt modelId="{45AA8277-DEEF-4E5D-9925-9DAE23895B6D}">
      <dgm:prSet phldrT="[Text]" custT="1"/>
      <dgm:spPr>
        <a:solidFill>
          <a:srgbClr val="C00000"/>
        </a:solidFill>
      </dgm:spPr>
      <dgm:t>
        <a:bodyPr/>
        <a:lstStyle/>
        <a:p>
          <a:r>
            <a:rPr lang="en-US" sz="1400" b="1" dirty="0" smtClean="0"/>
            <a:t>FOR EXPORT,COMPLETE CUSTOMS FORMALITIES AND OBTAIN DOCUMENTS</a:t>
          </a:r>
          <a:endParaRPr lang="en-US" sz="1400" b="1" dirty="0"/>
        </a:p>
      </dgm:t>
    </dgm:pt>
    <dgm:pt modelId="{C1A092A5-74AE-4C30-B7E5-6FEE13998E2E}" type="parTrans" cxnId="{EFED4827-E7EA-42A1-9949-993825C1B402}">
      <dgm:prSet/>
      <dgm:spPr/>
      <dgm:t>
        <a:bodyPr/>
        <a:lstStyle/>
        <a:p>
          <a:endParaRPr lang="en-US"/>
        </a:p>
      </dgm:t>
    </dgm:pt>
    <dgm:pt modelId="{B3887E3A-A10D-4327-B8A7-02958C4894E7}" type="sibTrans" cxnId="{EFED4827-E7EA-42A1-9949-993825C1B402}">
      <dgm:prSet/>
      <dgm:spPr/>
      <dgm:t>
        <a:bodyPr/>
        <a:lstStyle/>
        <a:p>
          <a:endParaRPr lang="en-US"/>
        </a:p>
      </dgm:t>
    </dgm:pt>
    <dgm:pt modelId="{AD6F2F31-771B-469D-865C-BBEDB863D536}">
      <dgm:prSet phldrT="[Text]" custT="1"/>
      <dgm:spPr>
        <a:solidFill>
          <a:srgbClr val="C00000"/>
        </a:solidFill>
      </dgm:spPr>
      <dgm:t>
        <a:bodyPr/>
        <a:lstStyle/>
        <a:p>
          <a:r>
            <a:rPr lang="en-US" sz="1400" b="1" dirty="0" smtClean="0"/>
            <a:t>SUBMIT TO THE BANK FOR ONWARD TRANSMISSION TO BUYER</a:t>
          </a:r>
          <a:endParaRPr lang="en-US" sz="1400" b="1" dirty="0"/>
        </a:p>
      </dgm:t>
    </dgm:pt>
    <dgm:pt modelId="{7F2C22D7-5041-4DA1-9448-2BCC82EF8D97}" type="parTrans" cxnId="{22E08974-3ACC-43AF-B6E2-1DD777FD8E14}">
      <dgm:prSet/>
      <dgm:spPr/>
      <dgm:t>
        <a:bodyPr/>
        <a:lstStyle/>
        <a:p>
          <a:endParaRPr lang="en-US"/>
        </a:p>
      </dgm:t>
    </dgm:pt>
    <dgm:pt modelId="{1F4B6F96-D6F0-498F-86BD-3A919648D20B}" type="sibTrans" cxnId="{22E08974-3ACC-43AF-B6E2-1DD777FD8E14}">
      <dgm:prSet/>
      <dgm:spPr/>
      <dgm:t>
        <a:bodyPr/>
        <a:lstStyle/>
        <a:p>
          <a:endParaRPr lang="en-US"/>
        </a:p>
      </dgm:t>
    </dgm:pt>
    <dgm:pt modelId="{ED3EABBC-EF53-43B6-9CD8-4995D6263329}">
      <dgm:prSet phldrT="[Text]" custT="1"/>
      <dgm:spPr>
        <a:solidFill>
          <a:srgbClr val="C00000"/>
        </a:solidFill>
      </dgm:spPr>
      <dgm:t>
        <a:bodyPr/>
        <a:lstStyle/>
        <a:p>
          <a:r>
            <a:rPr lang="en-US" sz="1400" b="1" dirty="0" smtClean="0"/>
            <a:t>RECEIVE SALE PROCEEDS</a:t>
          </a:r>
          <a:endParaRPr lang="en-US" sz="1400" b="1" dirty="0"/>
        </a:p>
      </dgm:t>
    </dgm:pt>
    <dgm:pt modelId="{981E3AA6-77EF-4395-8282-F1ABBE704CA6}" type="parTrans" cxnId="{0CAD2318-4FC8-4B3C-A260-990192FEB5E6}">
      <dgm:prSet/>
      <dgm:spPr/>
      <dgm:t>
        <a:bodyPr/>
        <a:lstStyle/>
        <a:p>
          <a:endParaRPr lang="en-US"/>
        </a:p>
      </dgm:t>
    </dgm:pt>
    <dgm:pt modelId="{807B9A6E-7CEF-4222-9C30-383CFA2905B4}" type="sibTrans" cxnId="{0CAD2318-4FC8-4B3C-A260-990192FEB5E6}">
      <dgm:prSet/>
      <dgm:spPr/>
      <dgm:t>
        <a:bodyPr/>
        <a:lstStyle/>
        <a:p>
          <a:endParaRPr lang="en-US"/>
        </a:p>
      </dgm:t>
    </dgm:pt>
    <dgm:pt modelId="{EA6C0378-3F17-4B9F-89FC-CBCD9F6B3137}" type="pres">
      <dgm:prSet presAssocID="{05A281FF-7E5E-4C82-9BE1-5D23B29BF2C8}" presName="diagram" presStyleCnt="0">
        <dgm:presLayoutVars>
          <dgm:dir/>
          <dgm:resizeHandles val="exact"/>
        </dgm:presLayoutVars>
      </dgm:prSet>
      <dgm:spPr/>
      <dgm:t>
        <a:bodyPr/>
        <a:lstStyle/>
        <a:p>
          <a:endParaRPr lang="en-US"/>
        </a:p>
      </dgm:t>
    </dgm:pt>
    <dgm:pt modelId="{3ECDBFEC-0EF8-4A76-A95E-AE12ED1859A4}" type="pres">
      <dgm:prSet presAssocID="{339E404A-853A-4F6D-AEA1-B513DF790202}" presName="node" presStyleLbl="node1" presStyleIdx="0" presStyleCnt="7">
        <dgm:presLayoutVars>
          <dgm:bulletEnabled val="1"/>
        </dgm:presLayoutVars>
      </dgm:prSet>
      <dgm:spPr/>
      <dgm:t>
        <a:bodyPr/>
        <a:lstStyle/>
        <a:p>
          <a:endParaRPr lang="en-US"/>
        </a:p>
      </dgm:t>
    </dgm:pt>
    <dgm:pt modelId="{7EF7C205-6467-405B-AC7E-A1EC98B3D597}" type="pres">
      <dgm:prSet presAssocID="{DA8BF725-9A4A-4419-BB38-AE54BBEB4E75}" presName="sibTrans" presStyleLbl="sibTrans2D1" presStyleIdx="0" presStyleCnt="6" custScaleY="118959"/>
      <dgm:spPr/>
      <dgm:t>
        <a:bodyPr/>
        <a:lstStyle/>
        <a:p>
          <a:endParaRPr lang="en-US"/>
        </a:p>
      </dgm:t>
    </dgm:pt>
    <dgm:pt modelId="{911BC70D-9F89-41AF-BAB5-7DCD695068EB}" type="pres">
      <dgm:prSet presAssocID="{DA8BF725-9A4A-4419-BB38-AE54BBEB4E75}" presName="connectorText" presStyleLbl="sibTrans2D1" presStyleIdx="0" presStyleCnt="6"/>
      <dgm:spPr/>
      <dgm:t>
        <a:bodyPr/>
        <a:lstStyle/>
        <a:p>
          <a:endParaRPr lang="en-US"/>
        </a:p>
      </dgm:t>
    </dgm:pt>
    <dgm:pt modelId="{9170AEA5-A39D-4BB1-9670-3606DC6883FB}" type="pres">
      <dgm:prSet presAssocID="{877CCC25-C31C-41A0-866E-B7536C0F95E6}" presName="node" presStyleLbl="node1" presStyleIdx="1" presStyleCnt="7">
        <dgm:presLayoutVars>
          <dgm:bulletEnabled val="1"/>
        </dgm:presLayoutVars>
      </dgm:prSet>
      <dgm:spPr/>
      <dgm:t>
        <a:bodyPr/>
        <a:lstStyle/>
        <a:p>
          <a:endParaRPr lang="en-US"/>
        </a:p>
      </dgm:t>
    </dgm:pt>
    <dgm:pt modelId="{4B34A3D9-897E-498B-BABA-7DB2724DB993}" type="pres">
      <dgm:prSet presAssocID="{60545803-63ED-4839-AABA-3DA9930A08A7}" presName="sibTrans" presStyleLbl="sibTrans2D1" presStyleIdx="1" presStyleCnt="6"/>
      <dgm:spPr/>
      <dgm:t>
        <a:bodyPr/>
        <a:lstStyle/>
        <a:p>
          <a:endParaRPr lang="en-US"/>
        </a:p>
      </dgm:t>
    </dgm:pt>
    <dgm:pt modelId="{EE574526-7D7C-46BA-877B-66AAA0CE5AB8}" type="pres">
      <dgm:prSet presAssocID="{60545803-63ED-4839-AABA-3DA9930A08A7}" presName="connectorText" presStyleLbl="sibTrans2D1" presStyleIdx="1" presStyleCnt="6"/>
      <dgm:spPr/>
      <dgm:t>
        <a:bodyPr/>
        <a:lstStyle/>
        <a:p>
          <a:endParaRPr lang="en-US"/>
        </a:p>
      </dgm:t>
    </dgm:pt>
    <dgm:pt modelId="{5A4794C3-323A-4F60-BA1A-A28FB6E463FA}" type="pres">
      <dgm:prSet presAssocID="{F386BA75-9E28-4D16-B3B3-78B04F86C741}" presName="node" presStyleLbl="node1" presStyleIdx="2" presStyleCnt="7" custScaleY="134077" custLinFactNeighborX="-2507" custLinFactNeighborY="7283">
        <dgm:presLayoutVars>
          <dgm:bulletEnabled val="1"/>
        </dgm:presLayoutVars>
      </dgm:prSet>
      <dgm:spPr/>
      <dgm:t>
        <a:bodyPr/>
        <a:lstStyle/>
        <a:p>
          <a:endParaRPr lang="en-US"/>
        </a:p>
      </dgm:t>
    </dgm:pt>
    <dgm:pt modelId="{C8FDF299-58DA-45A3-B8D9-CB8BA59BDA9B}" type="pres">
      <dgm:prSet presAssocID="{C3020B05-DD2F-4406-85AF-4AB765747A04}" presName="sibTrans" presStyleLbl="sibTrans2D1" presStyleIdx="2" presStyleCnt="6"/>
      <dgm:spPr/>
      <dgm:t>
        <a:bodyPr/>
        <a:lstStyle/>
        <a:p>
          <a:endParaRPr lang="en-US"/>
        </a:p>
      </dgm:t>
    </dgm:pt>
    <dgm:pt modelId="{B99B595F-8913-4DBB-A04E-B78EEF7D1259}" type="pres">
      <dgm:prSet presAssocID="{C3020B05-DD2F-4406-85AF-4AB765747A04}" presName="connectorText" presStyleLbl="sibTrans2D1" presStyleIdx="2" presStyleCnt="6"/>
      <dgm:spPr/>
      <dgm:t>
        <a:bodyPr/>
        <a:lstStyle/>
        <a:p>
          <a:endParaRPr lang="en-US"/>
        </a:p>
      </dgm:t>
    </dgm:pt>
    <dgm:pt modelId="{F21689ED-29A8-407F-92EA-A748DD8392D1}" type="pres">
      <dgm:prSet presAssocID="{9325675D-995B-44B0-85A6-5F704D510280}" presName="node" presStyleLbl="node1" presStyleIdx="3" presStyleCnt="7">
        <dgm:presLayoutVars>
          <dgm:bulletEnabled val="1"/>
        </dgm:presLayoutVars>
      </dgm:prSet>
      <dgm:spPr/>
      <dgm:t>
        <a:bodyPr/>
        <a:lstStyle/>
        <a:p>
          <a:endParaRPr lang="en-US"/>
        </a:p>
      </dgm:t>
    </dgm:pt>
    <dgm:pt modelId="{FBC9BCBA-544E-4E80-924F-BF7E29C959EB}" type="pres">
      <dgm:prSet presAssocID="{D606D153-519E-4FB2-93D4-B631AB5D0D99}" presName="sibTrans" presStyleLbl="sibTrans2D1" presStyleIdx="3" presStyleCnt="6"/>
      <dgm:spPr/>
      <dgm:t>
        <a:bodyPr/>
        <a:lstStyle/>
        <a:p>
          <a:endParaRPr lang="en-US"/>
        </a:p>
      </dgm:t>
    </dgm:pt>
    <dgm:pt modelId="{B2B5EC1A-BDD2-4C15-A4AD-E0103EDCA905}" type="pres">
      <dgm:prSet presAssocID="{D606D153-519E-4FB2-93D4-B631AB5D0D99}" presName="connectorText" presStyleLbl="sibTrans2D1" presStyleIdx="3" presStyleCnt="6"/>
      <dgm:spPr/>
      <dgm:t>
        <a:bodyPr/>
        <a:lstStyle/>
        <a:p>
          <a:endParaRPr lang="en-US"/>
        </a:p>
      </dgm:t>
    </dgm:pt>
    <dgm:pt modelId="{1782A1C1-8A48-426F-AAD8-239D0D8A34DF}" type="pres">
      <dgm:prSet presAssocID="{45AA8277-DEEF-4E5D-9925-9DAE23895B6D}" presName="node" presStyleLbl="node1" presStyleIdx="4" presStyleCnt="7" custScaleY="129772">
        <dgm:presLayoutVars>
          <dgm:bulletEnabled val="1"/>
        </dgm:presLayoutVars>
      </dgm:prSet>
      <dgm:spPr/>
      <dgm:t>
        <a:bodyPr/>
        <a:lstStyle/>
        <a:p>
          <a:endParaRPr lang="en-US"/>
        </a:p>
      </dgm:t>
    </dgm:pt>
    <dgm:pt modelId="{7F1703C1-C80F-4D79-9439-3797AC1806AB}" type="pres">
      <dgm:prSet presAssocID="{B3887E3A-A10D-4327-B8A7-02958C4894E7}" presName="sibTrans" presStyleLbl="sibTrans2D1" presStyleIdx="4" presStyleCnt="6"/>
      <dgm:spPr/>
      <dgm:t>
        <a:bodyPr/>
        <a:lstStyle/>
        <a:p>
          <a:endParaRPr lang="en-US"/>
        </a:p>
      </dgm:t>
    </dgm:pt>
    <dgm:pt modelId="{A67EEEAB-0F1D-4B2A-A083-3802D8E5875F}" type="pres">
      <dgm:prSet presAssocID="{B3887E3A-A10D-4327-B8A7-02958C4894E7}" presName="connectorText" presStyleLbl="sibTrans2D1" presStyleIdx="4" presStyleCnt="6"/>
      <dgm:spPr/>
      <dgm:t>
        <a:bodyPr/>
        <a:lstStyle/>
        <a:p>
          <a:endParaRPr lang="en-US"/>
        </a:p>
      </dgm:t>
    </dgm:pt>
    <dgm:pt modelId="{92248F4E-8E49-4A7A-84C4-5A1991D3DE86}" type="pres">
      <dgm:prSet presAssocID="{AD6F2F31-771B-469D-865C-BBEDB863D536}" presName="node" presStyleLbl="node1" presStyleIdx="5" presStyleCnt="7">
        <dgm:presLayoutVars>
          <dgm:bulletEnabled val="1"/>
        </dgm:presLayoutVars>
      </dgm:prSet>
      <dgm:spPr/>
      <dgm:t>
        <a:bodyPr/>
        <a:lstStyle/>
        <a:p>
          <a:endParaRPr lang="en-US"/>
        </a:p>
      </dgm:t>
    </dgm:pt>
    <dgm:pt modelId="{B75DB405-0F02-4B88-AC45-8A30FDF72ED2}" type="pres">
      <dgm:prSet presAssocID="{1F4B6F96-D6F0-498F-86BD-3A919648D20B}" presName="sibTrans" presStyleLbl="sibTrans2D1" presStyleIdx="5" presStyleCnt="6"/>
      <dgm:spPr/>
      <dgm:t>
        <a:bodyPr/>
        <a:lstStyle/>
        <a:p>
          <a:endParaRPr lang="en-US"/>
        </a:p>
      </dgm:t>
    </dgm:pt>
    <dgm:pt modelId="{3F23E51F-F7A9-41BE-AB6F-0B64551582DB}" type="pres">
      <dgm:prSet presAssocID="{1F4B6F96-D6F0-498F-86BD-3A919648D20B}" presName="connectorText" presStyleLbl="sibTrans2D1" presStyleIdx="5" presStyleCnt="6"/>
      <dgm:spPr/>
      <dgm:t>
        <a:bodyPr/>
        <a:lstStyle/>
        <a:p>
          <a:endParaRPr lang="en-US"/>
        </a:p>
      </dgm:t>
    </dgm:pt>
    <dgm:pt modelId="{5ED38C32-450D-4FA0-A007-7F748EE326F8}" type="pres">
      <dgm:prSet presAssocID="{ED3EABBC-EF53-43B6-9CD8-4995D6263329}" presName="node" presStyleLbl="node1" presStyleIdx="6" presStyleCnt="7">
        <dgm:presLayoutVars>
          <dgm:bulletEnabled val="1"/>
        </dgm:presLayoutVars>
      </dgm:prSet>
      <dgm:spPr/>
      <dgm:t>
        <a:bodyPr/>
        <a:lstStyle/>
        <a:p>
          <a:endParaRPr lang="en-US"/>
        </a:p>
      </dgm:t>
    </dgm:pt>
  </dgm:ptLst>
  <dgm:cxnLst>
    <dgm:cxn modelId="{D2B9EF19-E27A-4255-9661-30C010FB1056}" type="presOf" srcId="{C3020B05-DD2F-4406-85AF-4AB765747A04}" destId="{C8FDF299-58DA-45A3-B8D9-CB8BA59BDA9B}" srcOrd="0" destOrd="0" presId="urn:microsoft.com/office/officeart/2005/8/layout/process5"/>
    <dgm:cxn modelId="{2362B2CD-DD90-4581-A008-FB87ACC0D4CE}" type="presOf" srcId="{9325675D-995B-44B0-85A6-5F704D510280}" destId="{F21689ED-29A8-407F-92EA-A748DD8392D1}" srcOrd="0" destOrd="0" presId="urn:microsoft.com/office/officeart/2005/8/layout/process5"/>
    <dgm:cxn modelId="{58A9189A-6776-4512-97DE-C54A4AA4290A}" type="presOf" srcId="{D606D153-519E-4FB2-93D4-B631AB5D0D99}" destId="{FBC9BCBA-544E-4E80-924F-BF7E29C959EB}" srcOrd="0" destOrd="0" presId="urn:microsoft.com/office/officeart/2005/8/layout/process5"/>
    <dgm:cxn modelId="{93A97A4C-93CD-4673-8EA2-F5E9DDE08A37}" type="presOf" srcId="{1F4B6F96-D6F0-498F-86BD-3A919648D20B}" destId="{B75DB405-0F02-4B88-AC45-8A30FDF72ED2}" srcOrd="0" destOrd="0" presId="urn:microsoft.com/office/officeart/2005/8/layout/process5"/>
    <dgm:cxn modelId="{41CCFCEE-32E3-408D-9764-00AC9B72E5E6}" type="presOf" srcId="{D606D153-519E-4FB2-93D4-B631AB5D0D99}" destId="{B2B5EC1A-BDD2-4C15-A4AD-E0103EDCA905}" srcOrd="1" destOrd="0" presId="urn:microsoft.com/office/officeart/2005/8/layout/process5"/>
    <dgm:cxn modelId="{AB79BF20-0235-4C85-8BA1-963140010EEF}" type="presOf" srcId="{60545803-63ED-4839-AABA-3DA9930A08A7}" destId="{EE574526-7D7C-46BA-877B-66AAA0CE5AB8}" srcOrd="1" destOrd="0" presId="urn:microsoft.com/office/officeart/2005/8/layout/process5"/>
    <dgm:cxn modelId="{00709CCE-85B1-489C-81F9-D95DAEE0339A}" type="presOf" srcId="{60545803-63ED-4839-AABA-3DA9930A08A7}" destId="{4B34A3D9-897E-498B-BABA-7DB2724DB993}" srcOrd="0" destOrd="0" presId="urn:microsoft.com/office/officeart/2005/8/layout/process5"/>
    <dgm:cxn modelId="{7401D3A7-77CA-4831-9F6F-44C150777B67}" type="presOf" srcId="{C3020B05-DD2F-4406-85AF-4AB765747A04}" destId="{B99B595F-8913-4DBB-A04E-B78EEF7D1259}" srcOrd="1" destOrd="0" presId="urn:microsoft.com/office/officeart/2005/8/layout/process5"/>
    <dgm:cxn modelId="{BDA07971-60F9-48A2-AB3C-6AB51F326FF1}" type="presOf" srcId="{DA8BF725-9A4A-4419-BB38-AE54BBEB4E75}" destId="{911BC70D-9F89-41AF-BAB5-7DCD695068EB}" srcOrd="1" destOrd="0" presId="urn:microsoft.com/office/officeart/2005/8/layout/process5"/>
    <dgm:cxn modelId="{1A4CB16C-B922-48C0-9156-DF4DB899CD86}" type="presOf" srcId="{DA8BF725-9A4A-4419-BB38-AE54BBEB4E75}" destId="{7EF7C205-6467-405B-AC7E-A1EC98B3D597}" srcOrd="0" destOrd="0" presId="urn:microsoft.com/office/officeart/2005/8/layout/process5"/>
    <dgm:cxn modelId="{54708C5B-577B-4FD1-AD7A-1F542A48C0D0}" type="presOf" srcId="{B3887E3A-A10D-4327-B8A7-02958C4894E7}" destId="{7F1703C1-C80F-4D79-9439-3797AC1806AB}" srcOrd="0" destOrd="0" presId="urn:microsoft.com/office/officeart/2005/8/layout/process5"/>
    <dgm:cxn modelId="{4BFC5CA5-B535-4D67-BBFE-A57B85ADB4D7}" srcId="{05A281FF-7E5E-4C82-9BE1-5D23B29BF2C8}" destId="{877CCC25-C31C-41A0-866E-B7536C0F95E6}" srcOrd="1" destOrd="0" parTransId="{2A26B383-0418-4A95-BE05-76333F51F10A}" sibTransId="{60545803-63ED-4839-AABA-3DA9930A08A7}"/>
    <dgm:cxn modelId="{0B19CFE8-9968-4044-81E5-973CD38099ED}" type="presOf" srcId="{339E404A-853A-4F6D-AEA1-B513DF790202}" destId="{3ECDBFEC-0EF8-4A76-A95E-AE12ED1859A4}" srcOrd="0" destOrd="0" presId="urn:microsoft.com/office/officeart/2005/8/layout/process5"/>
    <dgm:cxn modelId="{4972E24D-6AC7-448A-9DEE-F76FE7C6535E}" srcId="{05A281FF-7E5E-4C82-9BE1-5D23B29BF2C8}" destId="{339E404A-853A-4F6D-AEA1-B513DF790202}" srcOrd="0" destOrd="0" parTransId="{57A8296A-126E-4877-B27C-3B0DFD83FBE4}" sibTransId="{DA8BF725-9A4A-4419-BB38-AE54BBEB4E75}"/>
    <dgm:cxn modelId="{A3BC3164-70A3-4CAC-8AE0-84AA56C32BDE}" srcId="{05A281FF-7E5E-4C82-9BE1-5D23B29BF2C8}" destId="{F386BA75-9E28-4D16-B3B3-78B04F86C741}" srcOrd="2" destOrd="0" parTransId="{8CC20677-ECD4-4D90-9E6F-5DABD0C3E44B}" sibTransId="{C3020B05-DD2F-4406-85AF-4AB765747A04}"/>
    <dgm:cxn modelId="{6907502A-3E34-47E4-BE5D-CECFE08637C8}" type="presOf" srcId="{AD6F2F31-771B-469D-865C-BBEDB863D536}" destId="{92248F4E-8E49-4A7A-84C4-5A1991D3DE86}" srcOrd="0" destOrd="0" presId="urn:microsoft.com/office/officeart/2005/8/layout/process5"/>
    <dgm:cxn modelId="{12F90F96-9E7A-4589-A0BE-627FFBAEA3D6}" type="presOf" srcId="{ED3EABBC-EF53-43B6-9CD8-4995D6263329}" destId="{5ED38C32-450D-4FA0-A007-7F748EE326F8}" srcOrd="0" destOrd="0" presId="urn:microsoft.com/office/officeart/2005/8/layout/process5"/>
    <dgm:cxn modelId="{05E15650-802C-431C-8AE1-A5C97ED83F70}" srcId="{05A281FF-7E5E-4C82-9BE1-5D23B29BF2C8}" destId="{9325675D-995B-44B0-85A6-5F704D510280}" srcOrd="3" destOrd="0" parTransId="{CE50F8D4-A349-403F-8026-91E9F6208EE2}" sibTransId="{D606D153-519E-4FB2-93D4-B631AB5D0D99}"/>
    <dgm:cxn modelId="{7D25C707-2B11-4902-BA7A-D2EA43F25EBB}" type="presOf" srcId="{877CCC25-C31C-41A0-866E-B7536C0F95E6}" destId="{9170AEA5-A39D-4BB1-9670-3606DC6883FB}" srcOrd="0" destOrd="0" presId="urn:microsoft.com/office/officeart/2005/8/layout/process5"/>
    <dgm:cxn modelId="{0CAD2318-4FC8-4B3C-A260-990192FEB5E6}" srcId="{05A281FF-7E5E-4C82-9BE1-5D23B29BF2C8}" destId="{ED3EABBC-EF53-43B6-9CD8-4995D6263329}" srcOrd="6" destOrd="0" parTransId="{981E3AA6-77EF-4395-8282-F1ABBE704CA6}" sibTransId="{807B9A6E-7CEF-4222-9C30-383CFA2905B4}"/>
    <dgm:cxn modelId="{67269236-894A-4DBA-8D16-92920D990E77}" type="presOf" srcId="{F386BA75-9E28-4D16-B3B3-78B04F86C741}" destId="{5A4794C3-323A-4F60-BA1A-A28FB6E463FA}" srcOrd="0" destOrd="0" presId="urn:microsoft.com/office/officeart/2005/8/layout/process5"/>
    <dgm:cxn modelId="{A742FAE9-DC07-42DB-A494-C33C6C87B2A2}" type="presOf" srcId="{B3887E3A-A10D-4327-B8A7-02958C4894E7}" destId="{A67EEEAB-0F1D-4B2A-A083-3802D8E5875F}" srcOrd="1" destOrd="0" presId="urn:microsoft.com/office/officeart/2005/8/layout/process5"/>
    <dgm:cxn modelId="{B6034F31-DAC1-44CE-8DD1-9111D78E13C7}" type="presOf" srcId="{1F4B6F96-D6F0-498F-86BD-3A919648D20B}" destId="{3F23E51F-F7A9-41BE-AB6F-0B64551582DB}" srcOrd="1" destOrd="0" presId="urn:microsoft.com/office/officeart/2005/8/layout/process5"/>
    <dgm:cxn modelId="{EFED4827-E7EA-42A1-9949-993825C1B402}" srcId="{05A281FF-7E5E-4C82-9BE1-5D23B29BF2C8}" destId="{45AA8277-DEEF-4E5D-9925-9DAE23895B6D}" srcOrd="4" destOrd="0" parTransId="{C1A092A5-74AE-4C30-B7E5-6FEE13998E2E}" sibTransId="{B3887E3A-A10D-4327-B8A7-02958C4894E7}"/>
    <dgm:cxn modelId="{F16253BA-F1EF-449D-B509-C38910A714DC}" type="presOf" srcId="{45AA8277-DEEF-4E5D-9925-9DAE23895B6D}" destId="{1782A1C1-8A48-426F-AAD8-239D0D8A34DF}" srcOrd="0" destOrd="0" presId="urn:microsoft.com/office/officeart/2005/8/layout/process5"/>
    <dgm:cxn modelId="{22E08974-3ACC-43AF-B6E2-1DD777FD8E14}" srcId="{05A281FF-7E5E-4C82-9BE1-5D23B29BF2C8}" destId="{AD6F2F31-771B-469D-865C-BBEDB863D536}" srcOrd="5" destOrd="0" parTransId="{7F2C22D7-5041-4DA1-9448-2BCC82EF8D97}" sibTransId="{1F4B6F96-D6F0-498F-86BD-3A919648D20B}"/>
    <dgm:cxn modelId="{95CC4497-FC24-4A40-829C-181249B2271E}" type="presOf" srcId="{05A281FF-7E5E-4C82-9BE1-5D23B29BF2C8}" destId="{EA6C0378-3F17-4B9F-89FC-CBCD9F6B3137}" srcOrd="0" destOrd="0" presId="urn:microsoft.com/office/officeart/2005/8/layout/process5"/>
    <dgm:cxn modelId="{9F5FF506-D44A-45F9-BF7D-365BD6E07473}" type="presParOf" srcId="{EA6C0378-3F17-4B9F-89FC-CBCD9F6B3137}" destId="{3ECDBFEC-0EF8-4A76-A95E-AE12ED1859A4}" srcOrd="0" destOrd="0" presId="urn:microsoft.com/office/officeart/2005/8/layout/process5"/>
    <dgm:cxn modelId="{42F0A415-7E7F-4CBE-AD95-D20123CD4A54}" type="presParOf" srcId="{EA6C0378-3F17-4B9F-89FC-CBCD9F6B3137}" destId="{7EF7C205-6467-405B-AC7E-A1EC98B3D597}" srcOrd="1" destOrd="0" presId="urn:microsoft.com/office/officeart/2005/8/layout/process5"/>
    <dgm:cxn modelId="{F11BC02E-AAFF-444E-B35D-78B59F2A6386}" type="presParOf" srcId="{7EF7C205-6467-405B-AC7E-A1EC98B3D597}" destId="{911BC70D-9F89-41AF-BAB5-7DCD695068EB}" srcOrd="0" destOrd="0" presId="urn:microsoft.com/office/officeart/2005/8/layout/process5"/>
    <dgm:cxn modelId="{92E10573-C5B5-4B30-A000-A3EFEA22039D}" type="presParOf" srcId="{EA6C0378-3F17-4B9F-89FC-CBCD9F6B3137}" destId="{9170AEA5-A39D-4BB1-9670-3606DC6883FB}" srcOrd="2" destOrd="0" presId="urn:microsoft.com/office/officeart/2005/8/layout/process5"/>
    <dgm:cxn modelId="{BA919151-32C0-43C9-8EAA-3FC28FE4D48B}" type="presParOf" srcId="{EA6C0378-3F17-4B9F-89FC-CBCD9F6B3137}" destId="{4B34A3D9-897E-498B-BABA-7DB2724DB993}" srcOrd="3" destOrd="0" presId="urn:microsoft.com/office/officeart/2005/8/layout/process5"/>
    <dgm:cxn modelId="{FB040B0C-B9D3-4707-83B7-F5AEF6BC3669}" type="presParOf" srcId="{4B34A3D9-897E-498B-BABA-7DB2724DB993}" destId="{EE574526-7D7C-46BA-877B-66AAA0CE5AB8}" srcOrd="0" destOrd="0" presId="urn:microsoft.com/office/officeart/2005/8/layout/process5"/>
    <dgm:cxn modelId="{DAF270AA-621A-4611-94DA-727774126434}" type="presParOf" srcId="{EA6C0378-3F17-4B9F-89FC-CBCD9F6B3137}" destId="{5A4794C3-323A-4F60-BA1A-A28FB6E463FA}" srcOrd="4" destOrd="0" presId="urn:microsoft.com/office/officeart/2005/8/layout/process5"/>
    <dgm:cxn modelId="{BD893F6F-C579-45C2-B9A9-C9204D65F0B6}" type="presParOf" srcId="{EA6C0378-3F17-4B9F-89FC-CBCD9F6B3137}" destId="{C8FDF299-58DA-45A3-B8D9-CB8BA59BDA9B}" srcOrd="5" destOrd="0" presId="urn:microsoft.com/office/officeart/2005/8/layout/process5"/>
    <dgm:cxn modelId="{D0F3D518-309A-40B1-914E-472574821E13}" type="presParOf" srcId="{C8FDF299-58DA-45A3-B8D9-CB8BA59BDA9B}" destId="{B99B595F-8913-4DBB-A04E-B78EEF7D1259}" srcOrd="0" destOrd="0" presId="urn:microsoft.com/office/officeart/2005/8/layout/process5"/>
    <dgm:cxn modelId="{632381A0-723F-4430-A68A-EFA6DA49A348}" type="presParOf" srcId="{EA6C0378-3F17-4B9F-89FC-CBCD9F6B3137}" destId="{F21689ED-29A8-407F-92EA-A748DD8392D1}" srcOrd="6" destOrd="0" presId="urn:microsoft.com/office/officeart/2005/8/layout/process5"/>
    <dgm:cxn modelId="{3BFA45DE-E356-45D9-AB2E-E0C93DE66FC4}" type="presParOf" srcId="{EA6C0378-3F17-4B9F-89FC-CBCD9F6B3137}" destId="{FBC9BCBA-544E-4E80-924F-BF7E29C959EB}" srcOrd="7" destOrd="0" presId="urn:microsoft.com/office/officeart/2005/8/layout/process5"/>
    <dgm:cxn modelId="{79359956-FE12-42EB-894E-4F954921C3C6}" type="presParOf" srcId="{FBC9BCBA-544E-4E80-924F-BF7E29C959EB}" destId="{B2B5EC1A-BDD2-4C15-A4AD-E0103EDCA905}" srcOrd="0" destOrd="0" presId="urn:microsoft.com/office/officeart/2005/8/layout/process5"/>
    <dgm:cxn modelId="{2C525C1D-E4BE-42A8-B621-188933D40CB1}" type="presParOf" srcId="{EA6C0378-3F17-4B9F-89FC-CBCD9F6B3137}" destId="{1782A1C1-8A48-426F-AAD8-239D0D8A34DF}" srcOrd="8" destOrd="0" presId="urn:microsoft.com/office/officeart/2005/8/layout/process5"/>
    <dgm:cxn modelId="{0014E5D9-7E27-49FF-92FA-4EEBFA68BBF7}" type="presParOf" srcId="{EA6C0378-3F17-4B9F-89FC-CBCD9F6B3137}" destId="{7F1703C1-C80F-4D79-9439-3797AC1806AB}" srcOrd="9" destOrd="0" presId="urn:microsoft.com/office/officeart/2005/8/layout/process5"/>
    <dgm:cxn modelId="{5978B4DD-F49C-425A-B99D-39E069860B13}" type="presParOf" srcId="{7F1703C1-C80F-4D79-9439-3797AC1806AB}" destId="{A67EEEAB-0F1D-4B2A-A083-3802D8E5875F}" srcOrd="0" destOrd="0" presId="urn:microsoft.com/office/officeart/2005/8/layout/process5"/>
    <dgm:cxn modelId="{43FE8565-8353-4F64-9CA7-EB02125C14C0}" type="presParOf" srcId="{EA6C0378-3F17-4B9F-89FC-CBCD9F6B3137}" destId="{92248F4E-8E49-4A7A-84C4-5A1991D3DE86}" srcOrd="10" destOrd="0" presId="urn:microsoft.com/office/officeart/2005/8/layout/process5"/>
    <dgm:cxn modelId="{AAD4C9DE-C0DA-4A9C-BDF5-7C50C3B3751E}" type="presParOf" srcId="{EA6C0378-3F17-4B9F-89FC-CBCD9F6B3137}" destId="{B75DB405-0F02-4B88-AC45-8A30FDF72ED2}" srcOrd="11" destOrd="0" presId="urn:microsoft.com/office/officeart/2005/8/layout/process5"/>
    <dgm:cxn modelId="{014E6952-8CCE-4DA7-BB79-5B14F5F2DC45}" type="presParOf" srcId="{B75DB405-0F02-4B88-AC45-8A30FDF72ED2}" destId="{3F23E51F-F7A9-41BE-AB6F-0B64551582DB}" srcOrd="0" destOrd="0" presId="urn:microsoft.com/office/officeart/2005/8/layout/process5"/>
    <dgm:cxn modelId="{F3D12A26-CE34-4DD1-9268-AA9CC2A23DCB}" type="presParOf" srcId="{EA6C0378-3F17-4B9F-89FC-CBCD9F6B3137}" destId="{5ED38C32-450D-4FA0-A007-7F748EE326F8}" srcOrd="12" destOrd="0" presId="urn:microsoft.com/office/officeart/2005/8/layout/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7F0E61-F9F8-4186-94DD-672B1DE7A03C}" type="datetimeFigureOut">
              <a:rPr lang="en-US" smtClean="0"/>
              <a:pPr/>
              <a:t>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DE47DE-23B8-46CB-A426-24F178B4594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DE47DE-23B8-46CB-A426-24F178B45949}"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F26BDB4-D3DA-49CB-86E9-71B23403F421}" type="datetimeFigureOut">
              <a:rPr lang="en-US" smtClean="0"/>
              <a:pPr/>
              <a:t>12/1/2012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55F8E97-07C8-4227-9A56-C6AB2922FB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26BDB4-D3DA-49CB-86E9-71B23403F421}" type="datetimeFigureOut">
              <a:rPr lang="en-US" smtClean="0"/>
              <a:pPr/>
              <a:t>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F8E97-07C8-4227-9A56-C6AB2922FB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F26BDB4-D3DA-49CB-86E9-71B23403F421}" type="datetimeFigureOut">
              <a:rPr lang="en-US" smtClean="0"/>
              <a:pPr/>
              <a:t>12/1/2012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255F8E97-07C8-4227-9A56-C6AB2922FB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F26BDB4-D3DA-49CB-86E9-71B23403F421}" type="datetimeFigureOut">
              <a:rPr lang="en-US" smtClean="0"/>
              <a:pPr/>
              <a:t>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55F8E97-07C8-4227-9A56-C6AB2922FB03}"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F26BDB4-D3DA-49CB-86E9-71B23403F421}" type="datetimeFigureOut">
              <a:rPr lang="en-US" smtClean="0"/>
              <a:pPr/>
              <a:t>12/1/2012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55F8E97-07C8-4227-9A56-C6AB2922FB0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F26BDB4-D3DA-49CB-86E9-71B23403F421}" type="datetimeFigureOut">
              <a:rPr lang="en-US" smtClean="0"/>
              <a:pPr/>
              <a:t>12/1/2012</a:t>
            </a:fld>
            <a:endParaRPr lang="en-US"/>
          </a:p>
        </p:txBody>
      </p:sp>
      <p:sp>
        <p:nvSpPr>
          <p:cNvPr id="10" name="Slide Number Placeholder 9"/>
          <p:cNvSpPr>
            <a:spLocks noGrp="1"/>
          </p:cNvSpPr>
          <p:nvPr>
            <p:ph type="sldNum" sz="quarter" idx="16"/>
          </p:nvPr>
        </p:nvSpPr>
        <p:spPr/>
        <p:txBody>
          <a:bodyPr rtlCol="0"/>
          <a:lstStyle/>
          <a:p>
            <a:fld id="{255F8E97-07C8-4227-9A56-C6AB2922FB03}"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F26BDB4-D3DA-49CB-86E9-71B23403F421}" type="datetimeFigureOut">
              <a:rPr lang="en-US" smtClean="0"/>
              <a:pPr/>
              <a:t>12/1/2012</a:t>
            </a:fld>
            <a:endParaRPr lang="en-US"/>
          </a:p>
        </p:txBody>
      </p:sp>
      <p:sp>
        <p:nvSpPr>
          <p:cNvPr id="12" name="Slide Number Placeholder 11"/>
          <p:cNvSpPr>
            <a:spLocks noGrp="1"/>
          </p:cNvSpPr>
          <p:nvPr>
            <p:ph type="sldNum" sz="quarter" idx="16"/>
          </p:nvPr>
        </p:nvSpPr>
        <p:spPr/>
        <p:txBody>
          <a:bodyPr rtlCol="0"/>
          <a:lstStyle/>
          <a:p>
            <a:fld id="{255F8E97-07C8-4227-9A56-C6AB2922FB03}"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F26BDB4-D3DA-49CB-86E9-71B23403F421}" type="datetimeFigureOut">
              <a:rPr lang="en-US" smtClean="0"/>
              <a:pPr/>
              <a:t>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55F8E97-07C8-4227-9A56-C6AB2922FB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6BDB4-D3DA-49CB-86E9-71B23403F421}" type="datetimeFigureOut">
              <a:rPr lang="en-US" smtClean="0"/>
              <a:pPr/>
              <a:t>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55F8E97-07C8-4227-9A56-C6AB2922FB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F26BDB4-D3DA-49CB-86E9-71B23403F421}" type="datetimeFigureOut">
              <a:rPr lang="en-US" smtClean="0"/>
              <a:pPr/>
              <a:t>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55F8E97-07C8-4227-9A56-C6AB2922FB03}"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F26BDB4-D3DA-49CB-86E9-71B23403F421}" type="datetimeFigureOut">
              <a:rPr lang="en-US" smtClean="0"/>
              <a:pPr/>
              <a:t>12/1/2012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55F8E97-07C8-4227-9A56-C6AB2922FB03}"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F26BDB4-D3DA-49CB-86E9-71B23403F421}" type="datetimeFigureOut">
              <a:rPr lang="en-US" smtClean="0"/>
              <a:pPr/>
              <a:t>12/1/2012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55F8E97-07C8-4227-9A56-C6AB2922FB0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Indirect_tax" TargetMode="External"/><Relationship Id="rId2" Type="http://schemas.openxmlformats.org/officeDocument/2006/relationships/image" Target="../media/image22.jpeg"/><Relationship Id="rId1" Type="http://schemas.openxmlformats.org/officeDocument/2006/relationships/slideLayout" Target="../slideLayouts/slideLayout6.xml"/><Relationship Id="rId4" Type="http://schemas.openxmlformats.org/officeDocument/2006/relationships/hyperlink" Target="http://en.wikipedia.org/wiki/Consumption_tax"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1790" y="2967335"/>
            <a:ext cx="3471463" cy="1846659"/>
          </a:xfrm>
          <a:prstGeom prst="rect">
            <a:avLst/>
          </a:prstGeom>
          <a:solidFill>
            <a:schemeClr val="bg1"/>
          </a:solid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cap="none" spc="0" dirty="0" smtClean="0">
                <a:ln w="11430"/>
                <a:solidFill>
                  <a:srgbClr val="FFC000"/>
                </a:solidFill>
                <a:effectLst>
                  <a:outerShdw blurRad="50800" dist="39000" dir="5460000" algn="tl">
                    <a:srgbClr val="000000">
                      <a:alpha val="38000"/>
                    </a:srgbClr>
                  </a:outerShdw>
                </a:effectLst>
              </a:rPr>
              <a:t>WELCOME</a:t>
            </a:r>
          </a:p>
          <a:p>
            <a:pPr algn="ct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Disadvantages Of Import</a:t>
            </a:r>
            <a:endParaRPr lang="en-US" b="1" dirty="0">
              <a:solidFill>
                <a:srgbClr val="FFFF00"/>
              </a:solidFill>
            </a:endParaRPr>
          </a:p>
        </p:txBody>
      </p:sp>
      <p:sp>
        <p:nvSpPr>
          <p:cNvPr id="3" name="Rectangle 2"/>
          <p:cNvSpPr/>
          <p:nvPr/>
        </p:nvSpPr>
        <p:spPr>
          <a:xfrm>
            <a:off x="228600" y="1752600"/>
            <a:ext cx="8001000" cy="4524315"/>
          </a:xfrm>
          <a:prstGeom prst="rect">
            <a:avLst/>
          </a:prstGeom>
        </p:spPr>
        <p:txBody>
          <a:bodyPr wrap="square">
            <a:spAutoFit/>
          </a:bodyPr>
          <a:lstStyle/>
          <a:p>
            <a:pPr>
              <a:buFont typeface="Wingdings" pitchFamily="2" charset="2"/>
              <a:buChar char="Ø"/>
            </a:pPr>
            <a:r>
              <a:rPr lang="en-US" sz="3600" b="1" dirty="0" smtClean="0">
                <a:solidFill>
                  <a:srgbClr val="FF0000"/>
                </a:solidFill>
              </a:rPr>
              <a:t>Importation of  items  from other countries can increase the risk of getting them which is no more common in the warm weather.</a:t>
            </a:r>
          </a:p>
          <a:p>
            <a:pPr>
              <a:buFont typeface="Wingdings" pitchFamily="2" charset="2"/>
              <a:buChar char="Ø"/>
            </a:pPr>
            <a:r>
              <a:rPr lang="en-US" sz="3600" b="1" dirty="0" smtClean="0">
                <a:solidFill>
                  <a:srgbClr val="FF0000"/>
                </a:solidFill>
              </a:rPr>
              <a:t> it leads to excessive competition</a:t>
            </a:r>
          </a:p>
          <a:p>
            <a:pPr>
              <a:buFont typeface="Wingdings" pitchFamily="2" charset="2"/>
              <a:buChar char="Ø"/>
            </a:pPr>
            <a:r>
              <a:rPr lang="en-US" sz="3600" b="1" dirty="0" smtClean="0">
                <a:solidFill>
                  <a:srgbClr val="FF0000"/>
                </a:solidFill>
              </a:rPr>
              <a:t> It also increases risks of other diseases from which the country is exporting the goods.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153400" cy="990600"/>
          </a:xfrm>
        </p:spPr>
        <p:txBody>
          <a:bodyPr/>
          <a:lstStyle/>
          <a:p>
            <a:r>
              <a:rPr lang="en-US" b="1" dirty="0" smtClean="0">
                <a:solidFill>
                  <a:srgbClr val="FFFF00"/>
                </a:solidFill>
                <a:effectLst>
                  <a:outerShdw blurRad="38100" dist="38100" dir="2700000" algn="tl">
                    <a:srgbClr val="000000">
                      <a:alpha val="43137"/>
                    </a:srgbClr>
                  </a:outerShdw>
                </a:effectLst>
              </a:rPr>
              <a:t>Advantages Of Export</a:t>
            </a:r>
            <a:endParaRPr lang="en-US" b="1" dirty="0">
              <a:solidFill>
                <a:srgbClr val="FFFF00"/>
              </a:solidFill>
              <a:effectLst>
                <a:outerShdw blurRad="38100" dist="38100" dir="2700000" algn="tl">
                  <a:srgbClr val="000000">
                    <a:alpha val="43137"/>
                  </a:srgbClr>
                </a:outerShdw>
              </a:effectLst>
            </a:endParaRPr>
          </a:p>
        </p:txBody>
      </p:sp>
      <p:sp>
        <p:nvSpPr>
          <p:cNvPr id="3" name="TextBox 2"/>
          <p:cNvSpPr txBox="1"/>
          <p:nvPr/>
        </p:nvSpPr>
        <p:spPr>
          <a:xfrm>
            <a:off x="304800" y="2057400"/>
            <a:ext cx="5029200" cy="3754874"/>
          </a:xfrm>
          <a:prstGeom prst="rect">
            <a:avLst/>
          </a:prstGeom>
          <a:noFill/>
        </p:spPr>
        <p:txBody>
          <a:bodyPr wrap="square" rtlCol="0">
            <a:spAutoFit/>
          </a:bodyPr>
          <a:lstStyle/>
          <a:p>
            <a:pPr>
              <a:buFont typeface="Wingdings" pitchFamily="2" charset="2"/>
              <a:buChar char="Ø"/>
            </a:pPr>
            <a:r>
              <a:rPr lang="en-US" sz="2000" b="1" dirty="0" smtClean="0">
                <a:solidFill>
                  <a:srgbClr val="FF0000"/>
                </a:solidFill>
                <a:effectLst>
                  <a:outerShdw blurRad="38100" dist="38100" dir="2700000" algn="tl">
                    <a:srgbClr val="000000">
                      <a:alpha val="43137"/>
                    </a:srgbClr>
                  </a:outerShdw>
                </a:effectLst>
              </a:rPr>
              <a:t>Exporting is one way of increasing your sales potential</a:t>
            </a:r>
          </a:p>
          <a:p>
            <a:pPr>
              <a:buFont typeface="Wingdings" pitchFamily="2" charset="2"/>
              <a:buChar char="Ø"/>
            </a:pPr>
            <a:endParaRPr lang="en-US" sz="2000" b="1" dirty="0" smtClean="0">
              <a:solidFill>
                <a:srgbClr val="FF0000"/>
              </a:solidFill>
              <a:effectLst>
                <a:outerShdw blurRad="38100" dist="38100" dir="2700000" algn="tl">
                  <a:srgbClr val="000000">
                    <a:alpha val="43137"/>
                  </a:srgbClr>
                </a:outerShdw>
              </a:effectLst>
            </a:endParaRPr>
          </a:p>
          <a:p>
            <a:pPr>
              <a:buFont typeface="Wingdings" pitchFamily="2" charset="2"/>
              <a:buChar char="Ø"/>
            </a:pPr>
            <a:r>
              <a:rPr lang="en-US" sz="2000" b="1" dirty="0" smtClean="0">
                <a:solidFill>
                  <a:srgbClr val="FF0000"/>
                </a:solidFill>
                <a:effectLst>
                  <a:outerShdw blurRad="38100" dist="38100" dir="2700000" algn="tl">
                    <a:srgbClr val="000000">
                      <a:alpha val="43137"/>
                    </a:srgbClr>
                  </a:outerShdw>
                </a:effectLst>
              </a:rPr>
              <a:t>Increasing sale&amp; profits </a:t>
            </a:r>
          </a:p>
          <a:p>
            <a:pPr>
              <a:buFont typeface="Wingdings" pitchFamily="2" charset="2"/>
              <a:buChar char="Ø"/>
            </a:pPr>
            <a:endParaRPr lang="en-US" sz="2000" b="1" dirty="0" smtClean="0">
              <a:solidFill>
                <a:srgbClr val="FF0000"/>
              </a:solidFill>
              <a:effectLst>
                <a:outerShdw blurRad="38100" dist="38100" dir="2700000" algn="tl">
                  <a:srgbClr val="000000">
                    <a:alpha val="43137"/>
                  </a:srgbClr>
                </a:outerShdw>
              </a:effectLst>
            </a:endParaRPr>
          </a:p>
          <a:p>
            <a:pPr>
              <a:buFont typeface="Wingdings" pitchFamily="2" charset="2"/>
              <a:buChar char="Ø"/>
            </a:pPr>
            <a:r>
              <a:rPr lang="en-US" sz="2000" b="1" dirty="0" smtClean="0">
                <a:solidFill>
                  <a:srgbClr val="FF0000"/>
                </a:solidFill>
                <a:effectLst>
                  <a:outerShdw blurRad="38100" dist="38100" dir="2700000" algn="tl">
                    <a:srgbClr val="000000">
                      <a:alpha val="43137"/>
                    </a:srgbClr>
                  </a:outerShdw>
                </a:effectLst>
              </a:rPr>
              <a:t>Reducing risk and balancing growth</a:t>
            </a:r>
          </a:p>
          <a:p>
            <a:pPr>
              <a:buFont typeface="Wingdings" pitchFamily="2" charset="2"/>
              <a:buChar char="Ø"/>
            </a:pPr>
            <a:endParaRPr lang="en-US" sz="2000" b="1" dirty="0" smtClean="0">
              <a:solidFill>
                <a:srgbClr val="FF0000"/>
              </a:solidFill>
              <a:effectLst>
                <a:outerShdw blurRad="38100" dist="38100" dir="2700000" algn="tl">
                  <a:srgbClr val="000000">
                    <a:alpha val="43137"/>
                  </a:srgbClr>
                </a:outerShdw>
              </a:effectLst>
            </a:endParaRPr>
          </a:p>
          <a:p>
            <a:pPr>
              <a:buFont typeface="Wingdings" pitchFamily="2" charset="2"/>
              <a:buChar char="Ø"/>
            </a:pPr>
            <a:r>
              <a:rPr lang="en-US" sz="2000" b="1" dirty="0" smtClean="0">
                <a:solidFill>
                  <a:srgbClr val="FF0000"/>
                </a:solidFill>
                <a:effectLst>
                  <a:outerShdw blurRad="38100" dist="38100" dir="2700000" algn="tl">
                    <a:srgbClr val="000000">
                      <a:alpha val="43137"/>
                    </a:srgbClr>
                  </a:outerShdw>
                </a:effectLst>
              </a:rPr>
              <a:t>Sell Excess Production Capacity.</a:t>
            </a:r>
          </a:p>
          <a:p>
            <a:pPr>
              <a:buFont typeface="Wingdings" pitchFamily="2" charset="2"/>
              <a:buChar char="Ø"/>
            </a:pPr>
            <a:endParaRPr lang="en-US" sz="2000" b="1" dirty="0" smtClean="0">
              <a:solidFill>
                <a:srgbClr val="FF0000"/>
              </a:solidFill>
              <a:effectLst>
                <a:outerShdw blurRad="38100" dist="38100" dir="2700000" algn="tl">
                  <a:srgbClr val="000000">
                    <a:alpha val="43137"/>
                  </a:srgbClr>
                </a:outerShdw>
              </a:effectLst>
            </a:endParaRPr>
          </a:p>
          <a:p>
            <a:pPr>
              <a:buFont typeface="Wingdings" pitchFamily="2" charset="2"/>
              <a:buChar char="Ø"/>
            </a:pPr>
            <a:r>
              <a:rPr lang="en-US" sz="2000" b="1" dirty="0" smtClean="0">
                <a:solidFill>
                  <a:srgbClr val="FF0000"/>
                </a:solidFill>
                <a:effectLst>
                  <a:outerShdw blurRad="38100" dist="38100" dir="2700000" algn="tl">
                    <a:srgbClr val="000000">
                      <a:alpha val="43137"/>
                    </a:srgbClr>
                  </a:outerShdw>
                </a:effectLst>
              </a:rPr>
              <a:t>Gain New Knowledge and Experience</a:t>
            </a:r>
          </a:p>
          <a:p>
            <a:pPr>
              <a:buFont typeface="Wingdings" pitchFamily="2" charset="2"/>
              <a:buChar char="Ø"/>
            </a:pPr>
            <a:endParaRPr lang="en-US" sz="2000" b="1" dirty="0" smtClean="0"/>
          </a:p>
          <a:p>
            <a:pPr>
              <a:buFont typeface="Wingdings" pitchFamily="2" charset="2"/>
              <a:buChar char="Ø"/>
            </a:pPr>
            <a:endParaRPr lang="en-US" dirty="0"/>
          </a:p>
        </p:txBody>
      </p:sp>
      <p:pic>
        <p:nvPicPr>
          <p:cNvPr id="4" name="Picture 3" descr="14362959.BMP"/>
          <p:cNvPicPr>
            <a:picLocks noChangeAspect="1"/>
          </p:cNvPicPr>
          <p:nvPr/>
        </p:nvPicPr>
        <p:blipFill>
          <a:blip r:embed="rId2"/>
          <a:stretch>
            <a:fillRect/>
          </a:stretch>
        </p:blipFill>
        <p:spPr>
          <a:xfrm>
            <a:off x="5105400" y="1524000"/>
            <a:ext cx="4038600" cy="4953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2000"/>
                                        <p:tgtEl>
                                          <p:spTgt spid="3">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20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2000"/>
                                        <p:tgtEl>
                                          <p:spTgt spid="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dissolve">
                                      <p:cBhvr>
                                        <p:cTn id="21" dur="2000"/>
                                        <p:tgtEl>
                                          <p:spTgt spid="3">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dissolve">
                                      <p:cBhvr>
                                        <p:cTn id="24" dur="20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effectLst>
                  <a:outerShdw blurRad="38100" dist="38100" dir="2700000" algn="tl">
                    <a:srgbClr val="000000">
                      <a:alpha val="43137"/>
                    </a:srgbClr>
                  </a:outerShdw>
                </a:effectLst>
              </a:rPr>
              <a:t>Disadvantages Of Export</a:t>
            </a:r>
            <a:endParaRPr lang="en-US" b="1" dirty="0">
              <a:solidFill>
                <a:srgbClr val="FFFF00"/>
              </a:solidFill>
              <a:effectLst>
                <a:outerShdw blurRad="38100" dist="38100" dir="2700000" algn="tl">
                  <a:srgbClr val="000000">
                    <a:alpha val="43137"/>
                  </a:srgbClr>
                </a:outerShdw>
              </a:effectLst>
            </a:endParaRPr>
          </a:p>
        </p:txBody>
      </p:sp>
      <p:sp>
        <p:nvSpPr>
          <p:cNvPr id="3" name="Rectangle 2"/>
          <p:cNvSpPr/>
          <p:nvPr/>
        </p:nvSpPr>
        <p:spPr>
          <a:xfrm>
            <a:off x="304800" y="1752598"/>
            <a:ext cx="8686800" cy="2246769"/>
          </a:xfrm>
          <a:prstGeom prst="rect">
            <a:avLst/>
          </a:prstGeom>
        </p:spPr>
        <p:txBody>
          <a:bodyPr wrap="square">
            <a:spAutoFit/>
          </a:bodyPr>
          <a:lstStyle/>
          <a:p>
            <a:pPr>
              <a:buFont typeface="Wingdings" pitchFamily="2" charset="2"/>
              <a:buChar char="Ø"/>
            </a:pPr>
            <a:r>
              <a:rPr lang="en-US" sz="2000" b="1" dirty="0" smtClean="0">
                <a:solidFill>
                  <a:srgbClr val="FF0000"/>
                </a:solidFill>
              </a:rPr>
              <a:t>Extra Costs</a:t>
            </a:r>
          </a:p>
          <a:p>
            <a:r>
              <a:rPr lang="en-US" sz="2000" b="1" dirty="0" smtClean="0">
                <a:solidFill>
                  <a:srgbClr val="FF0000"/>
                </a:solidFill>
              </a:rPr>
              <a:t> </a:t>
            </a:r>
          </a:p>
          <a:p>
            <a:pPr>
              <a:buFont typeface="Wingdings" pitchFamily="2" charset="2"/>
              <a:buChar char="Ø"/>
            </a:pPr>
            <a:r>
              <a:rPr lang="en-US" sz="2000" b="1" dirty="0" smtClean="0">
                <a:solidFill>
                  <a:srgbClr val="FF0000"/>
                </a:solidFill>
              </a:rPr>
              <a:t>Financial Risk</a:t>
            </a:r>
          </a:p>
          <a:p>
            <a:pPr>
              <a:buFont typeface="Wingdings" pitchFamily="2" charset="2"/>
              <a:buChar char="Ø"/>
            </a:pPr>
            <a:endParaRPr lang="en-US" sz="2000" b="1" dirty="0" smtClean="0">
              <a:solidFill>
                <a:srgbClr val="FF0000"/>
              </a:solidFill>
            </a:endParaRPr>
          </a:p>
          <a:p>
            <a:pPr>
              <a:buFont typeface="Wingdings" pitchFamily="2" charset="2"/>
              <a:buChar char="Ø"/>
            </a:pPr>
            <a:r>
              <a:rPr lang="en-US" sz="2000" b="1" dirty="0" smtClean="0">
                <a:solidFill>
                  <a:srgbClr val="FF0000"/>
                </a:solidFill>
              </a:rPr>
              <a:t>Export Licenses and Documentation</a:t>
            </a:r>
          </a:p>
          <a:p>
            <a:pPr>
              <a:buFont typeface="Wingdings" pitchFamily="2" charset="2"/>
              <a:buChar char="Ø"/>
            </a:pPr>
            <a:endParaRPr lang="en-US" sz="2000" b="1" dirty="0" smtClean="0">
              <a:solidFill>
                <a:srgbClr val="FF0000"/>
              </a:solidFill>
            </a:endParaRPr>
          </a:p>
          <a:p>
            <a:pPr>
              <a:buFont typeface="Wingdings" pitchFamily="2" charset="2"/>
              <a:buChar char="Ø"/>
            </a:pPr>
            <a:r>
              <a:rPr lang="en-US" sz="2000" b="1" dirty="0" smtClean="0">
                <a:solidFill>
                  <a:srgbClr val="FF0000"/>
                </a:solidFill>
              </a:rPr>
              <a:t>Market Information</a:t>
            </a:r>
            <a:endParaRPr lang="en-US" sz="2000" b="1" dirty="0">
              <a:solidFill>
                <a:srgbClr val="FF0000"/>
              </a:solidFill>
            </a:endParaRPr>
          </a:p>
        </p:txBody>
      </p:sp>
      <p:pic>
        <p:nvPicPr>
          <p:cNvPr id="4" name="Picture 3" descr="loadingramp.jpg"/>
          <p:cNvPicPr>
            <a:picLocks noChangeAspect="1"/>
          </p:cNvPicPr>
          <p:nvPr/>
        </p:nvPicPr>
        <p:blipFill>
          <a:blip r:embed="rId2"/>
          <a:stretch>
            <a:fillRect/>
          </a:stretch>
        </p:blipFill>
        <p:spPr>
          <a:xfrm>
            <a:off x="4419600" y="1752600"/>
            <a:ext cx="4724400" cy="5105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1"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770" decel="100000"/>
                                        <p:tgtEl>
                                          <p:spTgt spid="4"/>
                                        </p:tgtEl>
                                      </p:cBhvr>
                                    </p:animEffect>
                                    <p:animScale>
                                      <p:cBhvr>
                                        <p:cTn id="43" dur="770" decel="100000"/>
                                        <p:tgtEl>
                                          <p:spTgt spid="4"/>
                                        </p:tgtEl>
                                      </p:cBhvr>
                                      <p:from x="10000" y="10000"/>
                                      <p:to x="200000" y="450000"/>
                                    </p:animScale>
                                    <p:animScale>
                                      <p:cBhvr>
                                        <p:cTn id="44" dur="1230" accel="100000" fill="hold">
                                          <p:stCondLst>
                                            <p:cond delay="770"/>
                                          </p:stCondLst>
                                        </p:cTn>
                                        <p:tgtEl>
                                          <p:spTgt spid="4"/>
                                        </p:tgtEl>
                                      </p:cBhvr>
                                      <p:from x="200000" y="450000"/>
                                      <p:to x="100000" y="100000"/>
                                    </p:animScale>
                                    <p:set>
                                      <p:cBhvr>
                                        <p:cTn id="45" dur="770" fill="hold"/>
                                        <p:tgtEl>
                                          <p:spTgt spid="4"/>
                                        </p:tgtEl>
                                        <p:attrNameLst>
                                          <p:attrName>ppt_x</p:attrName>
                                        </p:attrNameLst>
                                      </p:cBhvr>
                                      <p:to>
                                        <p:strVal val="(0.5)"/>
                                      </p:to>
                                    </p:set>
                                    <p:anim from="(0.5)" to="(#ppt_x)" calcmode="lin" valueType="num">
                                      <p:cBhvr>
                                        <p:cTn id="46" dur="1230" accel="100000" fill="hold">
                                          <p:stCondLst>
                                            <p:cond delay="770"/>
                                          </p:stCondLst>
                                        </p:cTn>
                                        <p:tgtEl>
                                          <p:spTgt spid="4"/>
                                        </p:tgtEl>
                                        <p:attrNameLst>
                                          <p:attrName>ppt_x</p:attrName>
                                        </p:attrNameLst>
                                      </p:cBhvr>
                                    </p:anim>
                                    <p:set>
                                      <p:cBhvr>
                                        <p:cTn id="47" dur="770" fill="hold"/>
                                        <p:tgtEl>
                                          <p:spTgt spid="4"/>
                                        </p:tgtEl>
                                        <p:attrNameLst>
                                          <p:attrName>ppt_y</p:attrName>
                                        </p:attrNameLst>
                                      </p:cBhvr>
                                      <p:to>
                                        <p:strVal val="(#ppt_y+0.4)"/>
                                      </p:to>
                                    </p:set>
                                    <p:anim from="(#ppt_y+0.4)" to="(#ppt_y)" calcmode="lin" valueType="num">
                                      <p:cBhvr>
                                        <p:cTn id="48" dur="1230" accel="100000" fill="hold">
                                          <p:stCondLst>
                                            <p:cond delay="770"/>
                                          </p:stCondLst>
                                        </p:cTn>
                                        <p:tgtEl>
                                          <p:spTgt spid="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FF00"/>
                </a:solidFill>
                <a:effectLst>
                  <a:outerShdw blurRad="38100" dist="38100" dir="2700000" algn="tl">
                    <a:srgbClr val="000000">
                      <a:alpha val="43137"/>
                    </a:srgbClr>
                  </a:outerShdw>
                </a:effectLst>
              </a:rPr>
              <a:t>MODES OF PAYMENT</a:t>
            </a:r>
            <a:endParaRPr lang="en-US" sz="4000" b="1" dirty="0">
              <a:solidFill>
                <a:srgbClr val="FFFF00"/>
              </a:solidFill>
              <a:effectLst>
                <a:outerShdw blurRad="38100" dist="38100" dir="2700000" algn="tl">
                  <a:srgbClr val="000000">
                    <a:alpha val="43137"/>
                  </a:srgbClr>
                </a:outerShdw>
              </a:effectLst>
            </a:endParaRPr>
          </a:p>
        </p:txBody>
      </p:sp>
      <p:sp>
        <p:nvSpPr>
          <p:cNvPr id="4" name="TextBox 3"/>
          <p:cNvSpPr txBox="1"/>
          <p:nvPr/>
        </p:nvSpPr>
        <p:spPr>
          <a:xfrm>
            <a:off x="685800" y="1981200"/>
            <a:ext cx="7772400" cy="1015663"/>
          </a:xfrm>
          <a:prstGeom prst="rect">
            <a:avLst/>
          </a:prstGeom>
          <a:noFill/>
        </p:spPr>
        <p:txBody>
          <a:bodyPr wrap="square" rtlCol="0">
            <a:spAutoFit/>
          </a:bodyPr>
          <a:lstStyle/>
          <a:p>
            <a:r>
              <a:rPr lang="en-US" sz="2000" b="1" dirty="0" smtClean="0">
                <a:solidFill>
                  <a:srgbClr val="FF0000"/>
                </a:solidFill>
              </a:rPr>
              <a:t>In order to complete the export </a:t>
            </a:r>
            <a:r>
              <a:rPr lang="en-US" sz="2000" b="1" dirty="0" err="1" smtClean="0">
                <a:solidFill>
                  <a:srgbClr val="FF0000"/>
                </a:solidFill>
              </a:rPr>
              <a:t>process,the</a:t>
            </a:r>
            <a:r>
              <a:rPr lang="en-US" sz="2000" b="1" dirty="0" smtClean="0">
                <a:solidFill>
                  <a:srgbClr val="FF0000"/>
                </a:solidFill>
              </a:rPr>
              <a:t> payment of the exported goods has to be received by the </a:t>
            </a:r>
            <a:r>
              <a:rPr lang="en-US" sz="2000" b="1" dirty="0" err="1" smtClean="0">
                <a:solidFill>
                  <a:srgbClr val="FF0000"/>
                </a:solidFill>
              </a:rPr>
              <a:t>exporters.An</a:t>
            </a:r>
            <a:r>
              <a:rPr lang="en-US" sz="2000" b="1" dirty="0" smtClean="0">
                <a:solidFill>
                  <a:srgbClr val="FF0000"/>
                </a:solidFill>
              </a:rPr>
              <a:t> exporter can receive the export proceeds as</a:t>
            </a:r>
            <a:endParaRPr lang="en-US" sz="2000" b="1" dirty="0">
              <a:solidFill>
                <a:srgbClr val="FF0000"/>
              </a:solidFill>
            </a:endParaRPr>
          </a:p>
        </p:txBody>
      </p:sp>
      <p:sp>
        <p:nvSpPr>
          <p:cNvPr id="6" name="TextBox 5"/>
          <p:cNvSpPr txBox="1"/>
          <p:nvPr/>
        </p:nvSpPr>
        <p:spPr>
          <a:xfrm>
            <a:off x="1066800" y="3048000"/>
            <a:ext cx="6248400" cy="3323987"/>
          </a:xfrm>
          <a:prstGeom prst="rect">
            <a:avLst/>
          </a:prstGeom>
          <a:noFill/>
        </p:spPr>
        <p:txBody>
          <a:bodyPr wrap="square" rtlCol="0">
            <a:spAutoFit/>
          </a:bodyPr>
          <a:lstStyle/>
          <a:p>
            <a:pPr>
              <a:buFont typeface="Wingdings" pitchFamily="2" charset="2"/>
              <a:buChar char="Ø"/>
            </a:pPr>
            <a:r>
              <a:rPr lang="en-US" sz="2400" b="1" dirty="0" smtClean="0">
                <a:solidFill>
                  <a:srgbClr val="FF0000"/>
                </a:solidFill>
              </a:rPr>
              <a:t>ADVANCE PAYMENT</a:t>
            </a:r>
          </a:p>
          <a:p>
            <a:pPr>
              <a:buFont typeface="Wingdings" pitchFamily="2" charset="2"/>
              <a:buChar char="Ø"/>
            </a:pPr>
            <a:endParaRPr lang="en-US" sz="2400" b="1" dirty="0" smtClean="0">
              <a:solidFill>
                <a:srgbClr val="FF0000"/>
              </a:solidFill>
            </a:endParaRPr>
          </a:p>
          <a:p>
            <a:pPr>
              <a:buFont typeface="Wingdings" pitchFamily="2" charset="2"/>
              <a:buChar char="Ø"/>
            </a:pPr>
            <a:endParaRPr lang="en-US" sz="2400" b="1" dirty="0" smtClean="0">
              <a:solidFill>
                <a:srgbClr val="FF0000"/>
              </a:solidFill>
            </a:endParaRPr>
          </a:p>
          <a:p>
            <a:pPr>
              <a:buFont typeface="Wingdings" pitchFamily="2" charset="2"/>
              <a:buChar char="Ø"/>
            </a:pPr>
            <a:r>
              <a:rPr lang="en-US" sz="2400" b="1" dirty="0" smtClean="0">
                <a:solidFill>
                  <a:srgbClr val="FF0000"/>
                </a:solidFill>
              </a:rPr>
              <a:t>PAYMENT AGAINST DOCUMENTARY BILLS</a:t>
            </a:r>
          </a:p>
          <a:p>
            <a:pPr>
              <a:buFont typeface="Wingdings" pitchFamily="2" charset="2"/>
              <a:buChar char="Ø"/>
            </a:pPr>
            <a:endParaRPr lang="en-US" sz="2400" b="1" dirty="0" smtClean="0">
              <a:solidFill>
                <a:srgbClr val="FF0000"/>
              </a:solidFill>
            </a:endParaRPr>
          </a:p>
          <a:p>
            <a:pPr>
              <a:buFont typeface="Wingdings" pitchFamily="2" charset="2"/>
              <a:buChar char="Ø"/>
            </a:pPr>
            <a:endParaRPr lang="en-US" sz="2400" b="1" dirty="0" smtClean="0">
              <a:solidFill>
                <a:srgbClr val="FF0000"/>
              </a:solidFill>
            </a:endParaRPr>
          </a:p>
          <a:p>
            <a:pPr>
              <a:buFont typeface="Wingdings" pitchFamily="2" charset="2"/>
              <a:buChar char="Ø"/>
            </a:pPr>
            <a:r>
              <a:rPr lang="en-US" sz="2400" b="1" dirty="0" smtClean="0">
                <a:solidFill>
                  <a:srgbClr val="FF0000"/>
                </a:solidFill>
              </a:rPr>
              <a:t>PAYMENT AGAINST DOCUMENTARY BILLS UNDER LETTER OF  CREDIT</a:t>
            </a:r>
          </a:p>
          <a:p>
            <a:pPr>
              <a:buFont typeface="Wingdings" pitchFamily="2" charset="2"/>
              <a:buChar char="Ø"/>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ppt_x</p:attrName>
                                        </p:attrNameLst>
                                      </p:cBhvr>
                                      <p:tavLst>
                                        <p:tav tm="0">
                                          <p:val>
                                            <p:strVal val="#ppt_x-.2"/>
                                          </p:val>
                                        </p:tav>
                                        <p:tav tm="100000">
                                          <p:val>
                                            <p:strVal val="#ppt_x"/>
                                          </p:val>
                                        </p:tav>
                                      </p:tavLst>
                                    </p:anim>
                                    <p:anim calcmode="lin" valueType="num">
                                      <p:cBhvr>
                                        <p:cTn id="15"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770" decel="100000"/>
                                        <p:tgtEl>
                                          <p:spTgt spid="6"/>
                                        </p:tgtEl>
                                      </p:cBhvr>
                                    </p:animEffect>
                                    <p:animScale>
                                      <p:cBhvr>
                                        <p:cTn id="22" dur="770" decel="100000"/>
                                        <p:tgtEl>
                                          <p:spTgt spid="6"/>
                                        </p:tgtEl>
                                      </p:cBhvr>
                                      <p:from x="10000" y="10000"/>
                                      <p:to x="200000" y="450000"/>
                                    </p:animScale>
                                    <p:animScale>
                                      <p:cBhvr>
                                        <p:cTn id="23" dur="1230" accel="100000" fill="hold">
                                          <p:stCondLst>
                                            <p:cond delay="770"/>
                                          </p:stCondLst>
                                        </p:cTn>
                                        <p:tgtEl>
                                          <p:spTgt spid="6"/>
                                        </p:tgtEl>
                                      </p:cBhvr>
                                      <p:from x="200000" y="450000"/>
                                      <p:to x="100000" y="100000"/>
                                    </p:animScale>
                                    <p:set>
                                      <p:cBhvr>
                                        <p:cTn id="24" dur="770" fill="hold"/>
                                        <p:tgtEl>
                                          <p:spTgt spid="6"/>
                                        </p:tgtEl>
                                        <p:attrNameLst>
                                          <p:attrName>ppt_x</p:attrName>
                                        </p:attrNameLst>
                                      </p:cBhvr>
                                      <p:to>
                                        <p:strVal val="(0.5)"/>
                                      </p:to>
                                    </p:set>
                                    <p:anim from="(0.5)" to="(#ppt_x)" calcmode="lin" valueType="num">
                                      <p:cBhvr>
                                        <p:cTn id="25" dur="1230" accel="100000" fill="hold">
                                          <p:stCondLst>
                                            <p:cond delay="770"/>
                                          </p:stCondLst>
                                        </p:cTn>
                                        <p:tgtEl>
                                          <p:spTgt spid="6"/>
                                        </p:tgtEl>
                                        <p:attrNameLst>
                                          <p:attrName>ppt_x</p:attrName>
                                        </p:attrNameLst>
                                      </p:cBhvr>
                                    </p:anim>
                                    <p:set>
                                      <p:cBhvr>
                                        <p:cTn id="26" dur="770" fill="hold"/>
                                        <p:tgtEl>
                                          <p:spTgt spid="6"/>
                                        </p:tgtEl>
                                        <p:attrNameLst>
                                          <p:attrName>ppt_y</p:attrName>
                                        </p:attrNameLst>
                                      </p:cBhvr>
                                      <p:to>
                                        <p:strVal val="(#ppt_y+0.4)"/>
                                      </p:to>
                                    </p:set>
                                    <p:anim from="(#ppt_y+0.4)" to="(#ppt_y)" calcmode="lin" valueType="num">
                                      <p:cBhvr>
                                        <p:cTn id="27"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effectLst>
                  <a:outerShdw blurRad="38100" dist="38100" dir="2700000" algn="tl">
                    <a:srgbClr val="000000">
                      <a:alpha val="43137"/>
                    </a:srgbClr>
                  </a:outerShdw>
                </a:effectLst>
              </a:rPr>
              <a:t>EXIM Bank</a:t>
            </a:r>
            <a:endParaRPr lang="en-US" b="1" dirty="0">
              <a:solidFill>
                <a:srgbClr val="FFFF00"/>
              </a:solidFill>
              <a:effectLst>
                <a:outerShdw blurRad="38100" dist="38100" dir="2700000" algn="tl">
                  <a:srgbClr val="000000">
                    <a:alpha val="43137"/>
                  </a:srgbClr>
                </a:outerShdw>
              </a:effectLst>
            </a:endParaRPr>
          </a:p>
        </p:txBody>
      </p:sp>
      <p:pic>
        <p:nvPicPr>
          <p:cNvPr id="3" name="Picture 2" descr="allst (1).gif"/>
          <p:cNvPicPr>
            <a:picLocks noChangeAspect="1"/>
          </p:cNvPicPr>
          <p:nvPr/>
        </p:nvPicPr>
        <p:blipFill>
          <a:blip r:embed="rId2"/>
          <a:stretch>
            <a:fillRect/>
          </a:stretch>
        </p:blipFill>
        <p:spPr>
          <a:xfrm>
            <a:off x="457200" y="1600200"/>
            <a:ext cx="8381999" cy="5257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153400" cy="990600"/>
          </a:xfrm>
        </p:spPr>
        <p:txBody>
          <a:bodyPr/>
          <a:lstStyle/>
          <a:p>
            <a:r>
              <a:rPr lang="en-US" b="1" dirty="0" smtClean="0">
                <a:solidFill>
                  <a:srgbClr val="FFFF00"/>
                </a:solidFill>
                <a:effectLst>
                  <a:outerShdw blurRad="38100" dist="38100" dir="2700000" algn="tl">
                    <a:srgbClr val="000000">
                      <a:alpha val="43137"/>
                    </a:srgbClr>
                  </a:outerShdw>
                </a:effectLst>
              </a:rPr>
              <a:t>EXIM Bank</a:t>
            </a:r>
            <a:endParaRPr lang="en-US" b="1" dirty="0">
              <a:solidFill>
                <a:srgbClr val="FFFF00"/>
              </a:solidFill>
              <a:effectLst>
                <a:outerShdw blurRad="38100" dist="38100" dir="2700000" algn="tl">
                  <a:srgbClr val="000000">
                    <a:alpha val="43137"/>
                  </a:srgbClr>
                </a:outerShdw>
              </a:effectLst>
            </a:endParaRPr>
          </a:p>
        </p:txBody>
      </p:sp>
      <p:pic>
        <p:nvPicPr>
          <p:cNvPr id="3" name="Picture 2" descr="EximBank.jpg"/>
          <p:cNvPicPr>
            <a:picLocks noChangeAspect="1"/>
          </p:cNvPicPr>
          <p:nvPr/>
        </p:nvPicPr>
        <p:blipFill>
          <a:blip r:embed="rId2" cstate="print"/>
          <a:stretch>
            <a:fillRect/>
          </a:stretch>
        </p:blipFill>
        <p:spPr>
          <a:xfrm>
            <a:off x="0" y="5181600"/>
            <a:ext cx="3581400" cy="1676400"/>
          </a:xfrm>
          <a:prstGeom prst="rect">
            <a:avLst/>
          </a:prstGeom>
        </p:spPr>
      </p:pic>
      <p:sp>
        <p:nvSpPr>
          <p:cNvPr id="4" name="Rectangle 3"/>
          <p:cNvSpPr/>
          <p:nvPr/>
        </p:nvSpPr>
        <p:spPr>
          <a:xfrm>
            <a:off x="457200" y="1905000"/>
            <a:ext cx="8458200" cy="707886"/>
          </a:xfrm>
          <a:prstGeom prst="rect">
            <a:avLst/>
          </a:prstGeom>
        </p:spPr>
        <p:txBody>
          <a:bodyPr wrap="square">
            <a:spAutoFit/>
          </a:bodyPr>
          <a:lstStyle/>
          <a:p>
            <a:r>
              <a:rPr lang="en-US" sz="2000" b="1" dirty="0" smtClean="0">
                <a:solidFill>
                  <a:srgbClr val="FF0000"/>
                </a:solidFill>
              </a:rPr>
              <a:t>Export-Import Bank of India</a:t>
            </a:r>
            <a:r>
              <a:rPr lang="en-US" sz="2000" dirty="0" smtClean="0">
                <a:solidFill>
                  <a:srgbClr val="FF0000"/>
                </a:solidFill>
              </a:rPr>
              <a:t> is the premier export finance institution of the country, established in 1982 under the Export-Import Bank of India Act 1981</a:t>
            </a:r>
            <a:endParaRPr lang="en-US" sz="2000" dirty="0">
              <a:solidFill>
                <a:srgbClr val="FF0000"/>
              </a:solidFill>
            </a:endParaRPr>
          </a:p>
        </p:txBody>
      </p:sp>
      <p:sp>
        <p:nvSpPr>
          <p:cNvPr id="6" name="TextBox 5"/>
          <p:cNvSpPr txBox="1"/>
          <p:nvPr/>
        </p:nvSpPr>
        <p:spPr>
          <a:xfrm>
            <a:off x="457200" y="2590801"/>
            <a:ext cx="7848600" cy="2585323"/>
          </a:xfrm>
          <a:prstGeom prst="rect">
            <a:avLst/>
          </a:prstGeom>
          <a:noFill/>
        </p:spPr>
        <p:txBody>
          <a:bodyPr wrap="square" rtlCol="0">
            <a:spAutoFit/>
          </a:bodyPr>
          <a:lstStyle/>
          <a:p>
            <a:r>
              <a:rPr lang="en-US" dirty="0" smtClean="0">
                <a:solidFill>
                  <a:srgbClr val="FF0000"/>
                </a:solidFill>
              </a:rPr>
              <a:t>Government of India launched the institution with a mandate, not just to enhance exports from India, but to integrate the country’s foreign trade and investment with the overall economic growth. like other Export Credit Agencies in the world, </a:t>
            </a:r>
            <a:r>
              <a:rPr lang="en-US" dirty="0" err="1" smtClean="0">
                <a:solidFill>
                  <a:srgbClr val="FF0000"/>
                </a:solidFill>
              </a:rPr>
              <a:t>Exim</a:t>
            </a:r>
            <a:r>
              <a:rPr lang="en-US" dirty="0" smtClean="0">
                <a:solidFill>
                  <a:srgbClr val="FF0000"/>
                </a:solidFill>
              </a:rPr>
              <a:t> Bank of India has, over the period, evolved into an institution that plays a major role in partnering Indian industries, particularly the Small and Medium Enterprises, in their </a:t>
            </a:r>
            <a:r>
              <a:rPr lang="en-US" dirty="0" err="1" smtClean="0">
                <a:solidFill>
                  <a:srgbClr val="FF0000"/>
                </a:solidFill>
              </a:rPr>
              <a:t>globalisation</a:t>
            </a:r>
            <a:r>
              <a:rPr lang="en-US" dirty="0" smtClean="0">
                <a:solidFill>
                  <a:srgbClr val="FF0000"/>
                </a:solidFill>
              </a:rPr>
              <a:t> efforts, through a wide range of products and services offered at all stages of the business cycle, starting from import of technology and export product development to export production, export marketing, pre-shipment and post-shipment and overseas investment. </a:t>
            </a:r>
            <a:endParaRPr lang="en-US" dirty="0">
              <a:solidFill>
                <a:srgbClr val="FF0000"/>
              </a:solidFill>
            </a:endParaRPr>
          </a:p>
        </p:txBody>
      </p:sp>
      <p:pic>
        <p:nvPicPr>
          <p:cNvPr id="7" name="Picture 6" descr="logo.gif"/>
          <p:cNvPicPr>
            <a:picLocks noChangeAspect="1"/>
          </p:cNvPicPr>
          <p:nvPr/>
        </p:nvPicPr>
        <p:blipFill>
          <a:blip r:embed="rId3"/>
          <a:stretch>
            <a:fillRect/>
          </a:stretch>
        </p:blipFill>
        <p:spPr>
          <a:xfrm>
            <a:off x="7391400" y="381000"/>
            <a:ext cx="15240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plus(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990600"/>
          </a:xfrm>
        </p:spPr>
        <p:txBody>
          <a:bodyPr/>
          <a:lstStyle/>
          <a:p>
            <a:r>
              <a:rPr lang="en-US" b="1" dirty="0" smtClean="0">
                <a:solidFill>
                  <a:srgbClr val="FFFF00"/>
                </a:solidFill>
                <a:effectLst>
                  <a:outerShdw blurRad="38100" dist="38100" dir="2700000" algn="tl">
                    <a:srgbClr val="000000">
                      <a:alpha val="43137"/>
                    </a:srgbClr>
                  </a:outerShdw>
                </a:effectLst>
              </a:rPr>
              <a:t>EXIM Bank</a:t>
            </a:r>
            <a:endParaRPr lang="en-US" b="1" dirty="0">
              <a:solidFill>
                <a:srgbClr val="FFFF00"/>
              </a:solidFill>
              <a:effectLst>
                <a:outerShdw blurRad="38100" dist="38100" dir="2700000" algn="tl">
                  <a:srgbClr val="000000">
                    <a:alpha val="43137"/>
                  </a:srgbClr>
                </a:outerShdw>
              </a:effectLst>
            </a:endParaRPr>
          </a:p>
        </p:txBody>
      </p:sp>
      <p:sp>
        <p:nvSpPr>
          <p:cNvPr id="3" name="Rectangle 2"/>
          <p:cNvSpPr/>
          <p:nvPr/>
        </p:nvSpPr>
        <p:spPr>
          <a:xfrm>
            <a:off x="0" y="1981200"/>
            <a:ext cx="8001000" cy="646331"/>
          </a:xfrm>
          <a:prstGeom prst="rect">
            <a:avLst/>
          </a:prstGeom>
        </p:spPr>
        <p:txBody>
          <a:bodyPr wrap="square">
            <a:spAutoFit/>
          </a:bodyPr>
          <a:lstStyle/>
          <a:p>
            <a:pPr>
              <a:buFont typeface="Wingdings" pitchFamily="2" charset="2"/>
              <a:buChar char="Ø"/>
            </a:pPr>
            <a:endParaRPr lang="en-US" dirty="0" smtClean="0"/>
          </a:p>
          <a:p>
            <a:endParaRPr lang="en-US" dirty="0"/>
          </a:p>
        </p:txBody>
      </p:sp>
      <p:sp>
        <p:nvSpPr>
          <p:cNvPr id="4" name="TextBox 3"/>
          <p:cNvSpPr txBox="1"/>
          <p:nvPr/>
        </p:nvSpPr>
        <p:spPr>
          <a:xfrm>
            <a:off x="457200" y="1905000"/>
            <a:ext cx="8458200" cy="5078313"/>
          </a:xfrm>
          <a:prstGeom prst="rect">
            <a:avLst/>
          </a:prstGeom>
          <a:noFill/>
        </p:spPr>
        <p:txBody>
          <a:bodyPr wrap="square" rtlCol="0">
            <a:spAutoFit/>
          </a:bodyPr>
          <a:lstStyle/>
          <a:p>
            <a:pPr>
              <a:buFont typeface="Wingdings" pitchFamily="2" charset="2"/>
              <a:buChar char="Ø"/>
            </a:pPr>
            <a:r>
              <a:rPr lang="en-US" dirty="0" err="1" smtClean="0">
                <a:solidFill>
                  <a:srgbClr val="FF0000"/>
                </a:solidFill>
              </a:rPr>
              <a:t>Exim</a:t>
            </a:r>
            <a:r>
              <a:rPr lang="en-US" dirty="0" smtClean="0">
                <a:solidFill>
                  <a:srgbClr val="FF0000"/>
                </a:solidFill>
              </a:rPr>
              <a:t> Bank of India has been the prime mover in encouraging project exports from India. </a:t>
            </a:r>
          </a:p>
          <a:p>
            <a:pPr>
              <a:buFont typeface="Wingdings" pitchFamily="2" charset="2"/>
              <a:buChar char="Ø"/>
            </a:pPr>
            <a:endParaRPr lang="en-US" dirty="0" smtClean="0">
              <a:solidFill>
                <a:srgbClr val="FF0000"/>
              </a:solidFill>
            </a:endParaRPr>
          </a:p>
          <a:p>
            <a:pPr>
              <a:buFont typeface="Wingdings" pitchFamily="2" charset="2"/>
              <a:buChar char="Ø"/>
            </a:pPr>
            <a:r>
              <a:rPr lang="en-US" dirty="0" smtClean="0">
                <a:solidFill>
                  <a:srgbClr val="FF0000"/>
                </a:solidFill>
              </a:rPr>
              <a:t>The Bank extends lines of credit to overseas financial institutions, foreign governments and their agencies, enabling them to finance imports of goods and services from India on deferred credit terms. </a:t>
            </a:r>
          </a:p>
          <a:p>
            <a:pPr>
              <a:buFont typeface="Wingdings" pitchFamily="2" charset="2"/>
              <a:buChar char="Ø"/>
            </a:pPr>
            <a:endParaRPr lang="en-US" dirty="0" smtClean="0">
              <a:solidFill>
                <a:srgbClr val="FF0000"/>
              </a:solidFill>
            </a:endParaRPr>
          </a:p>
          <a:p>
            <a:pPr>
              <a:buFont typeface="Wingdings" pitchFamily="2" charset="2"/>
              <a:buChar char="Ø"/>
            </a:pPr>
            <a:r>
              <a:rPr lang="en-US" dirty="0" smtClean="0">
                <a:solidFill>
                  <a:srgbClr val="FF0000"/>
                </a:solidFill>
              </a:rPr>
              <a:t>The Bank provides financial assistance by way of term loans in Indian rupees/foreign currencies for setting up new production facility, expansion/modernization/</a:t>
            </a:r>
            <a:r>
              <a:rPr lang="en-US" dirty="0" err="1" smtClean="0">
                <a:solidFill>
                  <a:srgbClr val="FF0000"/>
                </a:solidFill>
              </a:rPr>
              <a:t>upgradation</a:t>
            </a:r>
            <a:r>
              <a:rPr lang="en-US" dirty="0" smtClean="0">
                <a:solidFill>
                  <a:srgbClr val="FF0000"/>
                </a:solidFill>
              </a:rPr>
              <a:t> of existing facilities and for acquisition of production equipment/technology. Such facilities Such facilities particularly help export oriented Small and Medium Enterprises for creation of export capabilities and enhancement of international competitiveness. </a:t>
            </a:r>
          </a:p>
          <a:p>
            <a:pPr>
              <a:buFont typeface="Wingdings" pitchFamily="2" charset="2"/>
              <a:buChar char="Ø"/>
            </a:pPr>
            <a:endParaRPr lang="en-US" dirty="0" smtClean="0">
              <a:solidFill>
                <a:srgbClr val="FF0000"/>
              </a:solidFill>
            </a:endParaRPr>
          </a:p>
          <a:p>
            <a:pPr>
              <a:buFont typeface="Wingdings" pitchFamily="2" charset="2"/>
              <a:buChar char="Ø"/>
            </a:pPr>
            <a:r>
              <a:rPr lang="en-US" dirty="0" smtClean="0">
                <a:solidFill>
                  <a:srgbClr val="FF0000"/>
                </a:solidFill>
              </a:rPr>
              <a:t>The Bank has launched the Rural Initiatives </a:t>
            </a:r>
            <a:r>
              <a:rPr lang="en-US" dirty="0" err="1" smtClean="0">
                <a:solidFill>
                  <a:srgbClr val="FF0000"/>
                </a:solidFill>
              </a:rPr>
              <a:t>Programme</a:t>
            </a:r>
            <a:r>
              <a:rPr lang="en-US" dirty="0" smtClean="0">
                <a:solidFill>
                  <a:srgbClr val="FF0000"/>
                </a:solidFill>
              </a:rPr>
              <a:t> with the objective of linking Indian rural industry to the global market. The </a:t>
            </a:r>
            <a:r>
              <a:rPr lang="en-US" dirty="0" err="1" smtClean="0">
                <a:solidFill>
                  <a:srgbClr val="FF0000"/>
                </a:solidFill>
              </a:rPr>
              <a:t>programme</a:t>
            </a:r>
            <a:r>
              <a:rPr lang="en-US" dirty="0" smtClean="0">
                <a:solidFill>
                  <a:srgbClr val="FF0000"/>
                </a:solidFill>
              </a:rPr>
              <a:t> is intended to benefit rural poor through creation of export capability in rural enterprises. </a:t>
            </a:r>
            <a:br>
              <a:rPr lang="en-US" dirty="0" smtClean="0">
                <a:solidFill>
                  <a:srgbClr val="FF0000"/>
                </a:solidFill>
              </a:rPr>
            </a:br>
            <a:endParaRPr lang="en-US" dirty="0" smtClean="0">
              <a:solidFill>
                <a:srgbClr val="FF0000"/>
              </a:solidFill>
            </a:endParaRPr>
          </a:p>
          <a:p>
            <a:pPr>
              <a:buFont typeface="Wingdings" pitchFamily="2" charset="2"/>
              <a:buChar char="Ø"/>
            </a:pPr>
            <a:endParaRPr lang="en-US" dirty="0" smtClean="0"/>
          </a:p>
          <a:p>
            <a:pPr>
              <a:buFont typeface="Wingdings" pitchFamily="2" charset="2"/>
              <a:buChar char="Ø"/>
            </a:pPr>
            <a:endParaRPr lang="en-US" dirty="0"/>
          </a:p>
        </p:txBody>
      </p:sp>
      <p:pic>
        <p:nvPicPr>
          <p:cNvPr id="5" name="Picture 4" descr="logo.gif"/>
          <p:cNvPicPr>
            <a:picLocks noChangeAspect="1"/>
          </p:cNvPicPr>
          <p:nvPr/>
        </p:nvPicPr>
        <p:blipFill>
          <a:blip r:embed="rId2"/>
          <a:stretch>
            <a:fillRect/>
          </a:stretch>
        </p:blipFill>
        <p:spPr>
          <a:xfrm>
            <a:off x="7467600" y="304800"/>
            <a:ext cx="1524000"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plus(in)">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effectLst>
                  <a:outerShdw blurRad="38100" dist="38100" dir="2700000" algn="tl">
                    <a:srgbClr val="000000">
                      <a:alpha val="43137"/>
                    </a:srgbClr>
                  </a:outerShdw>
                </a:effectLst>
              </a:rPr>
              <a:t>EXIM</a:t>
            </a:r>
            <a:r>
              <a:rPr lang="en-US" b="1" dirty="0" smtClean="0">
                <a:effectLst>
                  <a:outerShdw blurRad="38100" dist="38100" dir="2700000" algn="tl">
                    <a:srgbClr val="000000">
                      <a:alpha val="43137"/>
                    </a:srgbClr>
                  </a:outerShdw>
                </a:effectLst>
              </a:rPr>
              <a:t> </a:t>
            </a:r>
            <a:r>
              <a:rPr lang="en-US" b="1" dirty="0" smtClean="0">
                <a:solidFill>
                  <a:srgbClr val="FFFF00"/>
                </a:solidFill>
                <a:effectLst>
                  <a:outerShdw blurRad="38100" dist="38100" dir="2700000" algn="tl">
                    <a:srgbClr val="000000">
                      <a:alpha val="43137"/>
                    </a:srgbClr>
                  </a:outerShdw>
                </a:effectLst>
              </a:rPr>
              <a:t>Bank</a:t>
            </a:r>
            <a:endParaRPr lang="en-US" b="1" dirty="0">
              <a:solidFill>
                <a:srgbClr val="FFFF00"/>
              </a:solidFill>
              <a:effectLst>
                <a:outerShdw blurRad="38100" dist="38100" dir="2700000" algn="tl">
                  <a:srgbClr val="000000">
                    <a:alpha val="43137"/>
                  </a:srgbClr>
                </a:outerShdw>
              </a:effectLst>
            </a:endParaRPr>
          </a:p>
        </p:txBody>
      </p:sp>
      <p:sp>
        <p:nvSpPr>
          <p:cNvPr id="4" name="Rectangle 3"/>
          <p:cNvSpPr/>
          <p:nvPr/>
        </p:nvSpPr>
        <p:spPr>
          <a:xfrm>
            <a:off x="0" y="2136339"/>
            <a:ext cx="3429000" cy="4339650"/>
          </a:xfrm>
          <a:prstGeom prst="rect">
            <a:avLst/>
          </a:prstGeom>
        </p:spPr>
        <p:txBody>
          <a:bodyPr wrap="square">
            <a:spAutoFit/>
          </a:bodyPr>
          <a:lstStyle/>
          <a:p>
            <a:pPr lvl="1">
              <a:buFont typeface="Wingdings" pitchFamily="2" charset="2"/>
              <a:buChar char="Ø"/>
            </a:pPr>
            <a:r>
              <a:rPr lang="en-US" sz="2000" b="1" dirty="0" err="1" smtClean="0">
                <a:solidFill>
                  <a:srgbClr val="FF0000"/>
                </a:solidFill>
              </a:rPr>
              <a:t>Exim</a:t>
            </a:r>
            <a:r>
              <a:rPr lang="en-US" sz="2000" b="1" dirty="0" smtClean="0">
                <a:solidFill>
                  <a:srgbClr val="FF0000"/>
                </a:solidFill>
              </a:rPr>
              <a:t> Bank supplements its financing </a:t>
            </a:r>
            <a:r>
              <a:rPr lang="en-US" sz="2000" b="1" dirty="0" err="1" smtClean="0">
                <a:solidFill>
                  <a:srgbClr val="FF0000"/>
                </a:solidFill>
              </a:rPr>
              <a:t>programmes</a:t>
            </a:r>
            <a:r>
              <a:rPr lang="en-US" sz="2000" b="1" dirty="0" smtClean="0">
                <a:solidFill>
                  <a:srgbClr val="FF0000"/>
                </a:solidFill>
              </a:rPr>
              <a:t> with a wide range of value-added information, advisory and support services, which enable exporters to evaluate international risks, exploit export opportunities and improve competitiveness, thereby helping them in their </a:t>
            </a:r>
            <a:r>
              <a:rPr lang="en-US" sz="2000" b="1" dirty="0" err="1" smtClean="0">
                <a:solidFill>
                  <a:srgbClr val="FF0000"/>
                </a:solidFill>
              </a:rPr>
              <a:t>globalisation</a:t>
            </a:r>
            <a:r>
              <a:rPr lang="en-US" sz="2000" b="1" dirty="0" smtClean="0">
                <a:solidFill>
                  <a:srgbClr val="FF0000"/>
                </a:solidFill>
              </a:rPr>
              <a:t> efforts.</a:t>
            </a:r>
          </a:p>
          <a:p>
            <a:r>
              <a:rPr lang="en-US" dirty="0" smtClean="0"/>
              <a:t/>
            </a:r>
            <a:br>
              <a:rPr lang="en-US" dirty="0" smtClean="0"/>
            </a:br>
            <a:endParaRPr lang="en-US" dirty="0"/>
          </a:p>
        </p:txBody>
      </p:sp>
      <p:pic>
        <p:nvPicPr>
          <p:cNvPr id="5" name="Picture 4" descr="US_Exim_Bank_To160.jpg"/>
          <p:cNvPicPr>
            <a:picLocks noChangeAspect="1"/>
          </p:cNvPicPr>
          <p:nvPr/>
        </p:nvPicPr>
        <p:blipFill>
          <a:blip r:embed="rId2"/>
          <a:stretch>
            <a:fillRect/>
          </a:stretch>
        </p:blipFill>
        <p:spPr>
          <a:xfrm>
            <a:off x="3505200" y="1676400"/>
            <a:ext cx="5429250" cy="4572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990600"/>
          </a:xfrm>
        </p:spPr>
        <p:txBody>
          <a:bodyPr>
            <a:normAutofit fontScale="90000"/>
          </a:bodyPr>
          <a:lstStyle/>
          <a:p>
            <a:r>
              <a:rPr lang="en-US" altLang="ko-KR" b="1" dirty="0" smtClean="0">
                <a:solidFill>
                  <a:srgbClr val="FFFF00"/>
                </a:solidFill>
                <a:effectLst>
                  <a:outerShdw blurRad="38100" dist="38100" dir="2700000" algn="tl">
                    <a:srgbClr val="000000">
                      <a:alpha val="43137"/>
                    </a:srgbClr>
                  </a:outerShdw>
                </a:effectLst>
                <a:ea typeface="굴림" charset="-127"/>
              </a:rPr>
              <a:t>Support Institutions to Facilitate Exports</a:t>
            </a:r>
            <a:endParaRPr lang="en-US" b="1" dirty="0">
              <a:solidFill>
                <a:srgbClr val="FFFF00"/>
              </a:solidFill>
              <a:effectLst>
                <a:outerShdw blurRad="38100" dist="38100" dir="2700000" algn="tl">
                  <a:srgbClr val="000000">
                    <a:alpha val="43137"/>
                  </a:srgbClr>
                </a:outerShdw>
              </a:effectLst>
            </a:endParaRPr>
          </a:p>
        </p:txBody>
      </p:sp>
      <p:sp>
        <p:nvSpPr>
          <p:cNvPr id="3" name="TextBox 2"/>
          <p:cNvSpPr txBox="1"/>
          <p:nvPr/>
        </p:nvSpPr>
        <p:spPr>
          <a:xfrm>
            <a:off x="533400" y="1752600"/>
            <a:ext cx="7848600" cy="4524315"/>
          </a:xfrm>
          <a:prstGeom prst="rect">
            <a:avLst/>
          </a:prstGeom>
          <a:noFill/>
        </p:spPr>
        <p:txBody>
          <a:bodyPr wrap="square" rtlCol="0">
            <a:spAutoFit/>
          </a:bodyPr>
          <a:lstStyle/>
          <a:p>
            <a:r>
              <a:rPr lang="en-US" sz="2000" b="1" dirty="0" smtClean="0">
                <a:solidFill>
                  <a:srgbClr val="FFFF00"/>
                </a:solidFill>
              </a:rPr>
              <a:t>Some of these institutions are</a:t>
            </a:r>
            <a:r>
              <a:rPr lang="en-US" sz="2000" b="1" dirty="0" smtClean="0"/>
              <a:t>:</a:t>
            </a:r>
          </a:p>
          <a:p>
            <a:endParaRPr lang="en-US" dirty="0" smtClean="0"/>
          </a:p>
          <a:p>
            <a:r>
              <a:rPr lang="en-US" sz="3600" b="1" dirty="0" smtClean="0">
                <a:solidFill>
                  <a:srgbClr val="FF0000"/>
                </a:solidFill>
              </a:rPr>
              <a:t>Export Credit Guarantee Corporation (ECGC)</a:t>
            </a:r>
          </a:p>
          <a:p>
            <a:r>
              <a:rPr lang="en-US" altLang="ko-KR" sz="3600" b="1" dirty="0" err="1" smtClean="0">
                <a:solidFill>
                  <a:srgbClr val="FF0000"/>
                </a:solidFill>
                <a:ea typeface="굴림" charset="-127"/>
              </a:rPr>
              <a:t>Exim</a:t>
            </a:r>
            <a:r>
              <a:rPr lang="en-US" altLang="ko-KR" sz="3600" b="1" dirty="0" smtClean="0">
                <a:solidFill>
                  <a:srgbClr val="FF0000"/>
                </a:solidFill>
                <a:ea typeface="굴림" charset="-127"/>
              </a:rPr>
              <a:t> Bank of India </a:t>
            </a:r>
          </a:p>
          <a:p>
            <a:r>
              <a:rPr lang="en-US" sz="3600" b="1" dirty="0" smtClean="0">
                <a:solidFill>
                  <a:srgbClr val="FF0000"/>
                </a:solidFill>
              </a:rPr>
              <a:t>India Trade Promotion </a:t>
            </a:r>
            <a:r>
              <a:rPr lang="en-US" sz="3600" b="1" dirty="0" err="1" smtClean="0">
                <a:solidFill>
                  <a:srgbClr val="FF0000"/>
                </a:solidFill>
              </a:rPr>
              <a:t>Organisation</a:t>
            </a:r>
            <a:r>
              <a:rPr lang="en-US" sz="3600" b="1" dirty="0" smtClean="0">
                <a:solidFill>
                  <a:srgbClr val="FF0000"/>
                </a:solidFill>
              </a:rPr>
              <a:t> (ITPO)</a:t>
            </a:r>
          </a:p>
          <a:p>
            <a:r>
              <a:rPr lang="en-US" altLang="ko-KR" sz="3600" b="1" dirty="0" smtClean="0">
                <a:solidFill>
                  <a:srgbClr val="FF0000"/>
                </a:solidFill>
                <a:ea typeface="굴림" charset="-127"/>
              </a:rPr>
              <a:t>Export Inspection council (EIC) </a:t>
            </a:r>
          </a:p>
          <a:p>
            <a:r>
              <a:rPr lang="en-US" altLang="ko-KR" sz="3600" b="1" dirty="0" smtClean="0">
                <a:solidFill>
                  <a:srgbClr val="FF0000"/>
                </a:solidFill>
                <a:ea typeface="굴림" charset="-127"/>
              </a:rPr>
              <a:t>Indian Institute of Packaging (IIP) </a:t>
            </a:r>
            <a:r>
              <a:rPr lang="en-US" altLang="ko-KR" sz="1050" b="1" dirty="0" err="1" smtClean="0">
                <a:solidFill>
                  <a:srgbClr val="FF0000"/>
                </a:solidFill>
                <a:ea typeface="굴림" charset="-127"/>
              </a:rPr>
              <a:t>contd</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3"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
                                        <p:tgtEl>
                                          <p:spTgt spid="3"/>
                                        </p:tgtEl>
                                      </p:cBhvr>
                                    </p:animEffect>
                                    <p:anim calcmode="lin" valueType="num">
                                      <p:cBhvr>
                                        <p:cTn id="15" dur="400" fill="hold"/>
                                        <p:tgtEl>
                                          <p:spTgt spid="3"/>
                                        </p:tgtEl>
                                        <p:attrNameLst>
                                          <p:attrName>ppt_x</p:attrName>
                                        </p:attrNameLst>
                                      </p:cBhvr>
                                      <p:tavLst>
                                        <p:tav tm="0">
                                          <p:val>
                                            <p:strVal val="#ppt_x"/>
                                          </p:val>
                                        </p:tav>
                                        <p:tav tm="100000">
                                          <p:val>
                                            <p:strVal val="#ppt_x"/>
                                          </p:val>
                                        </p:tav>
                                      </p:tavLst>
                                    </p:anim>
                                    <p:anim calcmode="lin" valueType="num">
                                      <p:cBhvr>
                                        <p:cTn id="16" dur="400" fill="hold"/>
                                        <p:tgtEl>
                                          <p:spTgt spid="3"/>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OCTROI</a:t>
            </a:r>
            <a:endParaRPr lang="en-US" b="1" dirty="0">
              <a:solidFill>
                <a:srgbClr val="FFFF00"/>
              </a:solidFill>
            </a:endParaRPr>
          </a:p>
        </p:txBody>
      </p:sp>
      <p:sp>
        <p:nvSpPr>
          <p:cNvPr id="4097" name="Rectangle 1"/>
          <p:cNvSpPr>
            <a:spLocks noChangeArrowheads="1"/>
          </p:cNvSpPr>
          <p:nvPr/>
        </p:nvSpPr>
        <p:spPr bwMode="auto">
          <a:xfrm flipV="1">
            <a:off x="-3429000" y="1905000"/>
            <a:ext cx="2209800" cy="36933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effectLst/>
                <a:cs typeface="Arial" pitchFamily="34" charset="0"/>
              </a:rPr>
              <a:t>. </a:t>
            </a:r>
            <a:endParaRPr kumimoji="0" lang="en-US" sz="4400" b="0" i="0" u="none" strike="noStrike" cap="none" normalizeH="0" baseline="0" dirty="0" smtClean="0">
              <a:ln>
                <a:noFill/>
              </a:ln>
              <a:effectLst/>
              <a:cs typeface="Arial" pitchFamily="34" charset="0"/>
            </a:endParaRPr>
          </a:p>
        </p:txBody>
      </p:sp>
      <p:sp>
        <p:nvSpPr>
          <p:cNvPr id="6" name="TextBox 5"/>
          <p:cNvSpPr txBox="1"/>
          <p:nvPr/>
        </p:nvSpPr>
        <p:spPr>
          <a:xfrm>
            <a:off x="381000" y="2209800"/>
            <a:ext cx="2819400" cy="3016210"/>
          </a:xfrm>
          <a:prstGeom prst="rect">
            <a:avLst/>
          </a:prstGeom>
          <a:noFill/>
        </p:spPr>
        <p:txBody>
          <a:bodyPr wrap="square" rtlCol="0">
            <a:spAutoFit/>
          </a:bodyPr>
          <a:lstStyle/>
          <a:p>
            <a:r>
              <a:rPr lang="en-US" b="1" dirty="0" smtClean="0">
                <a:solidFill>
                  <a:srgbClr val="FF0000"/>
                </a:solidFill>
              </a:rPr>
              <a:t>The state government </a:t>
            </a:r>
            <a:r>
              <a:rPr lang="en-US" sz="2400" b="1" dirty="0" smtClean="0">
                <a:solidFill>
                  <a:srgbClr val="FF0000"/>
                </a:solidFill>
              </a:rPr>
              <a:t>levies</a:t>
            </a:r>
            <a:r>
              <a:rPr lang="en-US" b="1" dirty="0" smtClean="0">
                <a:solidFill>
                  <a:srgbClr val="FF0000"/>
                </a:solidFill>
              </a:rPr>
              <a:t> the </a:t>
            </a:r>
            <a:r>
              <a:rPr lang="en-US" b="1" dirty="0" err="1" smtClean="0">
                <a:solidFill>
                  <a:srgbClr val="FF0000"/>
                </a:solidFill>
              </a:rPr>
              <a:t>octroi</a:t>
            </a:r>
            <a:r>
              <a:rPr lang="en-US" b="1" dirty="0" smtClean="0">
                <a:solidFill>
                  <a:srgbClr val="FF0000"/>
                </a:solidFill>
              </a:rPr>
              <a:t> charges when the product enters the state. This charge is applicable to certain states and fluctuates as per the Government regulations and we are unable to confirm the amount. </a:t>
            </a:r>
            <a:r>
              <a:rPr lang="en-US" dirty="0" smtClean="0"/>
              <a:t/>
            </a:r>
            <a:br>
              <a:rPr lang="en-US" dirty="0" smtClean="0"/>
            </a:br>
            <a:endParaRPr lang="en-US" dirty="0"/>
          </a:p>
        </p:txBody>
      </p:sp>
      <p:pic>
        <p:nvPicPr>
          <p:cNvPr id="7" name="Picture 6" descr="ORheader.jpg"/>
          <p:cNvPicPr>
            <a:picLocks noChangeAspect="1"/>
          </p:cNvPicPr>
          <p:nvPr/>
        </p:nvPicPr>
        <p:blipFill>
          <a:blip r:embed="rId3"/>
          <a:stretch>
            <a:fillRect/>
          </a:stretch>
        </p:blipFill>
        <p:spPr>
          <a:xfrm>
            <a:off x="3200400" y="1600200"/>
            <a:ext cx="5943600" cy="5257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anim calcmode="lin" valueType="num">
                                      <p:cBhvr>
                                        <p:cTn id="20" dur="2000" fill="hold"/>
                                        <p:tgtEl>
                                          <p:spTgt spid="2"/>
                                        </p:tgtEl>
                                        <p:attrNameLst>
                                          <p:attrName>ppt_w</p:attrName>
                                        </p:attrNameLst>
                                      </p:cBhvr>
                                      <p:tavLst>
                                        <p:tav tm="0" fmla="#ppt_w*sin(2.5*pi*$)">
                                          <p:val>
                                            <p:fltVal val="0"/>
                                          </p:val>
                                        </p:tav>
                                        <p:tav tm="100000">
                                          <p:val>
                                            <p:fltVal val="1"/>
                                          </p:val>
                                        </p:tav>
                                      </p:tavLst>
                                    </p:anim>
                                    <p:anim calcmode="lin" valueType="num">
                                      <p:cBhvr>
                                        <p:cTn id="21"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5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770" decel="100000"/>
                                        <p:tgtEl>
                                          <p:spTgt spid="6"/>
                                        </p:tgtEl>
                                      </p:cBhvr>
                                    </p:animEffect>
                                    <p:animScale>
                                      <p:cBhvr>
                                        <p:cTn id="27" dur="770" decel="100000"/>
                                        <p:tgtEl>
                                          <p:spTgt spid="6"/>
                                        </p:tgtEl>
                                      </p:cBhvr>
                                      <p:from x="10000" y="10000"/>
                                      <p:to x="200000" y="450000"/>
                                    </p:animScale>
                                    <p:animScale>
                                      <p:cBhvr>
                                        <p:cTn id="28" dur="1230" accel="100000" fill="hold">
                                          <p:stCondLst>
                                            <p:cond delay="770"/>
                                          </p:stCondLst>
                                        </p:cTn>
                                        <p:tgtEl>
                                          <p:spTgt spid="6"/>
                                        </p:tgtEl>
                                      </p:cBhvr>
                                      <p:from x="200000" y="450000"/>
                                      <p:to x="100000" y="100000"/>
                                    </p:animScale>
                                    <p:set>
                                      <p:cBhvr>
                                        <p:cTn id="29" dur="770" fill="hold"/>
                                        <p:tgtEl>
                                          <p:spTgt spid="6"/>
                                        </p:tgtEl>
                                        <p:attrNameLst>
                                          <p:attrName>ppt_x</p:attrName>
                                        </p:attrNameLst>
                                      </p:cBhvr>
                                      <p:to>
                                        <p:strVal val="(0.5)"/>
                                      </p:to>
                                    </p:set>
                                    <p:anim from="(0.5)" to="(#ppt_x)" calcmode="lin" valueType="num">
                                      <p:cBhvr>
                                        <p:cTn id="30" dur="1230" accel="100000" fill="hold">
                                          <p:stCondLst>
                                            <p:cond delay="770"/>
                                          </p:stCondLst>
                                        </p:cTn>
                                        <p:tgtEl>
                                          <p:spTgt spid="6"/>
                                        </p:tgtEl>
                                        <p:attrNameLst>
                                          <p:attrName>ppt_x</p:attrName>
                                        </p:attrNameLst>
                                      </p:cBhvr>
                                    </p:anim>
                                    <p:set>
                                      <p:cBhvr>
                                        <p:cTn id="31" dur="770" fill="hold"/>
                                        <p:tgtEl>
                                          <p:spTgt spid="6"/>
                                        </p:tgtEl>
                                        <p:attrNameLst>
                                          <p:attrName>ppt_y</p:attrName>
                                        </p:attrNameLst>
                                      </p:cBhvr>
                                      <p:to>
                                        <p:strVal val="(#ppt_y+0.4)"/>
                                      </p:to>
                                    </p:set>
                                    <p:anim from="(#ppt_y+0.4)" to="(#ppt_y)" calcmode="lin" valueType="num">
                                      <p:cBhvr>
                                        <p:cTn id="32"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port-import.jpg"/>
          <p:cNvPicPr>
            <a:picLocks noChangeAspect="1"/>
          </p:cNvPicPr>
          <p:nvPr/>
        </p:nvPicPr>
        <p:blipFill>
          <a:blip r:embed="rId2" cstate="print"/>
          <a:stretch>
            <a:fillRect/>
          </a:stretch>
        </p:blipFill>
        <p:spPr>
          <a:xfrm>
            <a:off x="457200" y="1828800"/>
            <a:ext cx="7772400" cy="4839942"/>
          </a:xfrm>
          <a:prstGeom prst="rect">
            <a:avLst/>
          </a:prstGeom>
        </p:spPr>
      </p:pic>
      <p:sp>
        <p:nvSpPr>
          <p:cNvPr id="2" name="Title 1"/>
          <p:cNvSpPr>
            <a:spLocks noGrp="1"/>
          </p:cNvSpPr>
          <p:nvPr>
            <p:ph type="title"/>
          </p:nvPr>
        </p:nvSpPr>
        <p:spPr/>
        <p:txBody>
          <a:bodyPr>
            <a:normAutofit fontScale="90000"/>
          </a:bodyPr>
          <a:lstStyle/>
          <a:p>
            <a:r>
              <a:rPr lang="en-US" sz="10700" dirty="0" smtClean="0">
                <a:solidFill>
                  <a:srgbClr val="FFFF00"/>
                </a:solidFill>
              </a:rPr>
              <a:t>Presentation</a:t>
            </a:r>
            <a:r>
              <a:rPr lang="en-US" sz="10700" dirty="0" smtClean="0"/>
              <a:t> </a:t>
            </a:r>
            <a:r>
              <a:rPr lang="en-US" sz="10700" dirty="0" smtClean="0">
                <a:solidFill>
                  <a:srgbClr val="FFFF00"/>
                </a:solidFill>
              </a:rPr>
              <a:t>On</a:t>
            </a:r>
            <a:endParaRPr lang="en-US" dirty="0">
              <a:solidFill>
                <a:srgbClr val="FFFF00"/>
              </a:solidFill>
            </a:endParaRPr>
          </a:p>
        </p:txBody>
      </p:sp>
      <p:sp>
        <p:nvSpPr>
          <p:cNvPr id="3" name="Rectangle 2"/>
          <p:cNvSpPr/>
          <p:nvPr/>
        </p:nvSpPr>
        <p:spPr>
          <a:xfrm>
            <a:off x="0" y="2286000"/>
            <a:ext cx="3301481" cy="1200329"/>
          </a:xfrm>
          <a:prstGeom prst="rect">
            <a:avLst/>
          </a:prstGeom>
          <a:noFill/>
        </p:spPr>
        <p:txBody>
          <a:bodyPr wrap="none" lIns="91440" tIns="45720" rIns="91440" bIns="45720">
            <a:spAutoFit/>
          </a:bodyPr>
          <a:lstStyle/>
          <a:p>
            <a:pPr algn="ctr"/>
            <a:r>
              <a:rPr lang="en-US" sz="7200" b="1" cap="none" spc="0" dirty="0" smtClean="0">
                <a:ln w="17780" cmpd="sng">
                  <a:solidFill>
                    <a:srgbClr val="FFFFFF"/>
                  </a:solidFill>
                  <a:prstDash val="solid"/>
                  <a:miter lim="800000"/>
                </a:ln>
                <a:solidFill>
                  <a:srgbClr val="FFFF00"/>
                </a:solidFill>
                <a:effectLst>
                  <a:outerShdw blurRad="50800" algn="tl" rotWithShape="0">
                    <a:srgbClr val="000000"/>
                  </a:outerShdw>
                </a:effectLst>
              </a:rPr>
              <a:t>IMPORT</a:t>
            </a:r>
            <a:endParaRPr lang="en-US" sz="7200" b="1" cap="none" spc="0" dirty="0">
              <a:ln w="17780" cmpd="sng">
                <a:solidFill>
                  <a:srgbClr val="FFFFFF"/>
                </a:solidFill>
                <a:prstDash val="solid"/>
                <a:miter lim="800000"/>
              </a:ln>
              <a:solidFill>
                <a:srgbClr val="FFFF00"/>
              </a:solidFill>
              <a:effectLst>
                <a:outerShdw blurRad="50800" algn="tl" rotWithShape="0">
                  <a:srgbClr val="000000"/>
                </a:outerShdw>
              </a:effectLst>
            </a:endParaRPr>
          </a:p>
        </p:txBody>
      </p:sp>
      <p:sp>
        <p:nvSpPr>
          <p:cNvPr id="4" name="Rectangle 3"/>
          <p:cNvSpPr/>
          <p:nvPr/>
        </p:nvSpPr>
        <p:spPr>
          <a:xfrm>
            <a:off x="5562600" y="5257800"/>
            <a:ext cx="3359189" cy="1200329"/>
          </a:xfrm>
          <a:prstGeom prst="rect">
            <a:avLst/>
          </a:prstGeom>
          <a:noFill/>
        </p:spPr>
        <p:txBody>
          <a:bodyPr wrap="none" lIns="91440" tIns="45720" rIns="91440" bIns="45720">
            <a:spAutoFit/>
          </a:bodyPr>
          <a:lstStyle/>
          <a:p>
            <a:pPr algn="ctr"/>
            <a:r>
              <a:rPr lang="en-US" sz="7200" b="1" cap="none" spc="0" dirty="0" smtClean="0">
                <a:ln w="17780" cmpd="sng">
                  <a:solidFill>
                    <a:srgbClr val="FFFFFF"/>
                  </a:solidFill>
                  <a:prstDash val="solid"/>
                  <a:miter lim="800000"/>
                </a:ln>
                <a:solidFill>
                  <a:srgbClr val="FFFF00"/>
                </a:solidFill>
                <a:effectLst>
                  <a:outerShdw blurRad="50800" algn="tl" rotWithShape="0">
                    <a:srgbClr val="000000"/>
                  </a:outerShdw>
                </a:effectLst>
              </a:rPr>
              <a:t>EXPORT</a:t>
            </a:r>
            <a:endParaRPr lang="en-US" sz="7200" b="1" cap="none" spc="0" dirty="0">
              <a:ln w="17780" cmpd="sng">
                <a:solidFill>
                  <a:srgbClr val="FFFFFF"/>
                </a:solidFill>
                <a:prstDash val="solid"/>
                <a:miter lim="800000"/>
              </a:ln>
              <a:solidFill>
                <a:srgbClr val="FFFF00"/>
              </a:solidFill>
              <a:effectLst>
                <a:outerShdw blurRad="50800" algn="tl" rotWithShape="0">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nodeType="clickEffect">
                                  <p:stCondLst>
                                    <p:cond delay="0"/>
                                  </p:stCondLst>
                                  <p:childTnLst>
                                    <p:anim calcmode="lin" valueType="num">
                                      <p:cBhvr>
                                        <p:cTn id="13" dur="500"/>
                                        <p:tgtEl>
                                          <p:spTgt spid="5"/>
                                        </p:tgtEl>
                                        <p:attrNameLst>
                                          <p:attrName>ppt_w</p:attrName>
                                        </p:attrNameLst>
                                      </p:cBhvr>
                                      <p:tavLst>
                                        <p:tav tm="0">
                                          <p:val>
                                            <p:strVal val="ppt_w"/>
                                          </p:val>
                                        </p:tav>
                                        <p:tav tm="100000">
                                          <p:val>
                                            <p:fltVal val="0"/>
                                          </p:val>
                                        </p:tav>
                                      </p:tavLst>
                                    </p:anim>
                                    <p:anim calcmode="lin" valueType="num">
                                      <p:cBhvr>
                                        <p:cTn id="14" dur="500"/>
                                        <p:tgtEl>
                                          <p:spTgt spid="5"/>
                                        </p:tgtEl>
                                        <p:attrNameLst>
                                          <p:attrName>ppt_h</p:attrName>
                                        </p:attrNameLst>
                                      </p:cBhvr>
                                      <p:tavLst>
                                        <p:tav tm="0">
                                          <p:val>
                                            <p:strVal val="ppt_h"/>
                                          </p:val>
                                        </p:tav>
                                        <p:tav tm="100000">
                                          <p:val>
                                            <p:fltVal val="0"/>
                                          </p:val>
                                        </p:tav>
                                      </p:tavLst>
                                    </p:anim>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iterate type="lt">
                                    <p:tmPct val="10000"/>
                                  </p:iterate>
                                  <p:childTnLst>
                                    <p:set>
                                      <p:cBhvr>
                                        <p:cTn id="20" dur="1" fill="hold">
                                          <p:stCondLst>
                                            <p:cond delay="0"/>
                                          </p:stCondLst>
                                        </p:cTn>
                                        <p:tgtEl>
                                          <p:spTgt spid="3"/>
                                        </p:tgtEl>
                                        <p:attrNameLst>
                                          <p:attrName>style.visibility</p:attrName>
                                        </p:attrNameLst>
                                      </p:cBhvr>
                                      <p:to>
                                        <p:strVal val="visible"/>
                                      </p:to>
                                    </p:set>
                                    <p:animEffect transition="in" filter="fade">
                                      <p:cBhvr>
                                        <p:cTn id="21" dur="2000"/>
                                        <p:tgtEl>
                                          <p:spTgt spid="3"/>
                                        </p:tgtEl>
                                      </p:cBhvr>
                                    </p:animEffect>
                                    <p:anim calcmode="lin" valueType="num">
                                      <p:cBhvr>
                                        <p:cTn id="22" dur="2000" fill="hold"/>
                                        <p:tgtEl>
                                          <p:spTgt spid="3"/>
                                        </p:tgtEl>
                                        <p:attrNameLst>
                                          <p:attrName>ppt_w</p:attrName>
                                        </p:attrNameLst>
                                      </p:cBhvr>
                                      <p:tavLst>
                                        <p:tav tm="0" fmla="#ppt_w*sin(2.5*pi*$)">
                                          <p:val>
                                            <p:fltVal val="0"/>
                                          </p:val>
                                        </p:tav>
                                        <p:tav tm="100000">
                                          <p:val>
                                            <p:fltVal val="1"/>
                                          </p:val>
                                        </p:tav>
                                      </p:tavLst>
                                    </p:anim>
                                    <p:anim calcmode="lin" valueType="num">
                                      <p:cBhvr>
                                        <p:cTn id="23"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iterate type="lt">
                                    <p:tmPct val="10000"/>
                                  </p:iterate>
                                  <p:childTnLst>
                                    <p:set>
                                      <p:cBhvr>
                                        <p:cTn id="27" dur="1" fill="hold">
                                          <p:stCondLst>
                                            <p:cond delay="0"/>
                                          </p:stCondLst>
                                        </p:cTn>
                                        <p:tgtEl>
                                          <p:spTgt spid="4"/>
                                        </p:tgtEl>
                                        <p:attrNameLst>
                                          <p:attrName>style.visibility</p:attrName>
                                        </p:attrNameLst>
                                      </p:cBhvr>
                                      <p:to>
                                        <p:strVal val="visible"/>
                                      </p:to>
                                    </p:set>
                                    <p:animEffect transition="in" filter="fade">
                                      <p:cBhvr>
                                        <p:cTn id="28" dur="3000"/>
                                        <p:tgtEl>
                                          <p:spTgt spid="4"/>
                                        </p:tgtEl>
                                      </p:cBhvr>
                                    </p:animEffect>
                                    <p:anim calcmode="lin" valueType="num">
                                      <p:cBhvr>
                                        <p:cTn id="29" dur="3000" fill="hold"/>
                                        <p:tgtEl>
                                          <p:spTgt spid="4"/>
                                        </p:tgtEl>
                                        <p:attrNameLst>
                                          <p:attrName>ppt_w</p:attrName>
                                        </p:attrNameLst>
                                      </p:cBhvr>
                                      <p:tavLst>
                                        <p:tav tm="0" fmla="#ppt_w*sin(2.5*pi*$)">
                                          <p:val>
                                            <p:fltVal val="0"/>
                                          </p:val>
                                        </p:tav>
                                        <p:tav tm="100000">
                                          <p:val>
                                            <p:fltVal val="1"/>
                                          </p:val>
                                        </p:tav>
                                      </p:tavLst>
                                    </p:anim>
                                    <p:anim calcmode="lin" valueType="num">
                                      <p:cBhvr>
                                        <p:cTn id="30" dur="3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8153400" cy="990600"/>
          </a:xfrm>
        </p:spPr>
        <p:txBody>
          <a:bodyPr/>
          <a:lstStyle/>
          <a:p>
            <a:r>
              <a:rPr lang="en-US" sz="5400" b="1" dirty="0" smtClean="0">
                <a:solidFill>
                  <a:srgbClr val="FFFF00"/>
                </a:solidFill>
              </a:rPr>
              <a:t>ECGC</a:t>
            </a:r>
            <a:endParaRPr lang="en-US" sz="5400" b="1" dirty="0">
              <a:solidFill>
                <a:srgbClr val="FFFF00"/>
              </a:solidFill>
            </a:endParaRPr>
          </a:p>
        </p:txBody>
      </p:sp>
      <p:sp>
        <p:nvSpPr>
          <p:cNvPr id="3" name="Rectangle 2"/>
          <p:cNvSpPr/>
          <p:nvPr/>
        </p:nvSpPr>
        <p:spPr>
          <a:xfrm>
            <a:off x="533400" y="1752600"/>
            <a:ext cx="7772400" cy="2062103"/>
          </a:xfrm>
          <a:prstGeom prst="rect">
            <a:avLst/>
          </a:prstGeom>
        </p:spPr>
        <p:txBody>
          <a:bodyPr wrap="square">
            <a:spAutoFit/>
          </a:bodyPr>
          <a:lstStyle/>
          <a:p>
            <a:r>
              <a:rPr lang="en-US" dirty="0" smtClean="0">
                <a:solidFill>
                  <a:srgbClr val="FF0000"/>
                </a:solidFill>
              </a:rPr>
              <a:t>The </a:t>
            </a:r>
            <a:r>
              <a:rPr lang="en-US" b="1" dirty="0" smtClean="0">
                <a:solidFill>
                  <a:srgbClr val="FF0000"/>
                </a:solidFill>
              </a:rPr>
              <a:t>Export Credit Guarantee Corporation of India Limited</a:t>
            </a:r>
            <a:r>
              <a:rPr lang="en-US" dirty="0" smtClean="0">
                <a:solidFill>
                  <a:srgbClr val="FF0000"/>
                </a:solidFill>
              </a:rPr>
              <a:t>(</a:t>
            </a:r>
            <a:r>
              <a:rPr lang="en-US" b="1" dirty="0" smtClean="0">
                <a:solidFill>
                  <a:srgbClr val="FF0000"/>
                </a:solidFill>
              </a:rPr>
              <a:t>ECGC</a:t>
            </a:r>
            <a:r>
              <a:rPr lang="en-US" dirty="0" smtClean="0">
                <a:solidFill>
                  <a:srgbClr val="FF0000"/>
                </a:solidFill>
              </a:rPr>
              <a:t>) is a company wholly owned by the Government of India based in Mumbai, Maharashtra. It provides export credit insurance support to Indian exporters and is controlled by the Ministry of Commerce. Government of India had initially set up Export Risks Insurance Corporation (ERIC) in July 1957.</a:t>
            </a:r>
          </a:p>
          <a:p>
            <a:endParaRPr lang="en-US" sz="2000" b="1" dirty="0" smtClean="0"/>
          </a:p>
          <a:p>
            <a:pPr>
              <a:buFont typeface="Wingdings" pitchFamily="2" charset="2"/>
              <a:buChar char="Ø"/>
            </a:pPr>
            <a:endParaRPr lang="en-US" dirty="0"/>
          </a:p>
        </p:txBody>
      </p:sp>
      <p:pic>
        <p:nvPicPr>
          <p:cNvPr id="5" name="Picture 4" descr="bt-ecgc-main-02.jpg"/>
          <p:cNvPicPr>
            <a:picLocks noChangeAspect="1"/>
          </p:cNvPicPr>
          <p:nvPr/>
        </p:nvPicPr>
        <p:blipFill>
          <a:blip r:embed="rId2"/>
          <a:stretch>
            <a:fillRect/>
          </a:stretch>
        </p:blipFill>
        <p:spPr>
          <a:xfrm>
            <a:off x="762000" y="3276600"/>
            <a:ext cx="7924800" cy="3429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770" decel="100000"/>
                                        <p:tgtEl>
                                          <p:spTgt spid="3"/>
                                        </p:tgtEl>
                                      </p:cBhvr>
                                    </p:animEffect>
                                    <p:animScale>
                                      <p:cBhvr>
                                        <p:cTn id="15" dur="770" decel="100000"/>
                                        <p:tgtEl>
                                          <p:spTgt spid="3"/>
                                        </p:tgtEl>
                                      </p:cBhvr>
                                      <p:from x="10000" y="10000"/>
                                      <p:to x="200000" y="450000"/>
                                    </p:animScale>
                                    <p:animScale>
                                      <p:cBhvr>
                                        <p:cTn id="16" dur="1230" accel="100000" fill="hold">
                                          <p:stCondLst>
                                            <p:cond delay="770"/>
                                          </p:stCondLst>
                                        </p:cTn>
                                        <p:tgtEl>
                                          <p:spTgt spid="3"/>
                                        </p:tgtEl>
                                      </p:cBhvr>
                                      <p:from x="200000" y="450000"/>
                                      <p:to x="100000" y="100000"/>
                                    </p:animScale>
                                    <p:set>
                                      <p:cBhvr>
                                        <p:cTn id="17" dur="770" fill="hold"/>
                                        <p:tgtEl>
                                          <p:spTgt spid="3"/>
                                        </p:tgtEl>
                                        <p:attrNameLst>
                                          <p:attrName>ppt_x</p:attrName>
                                        </p:attrNameLst>
                                      </p:cBhvr>
                                      <p:to>
                                        <p:strVal val="(0.5)"/>
                                      </p:to>
                                    </p:set>
                                    <p:anim from="(0.5)" to="(#ppt_x)" calcmode="lin" valueType="num">
                                      <p:cBhvr>
                                        <p:cTn id="18" dur="1230" accel="100000" fill="hold">
                                          <p:stCondLst>
                                            <p:cond delay="770"/>
                                          </p:stCondLst>
                                        </p:cTn>
                                        <p:tgtEl>
                                          <p:spTgt spid="3"/>
                                        </p:tgtEl>
                                        <p:attrNameLst>
                                          <p:attrName>ppt_x</p:attrName>
                                        </p:attrNameLst>
                                      </p:cBhvr>
                                    </p:anim>
                                    <p:set>
                                      <p:cBhvr>
                                        <p:cTn id="19" dur="770" fill="hold"/>
                                        <p:tgtEl>
                                          <p:spTgt spid="3"/>
                                        </p:tgtEl>
                                        <p:attrNameLst>
                                          <p:attrName>ppt_y</p:attrName>
                                        </p:attrNameLst>
                                      </p:cBhvr>
                                      <p:to>
                                        <p:strVal val="(#ppt_y+0.4)"/>
                                      </p:to>
                                    </p:set>
                                    <p:anim from="(#ppt_y+0.4)" to="(#ppt_y)" calcmode="lin" valueType="num">
                                      <p:cBhvr>
                                        <p:cTn id="20" dur="1230" accel="100000" fill="hold">
                                          <p:stCondLst>
                                            <p:cond delay="770"/>
                                          </p:stCondLst>
                                        </p:cTn>
                                        <p:tgtEl>
                                          <p:spTgt spid="3"/>
                                        </p:tgtEl>
                                        <p:attrNameLst>
                                          <p:attrName>ppt_y</p:attrName>
                                        </p:attrNameLst>
                                      </p:cBhvr>
                                    </p:anim>
                                  </p:childTnLst>
                                </p:cTn>
                              </p:par>
                            </p:childTnLst>
                          </p:cTn>
                        </p:par>
                      </p:childTnLst>
                    </p:cTn>
                  </p:par>
                  <p:par>
                    <p:cTn id="21" fill="hold">
                      <p:stCondLst>
                        <p:cond delay="indefinite"/>
                      </p:stCondLst>
                      <p:childTnLst>
                        <p:par>
                          <p:cTn id="22" fill="hold">
                            <p:stCondLst>
                              <p:cond delay="0"/>
                            </p:stCondLst>
                            <p:childTnLst>
                              <p:par>
                                <p:cTn id="23" presetID="13"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plus(in)">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8153400" cy="990600"/>
          </a:xfrm>
        </p:spPr>
        <p:txBody>
          <a:bodyPr/>
          <a:lstStyle/>
          <a:p>
            <a:r>
              <a:rPr lang="en-US" sz="5400" b="1" dirty="0" smtClean="0">
                <a:solidFill>
                  <a:srgbClr val="FFFF00"/>
                </a:solidFill>
              </a:rPr>
              <a:t>        ECGC   LOGO </a:t>
            </a:r>
            <a:endParaRPr lang="en-US" sz="5400" b="1" dirty="0">
              <a:solidFill>
                <a:srgbClr val="FFFF00"/>
              </a:solidFill>
            </a:endParaRPr>
          </a:p>
        </p:txBody>
      </p:sp>
      <p:pic>
        <p:nvPicPr>
          <p:cNvPr id="6" name="Picture 5" descr="ecgc logo.jpg"/>
          <p:cNvPicPr>
            <a:picLocks noChangeAspect="1"/>
          </p:cNvPicPr>
          <p:nvPr/>
        </p:nvPicPr>
        <p:blipFill>
          <a:blip r:embed="rId2"/>
          <a:stretch>
            <a:fillRect/>
          </a:stretch>
        </p:blipFill>
        <p:spPr>
          <a:xfrm>
            <a:off x="228600" y="1828800"/>
            <a:ext cx="8648700" cy="4838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plus(in)">
                                      <p:cBhvr>
                                        <p:cTn id="1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ECGC</a:t>
            </a:r>
            <a:endParaRPr lang="en-US" b="1" dirty="0">
              <a:solidFill>
                <a:srgbClr val="FFFF00"/>
              </a:solidFill>
            </a:endParaRPr>
          </a:p>
        </p:txBody>
      </p:sp>
      <p:sp>
        <p:nvSpPr>
          <p:cNvPr id="4" name="TextBox 3"/>
          <p:cNvSpPr txBox="1"/>
          <p:nvPr/>
        </p:nvSpPr>
        <p:spPr>
          <a:xfrm>
            <a:off x="685800" y="1905000"/>
            <a:ext cx="8001000" cy="4185761"/>
          </a:xfrm>
          <a:prstGeom prst="rect">
            <a:avLst/>
          </a:prstGeom>
          <a:noFill/>
        </p:spPr>
        <p:txBody>
          <a:bodyPr wrap="square" rtlCol="0">
            <a:spAutoFit/>
          </a:bodyPr>
          <a:lstStyle/>
          <a:p>
            <a:r>
              <a:rPr lang="en-US" sz="2000" b="1" dirty="0" smtClean="0">
                <a:solidFill>
                  <a:srgbClr val="FF0000"/>
                </a:solidFill>
              </a:rPr>
              <a:t>What does ECGC do?</a:t>
            </a:r>
          </a:p>
          <a:p>
            <a:pPr>
              <a:buFont typeface="Wingdings" pitchFamily="2" charset="2"/>
              <a:buChar char="Ø"/>
            </a:pPr>
            <a:r>
              <a:rPr lang="en-US" sz="2400" b="1" dirty="0" smtClean="0">
                <a:solidFill>
                  <a:srgbClr val="FF0000"/>
                </a:solidFill>
              </a:rPr>
              <a:t>Provides a range of credit risk insurance covers to exporters against loss in export of goods and services.</a:t>
            </a:r>
          </a:p>
          <a:p>
            <a:pPr>
              <a:buFont typeface="Wingdings" pitchFamily="2" charset="2"/>
              <a:buChar char="Ø"/>
            </a:pPr>
            <a:endParaRPr lang="en-US" b="1" dirty="0" smtClean="0">
              <a:solidFill>
                <a:srgbClr val="FF0000"/>
              </a:solidFill>
            </a:endParaRPr>
          </a:p>
          <a:p>
            <a:pPr>
              <a:buFont typeface="Wingdings" pitchFamily="2" charset="2"/>
              <a:buChar char="Ø"/>
            </a:pPr>
            <a:r>
              <a:rPr lang="en-US" b="1" dirty="0" smtClean="0">
                <a:solidFill>
                  <a:srgbClr val="FF0000"/>
                </a:solidFill>
              </a:rPr>
              <a:t>Offers guarantees to banks and financial institutions to enable exporters to obtain better facilities from them.</a:t>
            </a:r>
          </a:p>
          <a:p>
            <a:pPr>
              <a:buFont typeface="Wingdings" pitchFamily="2" charset="2"/>
              <a:buChar char="Ø"/>
            </a:pPr>
            <a:endParaRPr lang="en-US" b="1" dirty="0" smtClean="0">
              <a:solidFill>
                <a:srgbClr val="FF0000"/>
              </a:solidFill>
            </a:endParaRPr>
          </a:p>
          <a:p>
            <a:pPr>
              <a:buFont typeface="Wingdings" pitchFamily="2" charset="2"/>
              <a:buChar char="Ø"/>
            </a:pPr>
            <a:r>
              <a:rPr lang="en-US" b="1" dirty="0" smtClean="0">
                <a:solidFill>
                  <a:srgbClr val="FF0000"/>
                </a:solidFill>
              </a:rPr>
              <a:t>Provides Overseas Investment Insurance to Indian companies investing in joint ventures abroad in the form of equity or loan.</a:t>
            </a:r>
          </a:p>
          <a:p>
            <a:pPr>
              <a:buFont typeface="Wingdings" pitchFamily="2" charset="2"/>
              <a:buChar char="Ø"/>
            </a:pPr>
            <a:endParaRPr lang="en-US" b="1" dirty="0" smtClean="0">
              <a:solidFill>
                <a:srgbClr val="FF0000"/>
              </a:solidFill>
            </a:endParaRPr>
          </a:p>
          <a:p>
            <a:pPr>
              <a:buFont typeface="Wingdings" pitchFamily="2" charset="2"/>
              <a:buChar char="Ø"/>
            </a:pPr>
            <a:r>
              <a:rPr lang="en-US" b="1" dirty="0" smtClean="0">
                <a:solidFill>
                  <a:srgbClr val="FF0000"/>
                </a:solidFill>
              </a:rPr>
              <a:t>Information on different countries with its own credit rating</a:t>
            </a:r>
          </a:p>
          <a:p>
            <a:pPr>
              <a:buFont typeface="Wingdings" pitchFamily="2" charset="2"/>
              <a:buChar char="Ø"/>
            </a:pPr>
            <a:endParaRPr lang="en-US" b="1" dirty="0" smtClean="0">
              <a:solidFill>
                <a:srgbClr val="FF0000"/>
              </a:solidFill>
            </a:endParaRPr>
          </a:p>
          <a:p>
            <a:pPr>
              <a:buFont typeface="Wingdings" pitchFamily="2" charset="2"/>
              <a:buChar char="Ø"/>
            </a:pPr>
            <a:r>
              <a:rPr lang="en-US" b="1" dirty="0" smtClean="0">
                <a:solidFill>
                  <a:srgbClr val="FF0000"/>
                </a:solidFill>
              </a:rPr>
              <a:t>Assists the exporters in recovering bad debts</a:t>
            </a:r>
          </a:p>
          <a:p>
            <a:pPr>
              <a:buFont typeface="Wingdings" pitchFamily="2" charset="2"/>
              <a:buChar char="Ø"/>
            </a:pPr>
            <a:endParaRPr lang="en-US" dirty="0" smtClean="0"/>
          </a:p>
        </p:txBody>
      </p:sp>
      <p:pic>
        <p:nvPicPr>
          <p:cNvPr id="5" name="Picture 4" descr="COVER.jpg"/>
          <p:cNvPicPr>
            <a:picLocks noChangeAspect="1"/>
          </p:cNvPicPr>
          <p:nvPr/>
        </p:nvPicPr>
        <p:blipFill>
          <a:blip r:embed="rId2" cstate="print"/>
          <a:stretch>
            <a:fillRect/>
          </a:stretch>
        </p:blipFill>
        <p:spPr>
          <a:xfrm>
            <a:off x="6705600" y="4419600"/>
            <a:ext cx="2438400" cy="2438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lide(fromBottom)">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pPr eaLnBrk="1" hangingPunct="1"/>
            <a:r>
              <a:rPr lang="en-US" sz="4000" b="1" dirty="0" smtClean="0">
                <a:solidFill>
                  <a:srgbClr val="FFFF00"/>
                </a:solidFill>
                <a:effectLst>
                  <a:outerShdw blurRad="38100" dist="38100" dir="2700000" algn="tl">
                    <a:srgbClr val="000000">
                      <a:alpha val="43137"/>
                    </a:srgbClr>
                  </a:outerShdw>
                </a:effectLst>
              </a:rPr>
              <a:t>Exports &amp; Import – General Provisions in  Foreign Trade Policy</a:t>
            </a:r>
          </a:p>
        </p:txBody>
      </p:sp>
      <p:sp>
        <p:nvSpPr>
          <p:cNvPr id="21507" name="Rectangle 3"/>
          <p:cNvSpPr>
            <a:spLocks noGrp="1" noChangeArrowheads="1"/>
          </p:cNvSpPr>
          <p:nvPr>
            <p:ph type="body" idx="4294967295"/>
          </p:nvPr>
        </p:nvSpPr>
        <p:spPr>
          <a:xfrm>
            <a:off x="304800" y="1676400"/>
            <a:ext cx="8153400" cy="5181600"/>
          </a:xfrm>
        </p:spPr>
        <p:txBody>
          <a:bodyPr/>
          <a:lstStyle/>
          <a:p>
            <a:pPr eaLnBrk="1" hangingPunct="1">
              <a:lnSpc>
                <a:spcPct val="90000"/>
              </a:lnSpc>
              <a:buClrTx/>
              <a:buSzPct val="88000"/>
              <a:buFont typeface="Wingdings" pitchFamily="2" charset="2"/>
              <a:buChar char="Ø"/>
            </a:pPr>
            <a:r>
              <a:rPr lang="en-US" sz="2400" b="1" dirty="0" smtClean="0">
                <a:solidFill>
                  <a:srgbClr val="FF0000"/>
                </a:solidFill>
                <a:effectLst>
                  <a:outerShdw blurRad="38100" dist="38100" dir="2700000" algn="tl">
                    <a:srgbClr val="000000">
                      <a:alpha val="43137"/>
                    </a:srgbClr>
                  </a:outerShdw>
                </a:effectLst>
              </a:rPr>
              <a:t>The interpretation of Policy: DGFT is the final authority. Any exemption from policy or procedure also to be referred to DGFT </a:t>
            </a:r>
          </a:p>
          <a:p>
            <a:pPr eaLnBrk="1" hangingPunct="1">
              <a:lnSpc>
                <a:spcPct val="90000"/>
              </a:lnSpc>
              <a:buClrTx/>
              <a:buSzPct val="88000"/>
              <a:buFont typeface="Wingdings" pitchFamily="2" charset="2"/>
              <a:buChar char="Ø"/>
            </a:pPr>
            <a:r>
              <a:rPr lang="en-US" sz="2400" b="1" dirty="0" smtClean="0">
                <a:solidFill>
                  <a:srgbClr val="FF0000"/>
                </a:solidFill>
                <a:effectLst>
                  <a:outerShdw blurRad="38100" dist="38100" dir="2700000" algn="tl">
                    <a:srgbClr val="000000">
                      <a:alpha val="43137"/>
                    </a:srgbClr>
                  </a:outerShdw>
                </a:effectLst>
              </a:rPr>
              <a:t>Freedom to export &amp; import except to the extent of provisions in the Foreign Trade Policy or any other law in force</a:t>
            </a:r>
          </a:p>
          <a:p>
            <a:pPr eaLnBrk="1" hangingPunct="1">
              <a:lnSpc>
                <a:spcPct val="90000"/>
              </a:lnSpc>
              <a:buClrTx/>
              <a:buSzPct val="88000"/>
              <a:buFont typeface="Wingdings" pitchFamily="2" charset="2"/>
              <a:buChar char="Ø"/>
            </a:pPr>
            <a:r>
              <a:rPr lang="en-US" sz="2400" b="1" dirty="0" smtClean="0">
                <a:solidFill>
                  <a:srgbClr val="FF0000"/>
                </a:solidFill>
                <a:effectLst>
                  <a:outerShdw blurRad="38100" dist="38100" dir="2700000" algn="tl">
                    <a:srgbClr val="000000">
                      <a:alpha val="43137"/>
                    </a:srgbClr>
                  </a:outerShdw>
                </a:effectLst>
              </a:rPr>
              <a:t>Every exporter/importer must comply with the provisions of the Foreign Trade (Development &amp; Regulation) Act 1992 </a:t>
            </a:r>
          </a:p>
          <a:p>
            <a:pPr eaLnBrk="1" hangingPunct="1">
              <a:lnSpc>
                <a:spcPct val="90000"/>
              </a:lnSpc>
              <a:buClrTx/>
              <a:buSzPct val="88000"/>
              <a:buFont typeface="Wingdings" pitchFamily="2" charset="2"/>
              <a:buChar char="Ø"/>
            </a:pPr>
            <a:r>
              <a:rPr lang="en-US" sz="2400" b="1" dirty="0" smtClean="0">
                <a:solidFill>
                  <a:srgbClr val="FF0000"/>
                </a:solidFill>
                <a:effectLst>
                  <a:outerShdw blurRad="38100" dist="38100" dir="2700000" algn="tl">
                    <a:srgbClr val="000000">
                      <a:alpha val="43137"/>
                    </a:srgbClr>
                  </a:outerShdw>
                </a:effectLst>
              </a:rPr>
              <a:t>No agency shall withhold consignments allowed for exports. Free movement of export goods is allowed. Authority can take undertaking from exporter in case of any doubt</a:t>
            </a:r>
          </a:p>
          <a:p>
            <a:pPr eaLnBrk="1" hangingPunct="1">
              <a:lnSpc>
                <a:spcPct val="90000"/>
              </a:lnSpc>
              <a:buClrTx/>
              <a:buSzPct val="88000"/>
              <a:buFont typeface="Wingdings" pitchFamily="2" charset="2"/>
              <a:buChar char="Ø"/>
            </a:pPr>
            <a:endParaRPr lang="en-US"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21506"/>
                                        </p:tgtEl>
                                        <p:attrNameLst>
                                          <p:attrName>style.visibility</p:attrName>
                                        </p:attrNameLst>
                                      </p:cBhvr>
                                      <p:to>
                                        <p:strVal val="visible"/>
                                      </p:to>
                                    </p:set>
                                    <p:animEffect transition="in" filter="fade">
                                      <p:cBhvr>
                                        <p:cTn id="7" dur="20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fade">
                                      <p:cBhvr>
                                        <p:cTn id="12" dur="2000"/>
                                        <p:tgtEl>
                                          <p:spTgt spid="2150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fade">
                                      <p:cBhvr>
                                        <p:cTn id="17" dur="2000"/>
                                        <p:tgtEl>
                                          <p:spTgt spid="2150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fade">
                                      <p:cBhvr>
                                        <p:cTn id="22" dur="2000"/>
                                        <p:tgtEl>
                                          <p:spTgt spid="2150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fade">
                                      <p:cBhvr>
                                        <p:cTn id="27" dur="2000"/>
                                        <p:tgtEl>
                                          <p:spTgt spid="2150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1" nodeType="clickEffect">
                                  <p:stCondLst>
                                    <p:cond delay="0"/>
                                  </p:stCondLst>
                                  <p:iterate type="lt">
                                    <p:tmPct val="10000"/>
                                  </p:iterate>
                                  <p:childTnLst>
                                    <p:set>
                                      <p:cBhvr>
                                        <p:cTn id="31" dur="1" fill="hold">
                                          <p:stCondLst>
                                            <p:cond delay="0"/>
                                          </p:stCondLst>
                                        </p:cTn>
                                        <p:tgtEl>
                                          <p:spTgt spid="21506"/>
                                        </p:tgtEl>
                                        <p:attrNameLst>
                                          <p:attrName>style.visibility</p:attrName>
                                        </p:attrNameLst>
                                      </p:cBhvr>
                                      <p:to>
                                        <p:strVal val="visible"/>
                                      </p:to>
                                    </p:set>
                                    <p:animEffect transition="in" filter="fade">
                                      <p:cBhvr>
                                        <p:cTn id="32" dur="2000"/>
                                        <p:tgtEl>
                                          <p:spTgt spid="21506"/>
                                        </p:tgtEl>
                                      </p:cBhvr>
                                    </p:animEffect>
                                    <p:anim calcmode="lin" valueType="num">
                                      <p:cBhvr>
                                        <p:cTn id="33" dur="2000" fill="hold"/>
                                        <p:tgtEl>
                                          <p:spTgt spid="21506"/>
                                        </p:tgtEl>
                                        <p:attrNameLst>
                                          <p:attrName>ppt_w</p:attrName>
                                        </p:attrNameLst>
                                      </p:cBhvr>
                                      <p:tavLst>
                                        <p:tav tm="0" fmla="#ppt_w*sin(2.5*pi*$)">
                                          <p:val>
                                            <p:fltVal val="0"/>
                                          </p:val>
                                        </p:tav>
                                        <p:tav tm="100000">
                                          <p:val>
                                            <p:fltVal val="1"/>
                                          </p:val>
                                        </p:tav>
                                      </p:tavLst>
                                    </p:anim>
                                    <p:anim calcmode="lin" valueType="num">
                                      <p:cBhvr>
                                        <p:cTn id="34" dur="2000" fill="hold"/>
                                        <p:tgtEl>
                                          <p:spTgt spid="21506"/>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43" presetClass="entr" presetSubtype="0" fill="hold" nodeType="clickEffect">
                                  <p:stCondLst>
                                    <p:cond delay="0"/>
                                  </p:stCondLst>
                                  <p:childTnLst>
                                    <p:set>
                                      <p:cBhvr>
                                        <p:cTn id="38" dur="1" fill="hold">
                                          <p:stCondLst>
                                            <p:cond delay="0"/>
                                          </p:stCondLst>
                                        </p:cTn>
                                        <p:tgtEl>
                                          <p:spTgt spid="21507">
                                            <p:txEl>
                                              <p:pRg st="0" end="0"/>
                                            </p:txEl>
                                          </p:spTgt>
                                        </p:tgtEl>
                                        <p:attrNameLst>
                                          <p:attrName>style.visibility</p:attrName>
                                        </p:attrNameLst>
                                      </p:cBhvr>
                                      <p:to>
                                        <p:strVal val="visible"/>
                                      </p:to>
                                    </p:set>
                                    <p:animEffect transition="in" filter="fade">
                                      <p:cBhvr>
                                        <p:cTn id="39" dur="100"/>
                                        <p:tgtEl>
                                          <p:spTgt spid="21507">
                                            <p:txEl>
                                              <p:pRg st="0" end="0"/>
                                            </p:txEl>
                                          </p:spTgt>
                                        </p:tgtEl>
                                      </p:cBhvr>
                                    </p:animEffect>
                                    <p:anim calcmode="lin" valueType="num">
                                      <p:cBhvr>
                                        <p:cTn id="40" dur="4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41" dur="400" fill="hold"/>
                                        <p:tgtEl>
                                          <p:spTgt spid="21507">
                                            <p:txEl>
                                              <p:pRg st="0" end="0"/>
                                            </p:txEl>
                                          </p:spTgt>
                                        </p:tgtEl>
                                        <p:attrNameLst>
                                          <p:attrName>ppt_y</p:attrName>
                                        </p:attrNameLst>
                                      </p:cBhvr>
                                      <p:tavLst>
                                        <p:tav tm="0">
                                          <p:val>
                                            <p:strVal val="#ppt_y+0.31"/>
                                          </p:val>
                                        </p:tav>
                                        <p:tav tm="100000">
                                          <p:val>
                                            <p:strVal val="#ppt_y+0.31"/>
                                          </p:val>
                                        </p:tav>
                                      </p:tavLst>
                                    </p:anim>
                                    <p:anim calcmode="lin" valueType="num">
                                      <p:cBhvr>
                                        <p:cTn id="42" dur="600" decel="50000" fill="hold">
                                          <p:stCondLst>
                                            <p:cond delay="400"/>
                                          </p:stCondLst>
                                        </p:cTn>
                                        <p:tgtEl>
                                          <p:spTgt spid="21507">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3" dur="600" decel="50000" fill="hold">
                                          <p:stCondLst>
                                            <p:cond delay="400"/>
                                          </p:stCondLst>
                                        </p:cTn>
                                        <p:tgtEl>
                                          <p:spTgt spid="21507">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4" presetID="43" presetClass="entr" presetSubtype="0" fill="hold" nodeType="withEffect">
                                  <p:stCondLst>
                                    <p:cond delay="0"/>
                                  </p:stCondLst>
                                  <p:childTnLst>
                                    <p:set>
                                      <p:cBhvr>
                                        <p:cTn id="45" dur="1" fill="hold">
                                          <p:stCondLst>
                                            <p:cond delay="0"/>
                                          </p:stCondLst>
                                        </p:cTn>
                                        <p:tgtEl>
                                          <p:spTgt spid="21507">
                                            <p:txEl>
                                              <p:pRg st="1" end="1"/>
                                            </p:txEl>
                                          </p:spTgt>
                                        </p:tgtEl>
                                        <p:attrNameLst>
                                          <p:attrName>style.visibility</p:attrName>
                                        </p:attrNameLst>
                                      </p:cBhvr>
                                      <p:to>
                                        <p:strVal val="visible"/>
                                      </p:to>
                                    </p:set>
                                    <p:animEffect transition="in" filter="fade">
                                      <p:cBhvr>
                                        <p:cTn id="46" dur="100"/>
                                        <p:tgtEl>
                                          <p:spTgt spid="21507">
                                            <p:txEl>
                                              <p:pRg st="1" end="1"/>
                                            </p:txEl>
                                          </p:spTgt>
                                        </p:tgtEl>
                                      </p:cBhvr>
                                    </p:animEffect>
                                    <p:anim calcmode="lin" valueType="num">
                                      <p:cBhvr>
                                        <p:cTn id="47" dur="4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48" dur="400" fill="hold"/>
                                        <p:tgtEl>
                                          <p:spTgt spid="21507">
                                            <p:txEl>
                                              <p:pRg st="1" end="1"/>
                                            </p:txEl>
                                          </p:spTgt>
                                        </p:tgtEl>
                                        <p:attrNameLst>
                                          <p:attrName>ppt_y</p:attrName>
                                        </p:attrNameLst>
                                      </p:cBhvr>
                                      <p:tavLst>
                                        <p:tav tm="0">
                                          <p:val>
                                            <p:strVal val="#ppt_y+0.31"/>
                                          </p:val>
                                        </p:tav>
                                        <p:tav tm="100000">
                                          <p:val>
                                            <p:strVal val="#ppt_y+0.31"/>
                                          </p:val>
                                        </p:tav>
                                      </p:tavLst>
                                    </p:anim>
                                    <p:anim calcmode="lin" valueType="num">
                                      <p:cBhvr>
                                        <p:cTn id="49" dur="600" decel="50000" fill="hold">
                                          <p:stCondLst>
                                            <p:cond delay="400"/>
                                          </p:stCondLst>
                                        </p:cTn>
                                        <p:tgtEl>
                                          <p:spTgt spid="21507">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0" dur="600" decel="50000" fill="hold">
                                          <p:stCondLst>
                                            <p:cond delay="400"/>
                                          </p:stCondLst>
                                        </p:cTn>
                                        <p:tgtEl>
                                          <p:spTgt spid="21507">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1" presetID="43" presetClass="entr" presetSubtype="0" fill="hold" nodeType="withEffect">
                                  <p:stCondLst>
                                    <p:cond delay="0"/>
                                  </p:stCondLst>
                                  <p:childTnLst>
                                    <p:set>
                                      <p:cBhvr>
                                        <p:cTn id="52" dur="1" fill="hold">
                                          <p:stCondLst>
                                            <p:cond delay="0"/>
                                          </p:stCondLst>
                                        </p:cTn>
                                        <p:tgtEl>
                                          <p:spTgt spid="21507">
                                            <p:txEl>
                                              <p:pRg st="2" end="2"/>
                                            </p:txEl>
                                          </p:spTgt>
                                        </p:tgtEl>
                                        <p:attrNameLst>
                                          <p:attrName>style.visibility</p:attrName>
                                        </p:attrNameLst>
                                      </p:cBhvr>
                                      <p:to>
                                        <p:strVal val="visible"/>
                                      </p:to>
                                    </p:set>
                                    <p:animEffect transition="in" filter="fade">
                                      <p:cBhvr>
                                        <p:cTn id="53" dur="100"/>
                                        <p:tgtEl>
                                          <p:spTgt spid="21507">
                                            <p:txEl>
                                              <p:pRg st="2" end="2"/>
                                            </p:txEl>
                                          </p:spTgt>
                                        </p:tgtEl>
                                      </p:cBhvr>
                                    </p:animEffect>
                                    <p:anim calcmode="lin" valueType="num">
                                      <p:cBhvr>
                                        <p:cTn id="54" dur="4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55" dur="400" fill="hold"/>
                                        <p:tgtEl>
                                          <p:spTgt spid="21507">
                                            <p:txEl>
                                              <p:pRg st="2" end="2"/>
                                            </p:txEl>
                                          </p:spTgt>
                                        </p:tgtEl>
                                        <p:attrNameLst>
                                          <p:attrName>ppt_y</p:attrName>
                                        </p:attrNameLst>
                                      </p:cBhvr>
                                      <p:tavLst>
                                        <p:tav tm="0">
                                          <p:val>
                                            <p:strVal val="#ppt_y+0.31"/>
                                          </p:val>
                                        </p:tav>
                                        <p:tav tm="100000">
                                          <p:val>
                                            <p:strVal val="#ppt_y+0.31"/>
                                          </p:val>
                                        </p:tav>
                                      </p:tavLst>
                                    </p:anim>
                                    <p:anim calcmode="lin" valueType="num">
                                      <p:cBhvr>
                                        <p:cTn id="56" dur="600" decel="50000" fill="hold">
                                          <p:stCondLst>
                                            <p:cond delay="400"/>
                                          </p:stCondLst>
                                        </p:cTn>
                                        <p:tgtEl>
                                          <p:spTgt spid="21507">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7" dur="600" decel="50000" fill="hold">
                                          <p:stCondLst>
                                            <p:cond delay="400"/>
                                          </p:stCondLst>
                                        </p:cTn>
                                        <p:tgtEl>
                                          <p:spTgt spid="21507">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8" presetID="43" presetClass="entr" presetSubtype="0" fill="hold" nodeType="withEffect">
                                  <p:stCondLst>
                                    <p:cond delay="0"/>
                                  </p:stCondLst>
                                  <p:childTnLst>
                                    <p:set>
                                      <p:cBhvr>
                                        <p:cTn id="59" dur="1" fill="hold">
                                          <p:stCondLst>
                                            <p:cond delay="0"/>
                                          </p:stCondLst>
                                        </p:cTn>
                                        <p:tgtEl>
                                          <p:spTgt spid="21507">
                                            <p:txEl>
                                              <p:pRg st="3" end="3"/>
                                            </p:txEl>
                                          </p:spTgt>
                                        </p:tgtEl>
                                        <p:attrNameLst>
                                          <p:attrName>style.visibility</p:attrName>
                                        </p:attrNameLst>
                                      </p:cBhvr>
                                      <p:to>
                                        <p:strVal val="visible"/>
                                      </p:to>
                                    </p:set>
                                    <p:animEffect transition="in" filter="fade">
                                      <p:cBhvr>
                                        <p:cTn id="60" dur="100"/>
                                        <p:tgtEl>
                                          <p:spTgt spid="21507">
                                            <p:txEl>
                                              <p:pRg st="3" end="3"/>
                                            </p:txEl>
                                          </p:spTgt>
                                        </p:tgtEl>
                                      </p:cBhvr>
                                    </p:animEffect>
                                    <p:anim calcmode="lin" valueType="num">
                                      <p:cBhvr>
                                        <p:cTn id="61" dur="4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62" dur="400" fill="hold"/>
                                        <p:tgtEl>
                                          <p:spTgt spid="21507">
                                            <p:txEl>
                                              <p:pRg st="3" end="3"/>
                                            </p:txEl>
                                          </p:spTgt>
                                        </p:tgtEl>
                                        <p:attrNameLst>
                                          <p:attrName>ppt_y</p:attrName>
                                        </p:attrNameLst>
                                      </p:cBhvr>
                                      <p:tavLst>
                                        <p:tav tm="0">
                                          <p:val>
                                            <p:strVal val="#ppt_y+0.31"/>
                                          </p:val>
                                        </p:tav>
                                        <p:tav tm="100000">
                                          <p:val>
                                            <p:strVal val="#ppt_y+0.31"/>
                                          </p:val>
                                        </p:tav>
                                      </p:tavLst>
                                    </p:anim>
                                    <p:anim calcmode="lin" valueType="num">
                                      <p:cBhvr>
                                        <p:cTn id="63" dur="600" decel="50000" fill="hold">
                                          <p:stCondLst>
                                            <p:cond delay="400"/>
                                          </p:stCondLst>
                                        </p:cTn>
                                        <p:tgtEl>
                                          <p:spTgt spid="21507">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4" dur="600" decel="50000" fill="hold">
                                          <p:stCondLst>
                                            <p:cond delay="400"/>
                                          </p:stCondLst>
                                        </p:cTn>
                                        <p:tgtEl>
                                          <p:spTgt spid="21507">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6" grpId="1"/>
      <p:bldP spid="2150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r>
              <a:rPr lang="en-US" dirty="0" smtClean="0">
                <a:solidFill>
                  <a:srgbClr val="FFFF00"/>
                </a:solidFill>
              </a:rPr>
              <a:t>Specific Provisions</a:t>
            </a:r>
          </a:p>
        </p:txBody>
      </p:sp>
      <p:sp>
        <p:nvSpPr>
          <p:cNvPr id="22531" name="Rectangle 3"/>
          <p:cNvSpPr>
            <a:spLocks noGrp="1" noChangeArrowheads="1"/>
          </p:cNvSpPr>
          <p:nvPr>
            <p:ph type="body" idx="4294967295"/>
          </p:nvPr>
        </p:nvSpPr>
        <p:spPr>
          <a:xfrm>
            <a:off x="990600" y="1600200"/>
            <a:ext cx="8153400" cy="4525963"/>
          </a:xfrm>
        </p:spPr>
        <p:txBody>
          <a:bodyPr>
            <a:normAutofit/>
          </a:bodyPr>
          <a:lstStyle/>
          <a:p>
            <a:pPr eaLnBrk="1" hangingPunct="1">
              <a:lnSpc>
                <a:spcPct val="90000"/>
              </a:lnSpc>
              <a:buClrTx/>
              <a:buSzPct val="95000"/>
              <a:buFont typeface="Wingdings" pitchFamily="2" charset="2"/>
              <a:buChar char="Ø"/>
            </a:pPr>
            <a:r>
              <a:rPr lang="en-US" sz="4000" b="1" dirty="0" smtClean="0">
                <a:solidFill>
                  <a:srgbClr val="FF0000"/>
                </a:solidFill>
              </a:rPr>
              <a:t>Free exports</a:t>
            </a:r>
          </a:p>
          <a:p>
            <a:pPr eaLnBrk="1" hangingPunct="1">
              <a:lnSpc>
                <a:spcPct val="90000"/>
              </a:lnSpc>
              <a:buClrTx/>
              <a:buSzPct val="95000"/>
              <a:buFont typeface="Wingdings" pitchFamily="2" charset="2"/>
              <a:buChar char="Ø"/>
            </a:pPr>
            <a:r>
              <a:rPr lang="en-US" sz="4000" b="1" dirty="0" smtClean="0">
                <a:solidFill>
                  <a:srgbClr val="FF0000"/>
                </a:solidFill>
              </a:rPr>
              <a:t>All exports in freely convertible currency except in specific situations</a:t>
            </a:r>
          </a:p>
          <a:p>
            <a:pPr eaLnBrk="1" hangingPunct="1">
              <a:lnSpc>
                <a:spcPct val="90000"/>
              </a:lnSpc>
              <a:buClrTx/>
              <a:buSzPct val="95000"/>
              <a:buFont typeface="Wingdings" pitchFamily="2" charset="2"/>
              <a:buChar char="Ø"/>
            </a:pPr>
            <a:r>
              <a:rPr lang="en-US" sz="4000" b="1" dirty="0" smtClean="0">
                <a:solidFill>
                  <a:srgbClr val="FF0000"/>
                </a:solidFill>
              </a:rPr>
              <a:t>Realization of export proceeds within a specified </a:t>
            </a:r>
            <a:r>
              <a:rPr lang="en-US" sz="4000" b="1" dirty="0" smtClean="0">
                <a:solidFill>
                  <a:srgbClr val="FF0000"/>
                </a:solidFill>
              </a:rPr>
              <a:t>time</a:t>
            </a:r>
            <a:endParaRPr lang="en-US" sz="4000" b="1" dirty="0" smtClean="0">
              <a:solidFill>
                <a:srgbClr val="FF0000"/>
              </a:solidFill>
            </a:endParaRPr>
          </a:p>
          <a:p>
            <a:pPr eaLnBrk="1" hangingPunct="1">
              <a:lnSpc>
                <a:spcPct val="90000"/>
              </a:lnSpc>
              <a:buClrTx/>
              <a:buSzPct val="95000"/>
              <a:buFont typeface="Wingdings" pitchFamily="2" charset="2"/>
              <a:buChar char="Ø"/>
            </a:pPr>
            <a:r>
              <a:rPr lang="en-US" sz="4000" b="1" dirty="0" smtClean="0">
                <a:solidFill>
                  <a:srgbClr val="FF0000"/>
                </a:solidFill>
              </a:rPr>
              <a:t>Deemed exports</a:t>
            </a:r>
          </a:p>
          <a:p>
            <a:pPr eaLnBrk="1" hangingPunct="1">
              <a:lnSpc>
                <a:spcPct val="90000"/>
              </a:lnSpc>
              <a:buClrTx/>
              <a:buSzPct val="95000"/>
              <a:buFont typeface="Wingdings" pitchFamily="2" charset="2"/>
              <a:buChar char="Ø"/>
            </a:pPr>
            <a:endParaRPr lang="en-US" sz="4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22530"/>
                                        </p:tgtEl>
                                        <p:attrNameLst>
                                          <p:attrName>style.visibility</p:attrName>
                                        </p:attrNameLst>
                                      </p:cBhvr>
                                      <p:to>
                                        <p:strVal val="visible"/>
                                      </p:to>
                                    </p:set>
                                    <p:animEffect transition="in" filter="fade">
                                      <p:cBhvr>
                                        <p:cTn id="7" dur="20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0"/>
                                  </p:iterate>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fade">
                                      <p:cBhvr>
                                        <p:cTn id="12" dur="2000"/>
                                        <p:tgtEl>
                                          <p:spTgt spid="225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0"/>
                                  </p:iterate>
                                  <p:childTnLst>
                                    <p:set>
                                      <p:cBhvr>
                                        <p:cTn id="16" dur="1" fill="hold">
                                          <p:stCondLst>
                                            <p:cond delay="0"/>
                                          </p:stCondLst>
                                        </p:cTn>
                                        <p:tgtEl>
                                          <p:spTgt spid="22531">
                                            <p:txEl>
                                              <p:pRg st="1" end="1"/>
                                            </p:txEl>
                                          </p:spTgt>
                                        </p:tgtEl>
                                        <p:attrNameLst>
                                          <p:attrName>style.visibility</p:attrName>
                                        </p:attrNameLst>
                                      </p:cBhvr>
                                      <p:to>
                                        <p:strVal val="visible"/>
                                      </p:to>
                                    </p:set>
                                    <p:animEffect transition="in" filter="fade">
                                      <p:cBhvr>
                                        <p:cTn id="17" dur="2000"/>
                                        <p:tgtEl>
                                          <p:spTgt spid="2253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0"/>
                                  </p:iterate>
                                  <p:childTnLst>
                                    <p:set>
                                      <p:cBhvr>
                                        <p:cTn id="21" dur="1" fill="hold">
                                          <p:stCondLst>
                                            <p:cond delay="0"/>
                                          </p:stCondLst>
                                        </p:cTn>
                                        <p:tgtEl>
                                          <p:spTgt spid="22531">
                                            <p:txEl>
                                              <p:pRg st="2" end="2"/>
                                            </p:txEl>
                                          </p:spTgt>
                                        </p:tgtEl>
                                        <p:attrNameLst>
                                          <p:attrName>style.visibility</p:attrName>
                                        </p:attrNameLst>
                                      </p:cBhvr>
                                      <p:to>
                                        <p:strVal val="visible"/>
                                      </p:to>
                                    </p:set>
                                    <p:animEffect transition="in" filter="fade">
                                      <p:cBhvr>
                                        <p:cTn id="22" dur="2000"/>
                                        <p:tgtEl>
                                          <p:spTgt spid="2253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0"/>
                                  </p:iterate>
                                  <p:childTnLst>
                                    <p:set>
                                      <p:cBhvr>
                                        <p:cTn id="26" dur="1" fill="hold">
                                          <p:stCondLst>
                                            <p:cond delay="0"/>
                                          </p:stCondLst>
                                        </p:cTn>
                                        <p:tgtEl>
                                          <p:spTgt spid="22531">
                                            <p:txEl>
                                              <p:pRg st="3" end="3"/>
                                            </p:txEl>
                                          </p:spTgt>
                                        </p:tgtEl>
                                        <p:attrNameLst>
                                          <p:attrName>style.visibility</p:attrName>
                                        </p:attrNameLst>
                                      </p:cBhvr>
                                      <p:to>
                                        <p:strVal val="visible"/>
                                      </p:to>
                                    </p:set>
                                    <p:animEffect transition="in" filter="fade">
                                      <p:cBhvr>
                                        <p:cTn id="27" dur="2000"/>
                                        <p:tgtEl>
                                          <p:spTgt spid="2253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1" nodeType="clickEffect">
                                  <p:stCondLst>
                                    <p:cond delay="0"/>
                                  </p:stCondLst>
                                  <p:iterate type="lt">
                                    <p:tmPct val="10000"/>
                                  </p:iterate>
                                  <p:childTnLst>
                                    <p:set>
                                      <p:cBhvr>
                                        <p:cTn id="31" dur="1" fill="hold">
                                          <p:stCondLst>
                                            <p:cond delay="0"/>
                                          </p:stCondLst>
                                        </p:cTn>
                                        <p:tgtEl>
                                          <p:spTgt spid="22530"/>
                                        </p:tgtEl>
                                        <p:attrNameLst>
                                          <p:attrName>style.visibility</p:attrName>
                                        </p:attrNameLst>
                                      </p:cBhvr>
                                      <p:to>
                                        <p:strVal val="visible"/>
                                      </p:to>
                                    </p:set>
                                    <p:animEffect transition="in" filter="fade">
                                      <p:cBhvr>
                                        <p:cTn id="32" dur="2000"/>
                                        <p:tgtEl>
                                          <p:spTgt spid="22530"/>
                                        </p:tgtEl>
                                      </p:cBhvr>
                                    </p:animEffect>
                                    <p:anim calcmode="lin" valueType="num">
                                      <p:cBhvr>
                                        <p:cTn id="33" dur="2000" fill="hold"/>
                                        <p:tgtEl>
                                          <p:spTgt spid="22530"/>
                                        </p:tgtEl>
                                        <p:attrNameLst>
                                          <p:attrName>ppt_w</p:attrName>
                                        </p:attrNameLst>
                                      </p:cBhvr>
                                      <p:tavLst>
                                        <p:tav tm="0" fmla="#ppt_w*sin(2.5*pi*$)">
                                          <p:val>
                                            <p:fltVal val="0"/>
                                          </p:val>
                                        </p:tav>
                                        <p:tav tm="100000">
                                          <p:val>
                                            <p:fltVal val="1"/>
                                          </p:val>
                                        </p:tav>
                                      </p:tavLst>
                                    </p:anim>
                                    <p:anim calcmode="lin" valueType="num">
                                      <p:cBhvr>
                                        <p:cTn id="34" dur="2000" fill="hold"/>
                                        <p:tgtEl>
                                          <p:spTgt spid="22530"/>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58" presetClass="entr" presetSubtype="0" accel="100000" fill="hold" grpId="1" nodeType="clickEffect">
                                  <p:stCondLst>
                                    <p:cond delay="0"/>
                                  </p:stCondLst>
                                  <p:iterate type="lt">
                                    <p:tmPct val="0"/>
                                  </p:iterate>
                                  <p:childTnLst>
                                    <p:set>
                                      <p:cBhvr>
                                        <p:cTn id="38" dur="1" fill="hold">
                                          <p:stCondLst>
                                            <p:cond delay="0"/>
                                          </p:stCondLst>
                                        </p:cTn>
                                        <p:tgtEl>
                                          <p:spTgt spid="22531">
                                            <p:txEl>
                                              <p:pRg st="0" end="0"/>
                                            </p:txEl>
                                          </p:spTgt>
                                        </p:tgtEl>
                                        <p:attrNameLst>
                                          <p:attrName>style.visibility</p:attrName>
                                        </p:attrNameLst>
                                      </p:cBhvr>
                                      <p:to>
                                        <p:strVal val="visible"/>
                                      </p:to>
                                    </p:set>
                                    <p:anim calcmode="lin" valueType="num">
                                      <p:cBhvr>
                                        <p:cTn id="39" dur="500" fill="hold"/>
                                        <p:tgtEl>
                                          <p:spTgt spid="22531">
                                            <p:txEl>
                                              <p:pRg st="0" end="0"/>
                                            </p:txEl>
                                          </p:spTgt>
                                        </p:tgtEl>
                                        <p:attrNameLst>
                                          <p:attrName>ppt_w</p:attrName>
                                        </p:attrNameLst>
                                      </p:cBhvr>
                                      <p:tavLst>
                                        <p:tav tm="0">
                                          <p:val>
                                            <p:strVal val="#ppt_w*2.5"/>
                                          </p:val>
                                        </p:tav>
                                        <p:tav tm="100000">
                                          <p:val>
                                            <p:strVal val="#ppt_w"/>
                                          </p:val>
                                        </p:tav>
                                      </p:tavLst>
                                    </p:anim>
                                    <p:anim calcmode="lin" valueType="num">
                                      <p:cBhvr>
                                        <p:cTn id="40" dur="500" fill="hold"/>
                                        <p:tgtEl>
                                          <p:spTgt spid="22531">
                                            <p:txEl>
                                              <p:pRg st="0" end="0"/>
                                            </p:txEl>
                                          </p:spTgt>
                                        </p:tgtEl>
                                        <p:attrNameLst>
                                          <p:attrName>ppt_h</p:attrName>
                                        </p:attrNameLst>
                                      </p:cBhvr>
                                      <p:tavLst>
                                        <p:tav tm="0">
                                          <p:val>
                                            <p:strVal val="#ppt_h*0.01"/>
                                          </p:val>
                                        </p:tav>
                                        <p:tav tm="100000">
                                          <p:val>
                                            <p:strVal val="#ppt_h"/>
                                          </p:val>
                                        </p:tav>
                                      </p:tavLst>
                                    </p:anim>
                                    <p:anim calcmode="lin" valueType="num">
                                      <p:cBhvr>
                                        <p:cTn id="41"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p:cTn id="42" dur="500" fill="hold"/>
                                        <p:tgtEl>
                                          <p:spTgt spid="22531">
                                            <p:txEl>
                                              <p:pRg st="0" end="0"/>
                                            </p:txEl>
                                          </p:spTgt>
                                        </p:tgtEl>
                                        <p:attrNameLst>
                                          <p:attrName>ppt_y</p:attrName>
                                        </p:attrNameLst>
                                      </p:cBhvr>
                                      <p:tavLst>
                                        <p:tav tm="0">
                                          <p:val>
                                            <p:strVal val="#ppt_h+1"/>
                                          </p:val>
                                        </p:tav>
                                        <p:tav tm="100000">
                                          <p:val>
                                            <p:strVal val="#ppt_y"/>
                                          </p:val>
                                        </p:tav>
                                      </p:tavLst>
                                    </p:anim>
                                    <p:animEffect transition="in" filter="fade">
                                      <p:cBhvr>
                                        <p:cTn id="43" dur="500"/>
                                        <p:tgtEl>
                                          <p:spTgt spid="2253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8" presetClass="entr" presetSubtype="0" accel="100000" fill="hold" grpId="1" nodeType="clickEffect">
                                  <p:stCondLst>
                                    <p:cond delay="0"/>
                                  </p:stCondLst>
                                  <p:iterate type="lt">
                                    <p:tmPct val="0"/>
                                  </p:iterate>
                                  <p:childTnLst>
                                    <p:set>
                                      <p:cBhvr>
                                        <p:cTn id="47" dur="1" fill="hold">
                                          <p:stCondLst>
                                            <p:cond delay="0"/>
                                          </p:stCondLst>
                                        </p:cTn>
                                        <p:tgtEl>
                                          <p:spTgt spid="22531">
                                            <p:txEl>
                                              <p:pRg st="1" end="1"/>
                                            </p:txEl>
                                          </p:spTgt>
                                        </p:tgtEl>
                                        <p:attrNameLst>
                                          <p:attrName>style.visibility</p:attrName>
                                        </p:attrNameLst>
                                      </p:cBhvr>
                                      <p:to>
                                        <p:strVal val="visible"/>
                                      </p:to>
                                    </p:set>
                                    <p:anim calcmode="lin" valueType="num">
                                      <p:cBhvr>
                                        <p:cTn id="48" dur="500" fill="hold"/>
                                        <p:tgtEl>
                                          <p:spTgt spid="22531">
                                            <p:txEl>
                                              <p:pRg st="1" end="1"/>
                                            </p:txEl>
                                          </p:spTgt>
                                        </p:tgtEl>
                                        <p:attrNameLst>
                                          <p:attrName>ppt_w</p:attrName>
                                        </p:attrNameLst>
                                      </p:cBhvr>
                                      <p:tavLst>
                                        <p:tav tm="0">
                                          <p:val>
                                            <p:strVal val="#ppt_w*2.5"/>
                                          </p:val>
                                        </p:tav>
                                        <p:tav tm="100000">
                                          <p:val>
                                            <p:strVal val="#ppt_w"/>
                                          </p:val>
                                        </p:tav>
                                      </p:tavLst>
                                    </p:anim>
                                    <p:anim calcmode="lin" valueType="num">
                                      <p:cBhvr>
                                        <p:cTn id="49" dur="500" fill="hold"/>
                                        <p:tgtEl>
                                          <p:spTgt spid="22531">
                                            <p:txEl>
                                              <p:pRg st="1" end="1"/>
                                            </p:txEl>
                                          </p:spTgt>
                                        </p:tgtEl>
                                        <p:attrNameLst>
                                          <p:attrName>ppt_h</p:attrName>
                                        </p:attrNameLst>
                                      </p:cBhvr>
                                      <p:tavLst>
                                        <p:tav tm="0">
                                          <p:val>
                                            <p:strVal val="#ppt_h*0.01"/>
                                          </p:val>
                                        </p:tav>
                                        <p:tav tm="100000">
                                          <p:val>
                                            <p:strVal val="#ppt_h"/>
                                          </p:val>
                                        </p:tav>
                                      </p:tavLst>
                                    </p:anim>
                                    <p:anim calcmode="lin" valueType="num">
                                      <p:cBhvr>
                                        <p:cTn id="50"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p:cTn id="51" dur="500" fill="hold"/>
                                        <p:tgtEl>
                                          <p:spTgt spid="22531">
                                            <p:txEl>
                                              <p:pRg st="1" end="1"/>
                                            </p:txEl>
                                          </p:spTgt>
                                        </p:tgtEl>
                                        <p:attrNameLst>
                                          <p:attrName>ppt_y</p:attrName>
                                        </p:attrNameLst>
                                      </p:cBhvr>
                                      <p:tavLst>
                                        <p:tav tm="0">
                                          <p:val>
                                            <p:strVal val="#ppt_h+1"/>
                                          </p:val>
                                        </p:tav>
                                        <p:tav tm="100000">
                                          <p:val>
                                            <p:strVal val="#ppt_y"/>
                                          </p:val>
                                        </p:tav>
                                      </p:tavLst>
                                    </p:anim>
                                    <p:animEffect transition="in" filter="fade">
                                      <p:cBhvr>
                                        <p:cTn id="52" dur="500"/>
                                        <p:tgtEl>
                                          <p:spTgt spid="22531">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8" presetClass="entr" presetSubtype="0" accel="100000" fill="hold" grpId="1" nodeType="clickEffect">
                                  <p:stCondLst>
                                    <p:cond delay="0"/>
                                  </p:stCondLst>
                                  <p:iterate type="lt">
                                    <p:tmPct val="0"/>
                                  </p:iterate>
                                  <p:childTnLst>
                                    <p:set>
                                      <p:cBhvr>
                                        <p:cTn id="56" dur="1" fill="hold">
                                          <p:stCondLst>
                                            <p:cond delay="0"/>
                                          </p:stCondLst>
                                        </p:cTn>
                                        <p:tgtEl>
                                          <p:spTgt spid="22531">
                                            <p:txEl>
                                              <p:pRg st="2" end="2"/>
                                            </p:txEl>
                                          </p:spTgt>
                                        </p:tgtEl>
                                        <p:attrNameLst>
                                          <p:attrName>style.visibility</p:attrName>
                                        </p:attrNameLst>
                                      </p:cBhvr>
                                      <p:to>
                                        <p:strVal val="visible"/>
                                      </p:to>
                                    </p:set>
                                    <p:anim calcmode="lin" valueType="num">
                                      <p:cBhvr>
                                        <p:cTn id="57" dur="500" fill="hold"/>
                                        <p:tgtEl>
                                          <p:spTgt spid="22531">
                                            <p:txEl>
                                              <p:pRg st="2" end="2"/>
                                            </p:txEl>
                                          </p:spTgt>
                                        </p:tgtEl>
                                        <p:attrNameLst>
                                          <p:attrName>ppt_w</p:attrName>
                                        </p:attrNameLst>
                                      </p:cBhvr>
                                      <p:tavLst>
                                        <p:tav tm="0">
                                          <p:val>
                                            <p:strVal val="#ppt_w*2.5"/>
                                          </p:val>
                                        </p:tav>
                                        <p:tav tm="100000">
                                          <p:val>
                                            <p:strVal val="#ppt_w"/>
                                          </p:val>
                                        </p:tav>
                                      </p:tavLst>
                                    </p:anim>
                                    <p:anim calcmode="lin" valueType="num">
                                      <p:cBhvr>
                                        <p:cTn id="58" dur="500" fill="hold"/>
                                        <p:tgtEl>
                                          <p:spTgt spid="22531">
                                            <p:txEl>
                                              <p:pRg st="2" end="2"/>
                                            </p:txEl>
                                          </p:spTgt>
                                        </p:tgtEl>
                                        <p:attrNameLst>
                                          <p:attrName>ppt_h</p:attrName>
                                        </p:attrNameLst>
                                      </p:cBhvr>
                                      <p:tavLst>
                                        <p:tav tm="0">
                                          <p:val>
                                            <p:strVal val="#ppt_h*0.01"/>
                                          </p:val>
                                        </p:tav>
                                        <p:tav tm="100000">
                                          <p:val>
                                            <p:strVal val="#ppt_h"/>
                                          </p:val>
                                        </p:tav>
                                      </p:tavLst>
                                    </p:anim>
                                    <p:anim calcmode="lin" valueType="num">
                                      <p:cBhvr>
                                        <p:cTn id="59"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p:cTn id="60" dur="500" fill="hold"/>
                                        <p:tgtEl>
                                          <p:spTgt spid="22531">
                                            <p:txEl>
                                              <p:pRg st="2" end="2"/>
                                            </p:txEl>
                                          </p:spTgt>
                                        </p:tgtEl>
                                        <p:attrNameLst>
                                          <p:attrName>ppt_y</p:attrName>
                                        </p:attrNameLst>
                                      </p:cBhvr>
                                      <p:tavLst>
                                        <p:tav tm="0">
                                          <p:val>
                                            <p:strVal val="#ppt_h+1"/>
                                          </p:val>
                                        </p:tav>
                                        <p:tav tm="100000">
                                          <p:val>
                                            <p:strVal val="#ppt_y"/>
                                          </p:val>
                                        </p:tav>
                                      </p:tavLst>
                                    </p:anim>
                                    <p:animEffect transition="in" filter="fade">
                                      <p:cBhvr>
                                        <p:cTn id="61" dur="500"/>
                                        <p:tgtEl>
                                          <p:spTgt spid="22531">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8" presetClass="entr" presetSubtype="0" accel="100000" fill="hold" grpId="1" nodeType="clickEffect">
                                  <p:stCondLst>
                                    <p:cond delay="0"/>
                                  </p:stCondLst>
                                  <p:iterate type="lt">
                                    <p:tmPct val="0"/>
                                  </p:iterate>
                                  <p:childTnLst>
                                    <p:set>
                                      <p:cBhvr>
                                        <p:cTn id="65" dur="1" fill="hold">
                                          <p:stCondLst>
                                            <p:cond delay="0"/>
                                          </p:stCondLst>
                                        </p:cTn>
                                        <p:tgtEl>
                                          <p:spTgt spid="22531">
                                            <p:txEl>
                                              <p:pRg st="3" end="3"/>
                                            </p:txEl>
                                          </p:spTgt>
                                        </p:tgtEl>
                                        <p:attrNameLst>
                                          <p:attrName>style.visibility</p:attrName>
                                        </p:attrNameLst>
                                      </p:cBhvr>
                                      <p:to>
                                        <p:strVal val="visible"/>
                                      </p:to>
                                    </p:set>
                                    <p:anim calcmode="lin" valueType="num">
                                      <p:cBhvr>
                                        <p:cTn id="66" dur="500" fill="hold"/>
                                        <p:tgtEl>
                                          <p:spTgt spid="22531">
                                            <p:txEl>
                                              <p:pRg st="3" end="3"/>
                                            </p:txEl>
                                          </p:spTgt>
                                        </p:tgtEl>
                                        <p:attrNameLst>
                                          <p:attrName>ppt_w</p:attrName>
                                        </p:attrNameLst>
                                      </p:cBhvr>
                                      <p:tavLst>
                                        <p:tav tm="0">
                                          <p:val>
                                            <p:strVal val="#ppt_w*2.5"/>
                                          </p:val>
                                        </p:tav>
                                        <p:tav tm="100000">
                                          <p:val>
                                            <p:strVal val="#ppt_w"/>
                                          </p:val>
                                        </p:tav>
                                      </p:tavLst>
                                    </p:anim>
                                    <p:anim calcmode="lin" valueType="num">
                                      <p:cBhvr>
                                        <p:cTn id="67" dur="500" fill="hold"/>
                                        <p:tgtEl>
                                          <p:spTgt spid="22531">
                                            <p:txEl>
                                              <p:pRg st="3" end="3"/>
                                            </p:txEl>
                                          </p:spTgt>
                                        </p:tgtEl>
                                        <p:attrNameLst>
                                          <p:attrName>ppt_h</p:attrName>
                                        </p:attrNameLst>
                                      </p:cBhvr>
                                      <p:tavLst>
                                        <p:tav tm="0">
                                          <p:val>
                                            <p:strVal val="#ppt_h*0.01"/>
                                          </p:val>
                                        </p:tav>
                                        <p:tav tm="100000">
                                          <p:val>
                                            <p:strVal val="#ppt_h"/>
                                          </p:val>
                                        </p:tav>
                                      </p:tavLst>
                                    </p:anim>
                                    <p:anim calcmode="lin" valueType="num">
                                      <p:cBhvr>
                                        <p:cTn id="68"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p:cTn id="69" dur="500" fill="hold"/>
                                        <p:tgtEl>
                                          <p:spTgt spid="22531">
                                            <p:txEl>
                                              <p:pRg st="3" end="3"/>
                                            </p:txEl>
                                          </p:spTgt>
                                        </p:tgtEl>
                                        <p:attrNameLst>
                                          <p:attrName>ppt_y</p:attrName>
                                        </p:attrNameLst>
                                      </p:cBhvr>
                                      <p:tavLst>
                                        <p:tav tm="0">
                                          <p:val>
                                            <p:strVal val="#ppt_h+1"/>
                                          </p:val>
                                        </p:tav>
                                        <p:tav tm="100000">
                                          <p:val>
                                            <p:strVal val="#ppt_y"/>
                                          </p:val>
                                        </p:tav>
                                      </p:tavLst>
                                    </p:anim>
                                    <p:animEffect transition="in" filter="fade">
                                      <p:cBhvr>
                                        <p:cTn id="70"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0" grpId="1"/>
      <p:bldP spid="22531" grpId="0" build="p"/>
      <p:bldP spid="22531" grpI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xciseimage1.jpg"/>
          <p:cNvPicPr>
            <a:picLocks noChangeAspect="1"/>
          </p:cNvPicPr>
          <p:nvPr/>
        </p:nvPicPr>
        <p:blipFill>
          <a:blip r:embed="rId2" cstate="print"/>
          <a:stretch>
            <a:fillRect/>
          </a:stretch>
        </p:blipFill>
        <p:spPr>
          <a:xfrm>
            <a:off x="3352800" y="3886200"/>
            <a:ext cx="5791200" cy="2971800"/>
          </a:xfrm>
          <a:prstGeom prst="rect">
            <a:avLst/>
          </a:prstGeom>
        </p:spPr>
      </p:pic>
      <p:sp>
        <p:nvSpPr>
          <p:cNvPr id="2" name="Title 1"/>
          <p:cNvSpPr>
            <a:spLocks noGrp="1"/>
          </p:cNvSpPr>
          <p:nvPr>
            <p:ph type="title"/>
          </p:nvPr>
        </p:nvSpPr>
        <p:spPr/>
        <p:txBody>
          <a:bodyPr/>
          <a:lstStyle/>
          <a:p>
            <a:r>
              <a:rPr lang="en-US" b="1" dirty="0" smtClean="0">
                <a:solidFill>
                  <a:srgbClr val="FFFF00"/>
                </a:solidFill>
              </a:rPr>
              <a:t>Excise Duty</a:t>
            </a:r>
            <a:endParaRPr lang="en-US" b="1" dirty="0">
              <a:solidFill>
                <a:srgbClr val="FFFF00"/>
              </a:solidFill>
            </a:endParaRPr>
          </a:p>
        </p:txBody>
      </p:sp>
      <p:sp>
        <p:nvSpPr>
          <p:cNvPr id="3" name="Rectangle 2"/>
          <p:cNvSpPr/>
          <p:nvPr/>
        </p:nvSpPr>
        <p:spPr>
          <a:xfrm>
            <a:off x="304800" y="1600200"/>
            <a:ext cx="8458200" cy="2308324"/>
          </a:xfrm>
          <a:prstGeom prst="rect">
            <a:avLst/>
          </a:prstGeom>
        </p:spPr>
        <p:txBody>
          <a:bodyPr wrap="square">
            <a:spAutoFit/>
          </a:bodyPr>
          <a:lstStyle/>
          <a:p>
            <a:r>
              <a:rPr lang="en-US" sz="2400" b="1" dirty="0" smtClean="0">
                <a:solidFill>
                  <a:srgbClr val="FF0000"/>
                </a:solidFill>
              </a:rPr>
              <a:t>An excise or excise tax (sometimes called a duty of excise special tax) is an inland tax on the sale, or production for sale, of specific goods or a tax on a good produced for sale, or sold, within a country or licenses for specific activities. Excises are distinguished from customs duties, which are taxes on importation</a:t>
            </a:r>
            <a:endParaRPr 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heckerboard(across)">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plus(in)">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effectLst>
                  <a:outerShdw blurRad="38100" dist="38100" dir="2700000" algn="tl">
                    <a:srgbClr val="000000">
                      <a:alpha val="43137"/>
                    </a:srgbClr>
                  </a:outerShdw>
                </a:effectLst>
              </a:rPr>
              <a:t>Custom Duty</a:t>
            </a:r>
            <a:endParaRPr lang="en-US" b="1" dirty="0">
              <a:solidFill>
                <a:srgbClr val="FFFF00"/>
              </a:solidFill>
              <a:effectLst>
                <a:outerShdw blurRad="38100" dist="38100" dir="2700000" algn="tl">
                  <a:srgbClr val="000000">
                    <a:alpha val="43137"/>
                  </a:srgbClr>
                </a:outerShdw>
              </a:effectLst>
            </a:endParaRPr>
          </a:p>
        </p:txBody>
      </p:sp>
      <p:sp>
        <p:nvSpPr>
          <p:cNvPr id="3" name="Rectangle 2"/>
          <p:cNvSpPr/>
          <p:nvPr/>
        </p:nvSpPr>
        <p:spPr>
          <a:xfrm>
            <a:off x="304800" y="1752601"/>
            <a:ext cx="8534400" cy="369332"/>
          </a:xfrm>
          <a:prstGeom prst="rect">
            <a:avLst/>
          </a:prstGeom>
        </p:spPr>
        <p:txBody>
          <a:bodyPr wrap="square">
            <a:spAutoFit/>
          </a:bodyPr>
          <a:lstStyle/>
          <a:p>
            <a:r>
              <a:rPr lang="en-US" dirty="0" smtClean="0"/>
              <a:t>. </a:t>
            </a:r>
            <a:endParaRPr lang="en-US" dirty="0"/>
          </a:p>
        </p:txBody>
      </p:sp>
      <p:pic>
        <p:nvPicPr>
          <p:cNvPr id="4" name="Picture 3" descr="220px-CBP_female_officers_going_aboard_a_ship.jpg"/>
          <p:cNvPicPr>
            <a:picLocks noChangeAspect="1"/>
          </p:cNvPicPr>
          <p:nvPr/>
        </p:nvPicPr>
        <p:blipFill>
          <a:blip r:embed="rId2" cstate="print"/>
          <a:stretch>
            <a:fillRect/>
          </a:stretch>
        </p:blipFill>
        <p:spPr>
          <a:xfrm>
            <a:off x="6096000" y="1600200"/>
            <a:ext cx="3048000" cy="5257800"/>
          </a:xfrm>
          <a:prstGeom prst="rect">
            <a:avLst/>
          </a:prstGeom>
        </p:spPr>
      </p:pic>
      <p:sp>
        <p:nvSpPr>
          <p:cNvPr id="5" name="TextBox 4"/>
          <p:cNvSpPr txBox="1"/>
          <p:nvPr/>
        </p:nvSpPr>
        <p:spPr>
          <a:xfrm>
            <a:off x="6553200" y="6400800"/>
            <a:ext cx="2590800" cy="400110"/>
          </a:xfrm>
          <a:prstGeom prst="rect">
            <a:avLst/>
          </a:prstGeom>
          <a:noFill/>
        </p:spPr>
        <p:txBody>
          <a:bodyPr wrap="square" rtlCol="0">
            <a:spAutoFit/>
          </a:bodyPr>
          <a:lstStyle/>
          <a:p>
            <a:r>
              <a:rPr lang="en-US" sz="2000" b="1" dirty="0" smtClean="0"/>
              <a:t>Custom Officer U.K</a:t>
            </a:r>
            <a:endParaRPr lang="en-US" b="1" dirty="0"/>
          </a:p>
        </p:txBody>
      </p:sp>
      <p:sp>
        <p:nvSpPr>
          <p:cNvPr id="7" name="TextBox 6"/>
          <p:cNvSpPr txBox="1"/>
          <p:nvPr/>
        </p:nvSpPr>
        <p:spPr>
          <a:xfrm>
            <a:off x="381000" y="1828800"/>
            <a:ext cx="5410200" cy="4524315"/>
          </a:xfrm>
          <a:prstGeom prst="rect">
            <a:avLst/>
          </a:prstGeom>
          <a:noFill/>
        </p:spPr>
        <p:txBody>
          <a:bodyPr wrap="square" rtlCol="0">
            <a:spAutoFit/>
          </a:bodyPr>
          <a:lstStyle/>
          <a:p>
            <a:r>
              <a:rPr lang="en-US" sz="2400" dirty="0" smtClean="0">
                <a:solidFill>
                  <a:srgbClr val="FF0000"/>
                </a:solidFill>
                <a:effectLst>
                  <a:outerShdw blurRad="38100" dist="38100" dir="2700000" algn="tl">
                    <a:srgbClr val="000000">
                      <a:alpha val="43137"/>
                    </a:srgbClr>
                  </a:outerShdw>
                </a:effectLst>
              </a:rPr>
              <a:t>Customs duty is a kind of </a:t>
            </a:r>
            <a:r>
              <a:rPr lang="en-US" sz="2400" dirty="0" smtClean="0">
                <a:solidFill>
                  <a:srgbClr val="FF0000"/>
                </a:solidFill>
                <a:effectLst>
                  <a:outerShdw blurRad="38100" dist="38100" dir="2700000" algn="tl">
                    <a:srgbClr val="000000">
                      <a:alpha val="43137"/>
                    </a:srgbClr>
                  </a:outerShdw>
                </a:effectLst>
                <a:hlinkClick r:id="rId3" tooltip="Indirect tax"/>
              </a:rPr>
              <a:t>indirect tax</a:t>
            </a:r>
            <a:r>
              <a:rPr lang="en-US" sz="2400" dirty="0" smtClean="0">
                <a:solidFill>
                  <a:srgbClr val="FF0000"/>
                </a:solidFill>
                <a:effectLst>
                  <a:outerShdw blurRad="38100" dist="38100" dir="2700000" algn="tl">
                    <a:srgbClr val="000000">
                      <a:alpha val="43137"/>
                    </a:srgbClr>
                  </a:outerShdw>
                </a:effectLst>
              </a:rPr>
              <a:t> which is realized on goods of international trade. In economic sense, it is also a kind of </a:t>
            </a:r>
            <a:r>
              <a:rPr lang="en-US" sz="2400" dirty="0" smtClean="0">
                <a:solidFill>
                  <a:srgbClr val="FF0000"/>
                </a:solidFill>
                <a:effectLst>
                  <a:outerShdw blurRad="38100" dist="38100" dir="2700000" algn="tl">
                    <a:srgbClr val="000000">
                      <a:alpha val="43137"/>
                    </a:srgbClr>
                  </a:outerShdw>
                </a:effectLst>
                <a:hlinkClick r:id="rId4" tooltip="Consumption tax"/>
              </a:rPr>
              <a:t>consumption tax</a:t>
            </a:r>
            <a:r>
              <a:rPr lang="en-US" sz="2400" dirty="0" smtClean="0">
                <a:solidFill>
                  <a:srgbClr val="FF0000"/>
                </a:solidFill>
                <a:effectLst>
                  <a:outerShdw blurRad="38100" dist="38100" dir="2700000" algn="tl">
                    <a:srgbClr val="000000">
                      <a:alpha val="43137"/>
                    </a:srgbClr>
                  </a:outerShdw>
                </a:effectLst>
              </a:rPr>
              <a:t>. Duties levied by the government in relation to imported items is referred to as </a:t>
            </a:r>
            <a:r>
              <a:rPr lang="en-US" sz="2400" i="1" dirty="0" smtClean="0">
                <a:solidFill>
                  <a:srgbClr val="FF0000"/>
                </a:solidFill>
                <a:effectLst>
                  <a:outerShdw blurRad="38100" dist="38100" dir="2700000" algn="tl">
                    <a:srgbClr val="000000">
                      <a:alpha val="43137"/>
                    </a:srgbClr>
                  </a:outerShdw>
                </a:effectLst>
              </a:rPr>
              <a:t>import duty</a:t>
            </a:r>
            <a:r>
              <a:rPr lang="en-US" sz="2400" dirty="0" smtClean="0">
                <a:solidFill>
                  <a:srgbClr val="FF0000"/>
                </a:solidFill>
                <a:effectLst>
                  <a:outerShdw blurRad="38100" dist="38100" dir="2700000" algn="tl">
                    <a:srgbClr val="000000">
                      <a:alpha val="43137"/>
                    </a:srgbClr>
                  </a:outerShdw>
                </a:effectLst>
              </a:rPr>
              <a:t>. In the same vein, duties realized on export consignments is called </a:t>
            </a:r>
            <a:r>
              <a:rPr lang="en-US" sz="2400" i="1" dirty="0" smtClean="0">
                <a:solidFill>
                  <a:srgbClr val="FF0000"/>
                </a:solidFill>
                <a:effectLst>
                  <a:outerShdw blurRad="38100" dist="38100" dir="2700000" algn="tl">
                    <a:srgbClr val="000000">
                      <a:alpha val="43137"/>
                    </a:srgbClr>
                  </a:outerShdw>
                </a:effectLst>
              </a:rPr>
              <a:t>export duty</a:t>
            </a:r>
            <a:r>
              <a:rPr lang="en-US" sz="2400" dirty="0" smtClean="0">
                <a:solidFill>
                  <a:srgbClr val="FF0000"/>
                </a:solidFill>
                <a:effectLst>
                  <a:outerShdw blurRad="38100" dist="38100" dir="2700000" algn="tl">
                    <a:srgbClr val="000000">
                      <a:alpha val="43137"/>
                    </a:srgbClr>
                  </a:outerShdw>
                </a:effectLst>
              </a:rPr>
              <a:t>. Tariff, which is actually a </a:t>
            </a:r>
            <a:r>
              <a:rPr lang="en-US" sz="2400" i="1" dirty="0" smtClean="0">
                <a:solidFill>
                  <a:srgbClr val="FF0000"/>
                </a:solidFill>
                <a:effectLst>
                  <a:outerShdw blurRad="38100" dist="38100" dir="2700000" algn="tl">
                    <a:srgbClr val="000000">
                      <a:alpha val="43137"/>
                    </a:srgbClr>
                  </a:outerShdw>
                </a:effectLst>
              </a:rPr>
              <a:t>list</a:t>
            </a:r>
            <a:r>
              <a:rPr lang="en-US" sz="2400" dirty="0" smtClean="0">
                <a:solidFill>
                  <a:srgbClr val="FF0000"/>
                </a:solidFill>
                <a:effectLst>
                  <a:outerShdw blurRad="38100" dist="38100" dir="2700000" algn="tl">
                    <a:srgbClr val="000000">
                      <a:alpha val="43137"/>
                    </a:srgbClr>
                  </a:outerShdw>
                </a:effectLst>
              </a:rPr>
              <a:t> of commodities along with the </a:t>
            </a:r>
            <a:r>
              <a:rPr lang="en-US" sz="2400" dirty="0" err="1" smtClean="0">
                <a:solidFill>
                  <a:srgbClr val="FF0000"/>
                </a:solidFill>
                <a:effectLst>
                  <a:outerShdw blurRad="38100" dist="38100" dir="2700000" algn="tl">
                    <a:srgbClr val="000000">
                      <a:alpha val="43137"/>
                    </a:srgbClr>
                  </a:outerShdw>
                </a:effectLst>
              </a:rPr>
              <a:t>leviable</a:t>
            </a:r>
            <a:r>
              <a:rPr lang="en-US" sz="2400" dirty="0" smtClean="0">
                <a:solidFill>
                  <a:srgbClr val="FF0000"/>
                </a:solidFill>
                <a:effectLst>
                  <a:outerShdw blurRad="38100" dist="38100" dir="2700000" algn="tl">
                    <a:srgbClr val="000000">
                      <a:alpha val="43137"/>
                    </a:srgbClr>
                  </a:outerShdw>
                </a:effectLst>
              </a:rPr>
              <a:t> rate (amount) of Customs duty, is popularly understood as Customs duty</a:t>
            </a:r>
            <a:r>
              <a:rPr lang="en-US" sz="2400" dirty="0" smtClean="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plus(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153400" cy="990600"/>
          </a:xfrm>
        </p:spPr>
        <p:txBody>
          <a:bodyPr/>
          <a:lstStyle/>
          <a:p>
            <a:r>
              <a:rPr lang="en-US" b="1" dirty="0" smtClean="0">
                <a:solidFill>
                  <a:srgbClr val="FFFF00"/>
                </a:solidFill>
                <a:effectLst>
                  <a:outerShdw blurRad="38100" dist="38100" dir="2700000" algn="tl">
                    <a:srgbClr val="000000">
                      <a:alpha val="43137"/>
                    </a:srgbClr>
                  </a:outerShdw>
                </a:effectLst>
              </a:rPr>
              <a:t>INCOTERMS</a:t>
            </a:r>
            <a:endParaRPr lang="en-US" b="1" dirty="0">
              <a:solidFill>
                <a:srgbClr val="FFFF00"/>
              </a:solidFill>
              <a:effectLst>
                <a:outerShdw blurRad="38100" dist="38100" dir="2700000" algn="tl">
                  <a:srgbClr val="000000">
                    <a:alpha val="43137"/>
                  </a:srgbClr>
                </a:outerShdw>
              </a:effectLst>
            </a:endParaRPr>
          </a:p>
        </p:txBody>
      </p:sp>
      <p:sp>
        <p:nvSpPr>
          <p:cNvPr id="3" name="Rectangle 2"/>
          <p:cNvSpPr/>
          <p:nvPr/>
        </p:nvSpPr>
        <p:spPr>
          <a:xfrm>
            <a:off x="381000" y="1828800"/>
            <a:ext cx="7772400" cy="2862322"/>
          </a:xfrm>
          <a:prstGeom prst="rect">
            <a:avLst/>
          </a:prstGeom>
        </p:spPr>
        <p:txBody>
          <a:bodyPr wrap="square">
            <a:spAutoFit/>
          </a:bodyPr>
          <a:lstStyle/>
          <a:p>
            <a:r>
              <a:rPr lang="en-US" b="1" dirty="0" smtClean="0">
                <a:solidFill>
                  <a:srgbClr val="FF0000"/>
                </a:solidFill>
              </a:rPr>
              <a:t>The </a:t>
            </a:r>
            <a:r>
              <a:rPr lang="en-US" b="1" dirty="0" err="1" smtClean="0">
                <a:solidFill>
                  <a:srgbClr val="FF0000"/>
                </a:solidFill>
              </a:rPr>
              <a:t>Incoterms</a:t>
            </a:r>
            <a:r>
              <a:rPr lang="en-US" b="1" dirty="0" smtClean="0">
                <a:solidFill>
                  <a:srgbClr val="FF0000"/>
                </a:solidFill>
              </a:rPr>
              <a:t> rules or International Commercial terms are a series of pre-defined commercial terms published by the International Chamber of Commerce (ICC) widely used in international commercial </a:t>
            </a:r>
            <a:r>
              <a:rPr lang="en-US" b="1" dirty="0" err="1" smtClean="0">
                <a:solidFill>
                  <a:srgbClr val="FF0000"/>
                </a:solidFill>
              </a:rPr>
              <a:t>transactions.It</a:t>
            </a:r>
            <a:r>
              <a:rPr lang="en-US" b="1" dirty="0" smtClean="0">
                <a:solidFill>
                  <a:srgbClr val="FF0000"/>
                </a:solidFill>
              </a:rPr>
              <a:t> defines the trade contract ,responsibilities and liabilities between the buyer and the seller</a:t>
            </a:r>
          </a:p>
          <a:p>
            <a:r>
              <a:rPr lang="en-US" b="1" dirty="0" smtClean="0">
                <a:solidFill>
                  <a:srgbClr val="FF0000"/>
                </a:solidFill>
              </a:rPr>
              <a:t>          These terms make international trade easier and help traders in different countries to understand the responsibilities and rights of the buyers and sellers. </a:t>
            </a:r>
          </a:p>
          <a:p>
            <a:r>
              <a:rPr lang="en-US" b="1" dirty="0" smtClean="0">
                <a:solidFill>
                  <a:srgbClr val="FF0000"/>
                </a:solidFill>
              </a:rPr>
              <a:t>   </a:t>
            </a:r>
          </a:p>
          <a:p>
            <a:endParaRPr lang="en-US" dirty="0" smtClean="0"/>
          </a:p>
          <a:p>
            <a:endParaRPr lang="en-US" dirty="0"/>
          </a:p>
        </p:txBody>
      </p:sp>
      <p:sp>
        <p:nvSpPr>
          <p:cNvPr id="5" name="TextBox 4"/>
          <p:cNvSpPr txBox="1"/>
          <p:nvPr/>
        </p:nvSpPr>
        <p:spPr>
          <a:xfrm>
            <a:off x="609600" y="3733800"/>
            <a:ext cx="7772400" cy="2462213"/>
          </a:xfrm>
          <a:prstGeom prst="rect">
            <a:avLst/>
          </a:prstGeom>
          <a:noFill/>
        </p:spPr>
        <p:txBody>
          <a:bodyPr wrap="square" rtlCol="0">
            <a:spAutoFit/>
          </a:bodyPr>
          <a:lstStyle/>
          <a:p>
            <a:r>
              <a:rPr lang="en-US" sz="2800" b="1" dirty="0" smtClean="0">
                <a:solidFill>
                  <a:srgbClr val="FFFF00"/>
                </a:solidFill>
              </a:rPr>
              <a:t>SOME  OF THE TERMS ARE-</a:t>
            </a:r>
          </a:p>
          <a:p>
            <a:r>
              <a:rPr lang="en-US" b="1" dirty="0" smtClean="0">
                <a:solidFill>
                  <a:srgbClr val="FFFF00"/>
                </a:solidFill>
                <a:effectLst>
                  <a:outerShdw blurRad="38100" dist="38100" dir="2700000" algn="tl">
                    <a:srgbClr val="000000">
                      <a:alpha val="43137"/>
                    </a:srgbClr>
                  </a:outerShdw>
                </a:effectLst>
              </a:rPr>
              <a:t>EXW</a:t>
            </a:r>
            <a:r>
              <a:rPr lang="en-US" b="1" dirty="0" smtClean="0">
                <a:solidFill>
                  <a:srgbClr val="FF0000"/>
                </a:solidFill>
                <a:effectLst>
                  <a:outerShdw blurRad="38100" dist="38100" dir="2700000" algn="tl">
                    <a:srgbClr val="000000">
                      <a:alpha val="43137"/>
                    </a:srgbClr>
                  </a:outerShdw>
                </a:effectLst>
              </a:rPr>
              <a:t> – Ex Works (named place of delivery)</a:t>
            </a:r>
          </a:p>
          <a:p>
            <a:r>
              <a:rPr lang="en-US" b="1" dirty="0" smtClean="0">
                <a:solidFill>
                  <a:srgbClr val="FFFF00"/>
                </a:solidFill>
                <a:effectLst>
                  <a:outerShdw blurRad="38100" dist="38100" dir="2700000" algn="tl">
                    <a:srgbClr val="000000">
                      <a:alpha val="43137"/>
                    </a:srgbClr>
                  </a:outerShdw>
                </a:effectLst>
              </a:rPr>
              <a:t>FCA</a:t>
            </a:r>
            <a:r>
              <a:rPr lang="en-US" b="1" dirty="0" smtClean="0">
                <a:solidFill>
                  <a:srgbClr val="FF0000"/>
                </a:solidFill>
                <a:effectLst>
                  <a:outerShdw blurRad="38100" dist="38100" dir="2700000" algn="tl">
                    <a:srgbClr val="000000">
                      <a:alpha val="43137"/>
                    </a:srgbClr>
                  </a:outerShdw>
                </a:effectLst>
              </a:rPr>
              <a:t> – Free Carrier (named place of delivery)</a:t>
            </a:r>
          </a:p>
          <a:p>
            <a:r>
              <a:rPr lang="en-US" b="1" dirty="0" smtClean="0">
                <a:solidFill>
                  <a:srgbClr val="FFFF00"/>
                </a:solidFill>
                <a:effectLst>
                  <a:outerShdw blurRad="38100" dist="38100" dir="2700000" algn="tl">
                    <a:srgbClr val="000000">
                      <a:alpha val="43137"/>
                    </a:srgbClr>
                  </a:outerShdw>
                </a:effectLst>
              </a:rPr>
              <a:t>CPT</a:t>
            </a:r>
            <a:r>
              <a:rPr lang="en-US" b="1" dirty="0" smtClean="0">
                <a:solidFill>
                  <a:srgbClr val="FF0000"/>
                </a:solidFill>
                <a:effectLst>
                  <a:outerShdw blurRad="38100" dist="38100" dir="2700000" algn="tl">
                    <a:srgbClr val="000000">
                      <a:alpha val="43137"/>
                    </a:srgbClr>
                  </a:outerShdw>
                </a:effectLst>
              </a:rPr>
              <a:t> - Carriage Paid To (named place of destination)</a:t>
            </a:r>
          </a:p>
          <a:p>
            <a:r>
              <a:rPr lang="en-US" b="1" dirty="0" smtClean="0">
                <a:solidFill>
                  <a:srgbClr val="FFFF00"/>
                </a:solidFill>
                <a:effectLst>
                  <a:outerShdw blurRad="38100" dist="38100" dir="2700000" algn="tl">
                    <a:srgbClr val="000000">
                      <a:alpha val="43137"/>
                    </a:srgbClr>
                  </a:outerShdw>
                </a:effectLst>
              </a:rPr>
              <a:t>CIP</a:t>
            </a:r>
            <a:r>
              <a:rPr lang="en-US" b="1" dirty="0" smtClean="0">
                <a:solidFill>
                  <a:srgbClr val="FF0000"/>
                </a:solidFill>
                <a:effectLst>
                  <a:outerShdw blurRad="38100" dist="38100" dir="2700000" algn="tl">
                    <a:srgbClr val="000000">
                      <a:alpha val="43137"/>
                    </a:srgbClr>
                  </a:outerShdw>
                </a:effectLst>
              </a:rPr>
              <a:t> – Carriage and Insurance Paid to (named place of destination)</a:t>
            </a:r>
          </a:p>
          <a:p>
            <a:r>
              <a:rPr lang="en-US" b="1" dirty="0" smtClean="0">
                <a:solidFill>
                  <a:srgbClr val="FFFF00"/>
                </a:solidFill>
                <a:effectLst>
                  <a:outerShdw blurRad="38100" dist="38100" dir="2700000" algn="tl">
                    <a:srgbClr val="000000">
                      <a:alpha val="43137"/>
                    </a:srgbClr>
                  </a:outerShdw>
                </a:effectLst>
              </a:rPr>
              <a:t>DAT</a:t>
            </a:r>
            <a:r>
              <a:rPr lang="en-US" b="1" dirty="0" smtClean="0">
                <a:solidFill>
                  <a:srgbClr val="FF0000"/>
                </a:solidFill>
                <a:effectLst>
                  <a:outerShdw blurRad="38100" dist="38100" dir="2700000" algn="tl">
                    <a:srgbClr val="000000">
                      <a:alpha val="43137"/>
                    </a:srgbClr>
                  </a:outerShdw>
                </a:effectLst>
              </a:rPr>
              <a:t> – Delivered at Terminal (named terminal at port or place of destination)</a:t>
            </a:r>
          </a:p>
          <a:p>
            <a:r>
              <a:rPr lang="en-US" b="1" dirty="0" smtClean="0">
                <a:solidFill>
                  <a:srgbClr val="FFFF00"/>
                </a:solidFill>
                <a:effectLst>
                  <a:outerShdw blurRad="38100" dist="38100" dir="2700000" algn="tl">
                    <a:srgbClr val="000000">
                      <a:alpha val="43137"/>
                    </a:srgbClr>
                  </a:outerShdw>
                </a:effectLst>
              </a:rPr>
              <a:t>DAP</a:t>
            </a:r>
            <a:r>
              <a:rPr lang="en-US" b="1" dirty="0" smtClean="0">
                <a:solidFill>
                  <a:srgbClr val="FF0000"/>
                </a:solidFill>
                <a:effectLst>
                  <a:outerShdw blurRad="38100" dist="38100" dir="2700000" algn="tl">
                    <a:srgbClr val="000000">
                      <a:alpha val="43137"/>
                    </a:srgbClr>
                  </a:outerShdw>
                </a:effectLst>
              </a:rPr>
              <a:t> – Delivered at Place (named place of destination)</a:t>
            </a:r>
          </a:p>
          <a:p>
            <a:r>
              <a:rPr lang="en-US" b="1" dirty="0" smtClean="0">
                <a:solidFill>
                  <a:srgbClr val="FFFF00"/>
                </a:solidFill>
                <a:effectLst>
                  <a:outerShdw blurRad="38100" dist="38100" dir="2700000" algn="tl">
                    <a:srgbClr val="000000">
                      <a:alpha val="43137"/>
                    </a:srgbClr>
                  </a:outerShdw>
                </a:effectLst>
              </a:rPr>
              <a:t>DDP</a:t>
            </a:r>
            <a:r>
              <a:rPr lang="en-US" b="1" dirty="0" smtClean="0">
                <a:solidFill>
                  <a:srgbClr val="FF0000"/>
                </a:solidFill>
                <a:effectLst>
                  <a:outerShdw blurRad="38100" dist="38100" dir="2700000" algn="tl">
                    <a:srgbClr val="000000">
                      <a:alpha val="43137"/>
                    </a:srgbClr>
                  </a:outerShdw>
                </a:effectLst>
              </a:rPr>
              <a:t> – Delivered Duty Paid (named place </a:t>
            </a:r>
            <a:r>
              <a:rPr lang="en-US" b="1" dirty="0" smtClean="0">
                <a:solidFill>
                  <a:srgbClr val="FF0000"/>
                </a:solidFill>
              </a:rPr>
              <a:t>of destination)</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heckerboard(across)">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iterate type="lt">
                                    <p:tmPct val="10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2000"/>
                                        <p:tgtEl>
                                          <p:spTgt spid="5">
                                            <p:txEl>
                                              <p:pRg st="0" end="0"/>
                                            </p:txEl>
                                          </p:spTgt>
                                        </p:tgtEl>
                                      </p:cBhvr>
                                    </p:animEffect>
                                    <p:anim calcmode="lin" valueType="num">
                                      <p:cBhvr>
                                        <p:cTn id="20"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9" presetClass="entr" presetSubtype="0" decel="100000"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 calcmode="lin" valueType="num">
                                      <p:cBhvr>
                                        <p:cTn id="26"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5">
                                            <p:txEl>
                                              <p:pRg st="1" end="1"/>
                                            </p:txEl>
                                          </p:spTgt>
                                        </p:tgtEl>
                                        <p:attrNameLst>
                                          <p:attrName>ppt_h</p:attrName>
                                        </p:attrNameLst>
                                      </p:cBhvr>
                                      <p:tavLst>
                                        <p:tav tm="0">
                                          <p:val>
                                            <p:fltVal val="0"/>
                                          </p:val>
                                        </p:tav>
                                        <p:tav tm="100000">
                                          <p:val>
                                            <p:strVal val="#ppt_h"/>
                                          </p:val>
                                        </p:tav>
                                      </p:tavLst>
                                    </p:anim>
                                    <p:anim calcmode="lin" valueType="num">
                                      <p:cBhvr>
                                        <p:cTn id="28" dur="500" fill="hold"/>
                                        <p:tgtEl>
                                          <p:spTgt spid="5">
                                            <p:txEl>
                                              <p:pRg st="1" end="1"/>
                                            </p:txEl>
                                          </p:spTgt>
                                        </p:tgtEl>
                                        <p:attrNameLst>
                                          <p:attrName>style.rotation</p:attrName>
                                        </p:attrNameLst>
                                      </p:cBhvr>
                                      <p:tavLst>
                                        <p:tav tm="0">
                                          <p:val>
                                            <p:fltVal val="360"/>
                                          </p:val>
                                        </p:tav>
                                        <p:tav tm="100000">
                                          <p:val>
                                            <p:fltVal val="0"/>
                                          </p:val>
                                        </p:tav>
                                      </p:tavLst>
                                    </p:anim>
                                    <p:animEffect transition="in" filter="fade">
                                      <p:cBhvr>
                                        <p:cTn id="29" dur="500"/>
                                        <p:tgtEl>
                                          <p:spTgt spid="5">
                                            <p:txEl>
                                              <p:pRg st="1" end="1"/>
                                            </p:txEl>
                                          </p:spTgt>
                                        </p:tgtEl>
                                      </p:cBhvr>
                                    </p:animEffect>
                                  </p:childTnLst>
                                </p:cTn>
                              </p:par>
                              <p:par>
                                <p:cTn id="30" presetID="49" presetClass="entr" presetSubtype="0" decel="100000"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 calcmode="lin" valueType="num">
                                      <p:cBhvr>
                                        <p:cTn id="32"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5">
                                            <p:txEl>
                                              <p:pRg st="2" end="2"/>
                                            </p:txEl>
                                          </p:spTgt>
                                        </p:tgtEl>
                                        <p:attrNameLst>
                                          <p:attrName>ppt_h</p:attrName>
                                        </p:attrNameLst>
                                      </p:cBhvr>
                                      <p:tavLst>
                                        <p:tav tm="0">
                                          <p:val>
                                            <p:fltVal val="0"/>
                                          </p:val>
                                        </p:tav>
                                        <p:tav tm="100000">
                                          <p:val>
                                            <p:strVal val="#ppt_h"/>
                                          </p:val>
                                        </p:tav>
                                      </p:tavLst>
                                    </p:anim>
                                    <p:anim calcmode="lin" valueType="num">
                                      <p:cBhvr>
                                        <p:cTn id="34" dur="500" fill="hold"/>
                                        <p:tgtEl>
                                          <p:spTgt spid="5">
                                            <p:txEl>
                                              <p:pRg st="2" end="2"/>
                                            </p:txEl>
                                          </p:spTgt>
                                        </p:tgtEl>
                                        <p:attrNameLst>
                                          <p:attrName>style.rotation</p:attrName>
                                        </p:attrNameLst>
                                      </p:cBhvr>
                                      <p:tavLst>
                                        <p:tav tm="0">
                                          <p:val>
                                            <p:fltVal val="360"/>
                                          </p:val>
                                        </p:tav>
                                        <p:tav tm="100000">
                                          <p:val>
                                            <p:fltVal val="0"/>
                                          </p:val>
                                        </p:tav>
                                      </p:tavLst>
                                    </p:anim>
                                    <p:animEffect transition="in" filter="fade">
                                      <p:cBhvr>
                                        <p:cTn id="35" dur="500"/>
                                        <p:tgtEl>
                                          <p:spTgt spid="5">
                                            <p:txEl>
                                              <p:pRg st="2" end="2"/>
                                            </p:txEl>
                                          </p:spTgt>
                                        </p:tgtEl>
                                      </p:cBhvr>
                                    </p:animEffect>
                                  </p:childTnLst>
                                </p:cTn>
                              </p:par>
                              <p:par>
                                <p:cTn id="36" presetID="49" presetClass="entr" presetSubtype="0" decel="100000" fill="hold" nodeType="with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 calcmode="lin" valueType="num">
                                      <p:cBhvr>
                                        <p:cTn id="38"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5">
                                            <p:txEl>
                                              <p:pRg st="3" end="3"/>
                                            </p:txEl>
                                          </p:spTgt>
                                        </p:tgtEl>
                                        <p:attrNameLst>
                                          <p:attrName>ppt_h</p:attrName>
                                        </p:attrNameLst>
                                      </p:cBhvr>
                                      <p:tavLst>
                                        <p:tav tm="0">
                                          <p:val>
                                            <p:fltVal val="0"/>
                                          </p:val>
                                        </p:tav>
                                        <p:tav tm="100000">
                                          <p:val>
                                            <p:strVal val="#ppt_h"/>
                                          </p:val>
                                        </p:tav>
                                      </p:tavLst>
                                    </p:anim>
                                    <p:anim calcmode="lin" valueType="num">
                                      <p:cBhvr>
                                        <p:cTn id="40" dur="500" fill="hold"/>
                                        <p:tgtEl>
                                          <p:spTgt spid="5">
                                            <p:txEl>
                                              <p:pRg st="3" end="3"/>
                                            </p:txEl>
                                          </p:spTgt>
                                        </p:tgtEl>
                                        <p:attrNameLst>
                                          <p:attrName>style.rotation</p:attrName>
                                        </p:attrNameLst>
                                      </p:cBhvr>
                                      <p:tavLst>
                                        <p:tav tm="0">
                                          <p:val>
                                            <p:fltVal val="360"/>
                                          </p:val>
                                        </p:tav>
                                        <p:tav tm="100000">
                                          <p:val>
                                            <p:fltVal val="0"/>
                                          </p:val>
                                        </p:tav>
                                      </p:tavLst>
                                    </p:anim>
                                    <p:animEffect transition="in" filter="fade">
                                      <p:cBhvr>
                                        <p:cTn id="41" dur="500"/>
                                        <p:tgtEl>
                                          <p:spTgt spid="5">
                                            <p:txEl>
                                              <p:pRg st="3" end="3"/>
                                            </p:txEl>
                                          </p:spTgt>
                                        </p:tgtEl>
                                      </p:cBhvr>
                                    </p:animEffect>
                                  </p:childTnLst>
                                </p:cTn>
                              </p:par>
                              <p:par>
                                <p:cTn id="42" presetID="49" presetClass="entr" presetSubtype="0" decel="100000" fill="hold" nodeType="with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 calcmode="lin" valueType="num">
                                      <p:cBhvr>
                                        <p:cTn id="44"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45" dur="500" fill="hold"/>
                                        <p:tgtEl>
                                          <p:spTgt spid="5">
                                            <p:txEl>
                                              <p:pRg st="4" end="4"/>
                                            </p:txEl>
                                          </p:spTgt>
                                        </p:tgtEl>
                                        <p:attrNameLst>
                                          <p:attrName>ppt_h</p:attrName>
                                        </p:attrNameLst>
                                      </p:cBhvr>
                                      <p:tavLst>
                                        <p:tav tm="0">
                                          <p:val>
                                            <p:fltVal val="0"/>
                                          </p:val>
                                        </p:tav>
                                        <p:tav tm="100000">
                                          <p:val>
                                            <p:strVal val="#ppt_h"/>
                                          </p:val>
                                        </p:tav>
                                      </p:tavLst>
                                    </p:anim>
                                    <p:anim calcmode="lin" valueType="num">
                                      <p:cBhvr>
                                        <p:cTn id="46" dur="500" fill="hold"/>
                                        <p:tgtEl>
                                          <p:spTgt spid="5">
                                            <p:txEl>
                                              <p:pRg st="4" end="4"/>
                                            </p:txEl>
                                          </p:spTgt>
                                        </p:tgtEl>
                                        <p:attrNameLst>
                                          <p:attrName>style.rotation</p:attrName>
                                        </p:attrNameLst>
                                      </p:cBhvr>
                                      <p:tavLst>
                                        <p:tav tm="0">
                                          <p:val>
                                            <p:fltVal val="360"/>
                                          </p:val>
                                        </p:tav>
                                        <p:tav tm="100000">
                                          <p:val>
                                            <p:fltVal val="0"/>
                                          </p:val>
                                        </p:tav>
                                      </p:tavLst>
                                    </p:anim>
                                    <p:animEffect transition="in" filter="fade">
                                      <p:cBhvr>
                                        <p:cTn id="47" dur="500"/>
                                        <p:tgtEl>
                                          <p:spTgt spid="5">
                                            <p:txEl>
                                              <p:pRg st="4" end="4"/>
                                            </p:txEl>
                                          </p:spTgt>
                                        </p:tgtEl>
                                      </p:cBhvr>
                                    </p:animEffect>
                                  </p:childTnLst>
                                </p:cTn>
                              </p:par>
                              <p:par>
                                <p:cTn id="48" presetID="49" presetClass="entr" presetSubtype="0" decel="100000" fill="hold" nodeType="withEffect">
                                  <p:stCondLst>
                                    <p:cond delay="0"/>
                                  </p:stCondLst>
                                  <p:childTnLst>
                                    <p:set>
                                      <p:cBhvr>
                                        <p:cTn id="49" dur="1" fill="hold">
                                          <p:stCondLst>
                                            <p:cond delay="0"/>
                                          </p:stCondLst>
                                        </p:cTn>
                                        <p:tgtEl>
                                          <p:spTgt spid="5">
                                            <p:txEl>
                                              <p:pRg st="5" end="5"/>
                                            </p:txEl>
                                          </p:spTgt>
                                        </p:tgtEl>
                                        <p:attrNameLst>
                                          <p:attrName>style.visibility</p:attrName>
                                        </p:attrNameLst>
                                      </p:cBhvr>
                                      <p:to>
                                        <p:strVal val="visible"/>
                                      </p:to>
                                    </p:set>
                                    <p:anim calcmode="lin" valueType="num">
                                      <p:cBhvr>
                                        <p:cTn id="50"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51" dur="500" fill="hold"/>
                                        <p:tgtEl>
                                          <p:spTgt spid="5">
                                            <p:txEl>
                                              <p:pRg st="5" end="5"/>
                                            </p:txEl>
                                          </p:spTgt>
                                        </p:tgtEl>
                                        <p:attrNameLst>
                                          <p:attrName>ppt_h</p:attrName>
                                        </p:attrNameLst>
                                      </p:cBhvr>
                                      <p:tavLst>
                                        <p:tav tm="0">
                                          <p:val>
                                            <p:fltVal val="0"/>
                                          </p:val>
                                        </p:tav>
                                        <p:tav tm="100000">
                                          <p:val>
                                            <p:strVal val="#ppt_h"/>
                                          </p:val>
                                        </p:tav>
                                      </p:tavLst>
                                    </p:anim>
                                    <p:anim calcmode="lin" valueType="num">
                                      <p:cBhvr>
                                        <p:cTn id="52" dur="500" fill="hold"/>
                                        <p:tgtEl>
                                          <p:spTgt spid="5">
                                            <p:txEl>
                                              <p:pRg st="5" end="5"/>
                                            </p:txEl>
                                          </p:spTgt>
                                        </p:tgtEl>
                                        <p:attrNameLst>
                                          <p:attrName>style.rotation</p:attrName>
                                        </p:attrNameLst>
                                      </p:cBhvr>
                                      <p:tavLst>
                                        <p:tav tm="0">
                                          <p:val>
                                            <p:fltVal val="360"/>
                                          </p:val>
                                        </p:tav>
                                        <p:tav tm="100000">
                                          <p:val>
                                            <p:fltVal val="0"/>
                                          </p:val>
                                        </p:tav>
                                      </p:tavLst>
                                    </p:anim>
                                    <p:animEffect transition="in" filter="fade">
                                      <p:cBhvr>
                                        <p:cTn id="53" dur="500"/>
                                        <p:tgtEl>
                                          <p:spTgt spid="5">
                                            <p:txEl>
                                              <p:pRg st="5" end="5"/>
                                            </p:txEl>
                                          </p:spTgt>
                                        </p:tgtEl>
                                      </p:cBhvr>
                                    </p:animEffect>
                                  </p:childTnLst>
                                </p:cTn>
                              </p:par>
                              <p:par>
                                <p:cTn id="54" presetID="49" presetClass="entr" presetSubtype="0" decel="100000" fill="hold" nodeType="withEffect">
                                  <p:stCondLst>
                                    <p:cond delay="0"/>
                                  </p:stCondLst>
                                  <p:childTnLst>
                                    <p:set>
                                      <p:cBhvr>
                                        <p:cTn id="55" dur="1" fill="hold">
                                          <p:stCondLst>
                                            <p:cond delay="0"/>
                                          </p:stCondLst>
                                        </p:cTn>
                                        <p:tgtEl>
                                          <p:spTgt spid="5">
                                            <p:txEl>
                                              <p:pRg st="6" end="6"/>
                                            </p:txEl>
                                          </p:spTgt>
                                        </p:tgtEl>
                                        <p:attrNameLst>
                                          <p:attrName>style.visibility</p:attrName>
                                        </p:attrNameLst>
                                      </p:cBhvr>
                                      <p:to>
                                        <p:strVal val="visible"/>
                                      </p:to>
                                    </p:set>
                                    <p:anim calcmode="lin" valueType="num">
                                      <p:cBhvr>
                                        <p:cTn id="56"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57" dur="500" fill="hold"/>
                                        <p:tgtEl>
                                          <p:spTgt spid="5">
                                            <p:txEl>
                                              <p:pRg st="6" end="6"/>
                                            </p:txEl>
                                          </p:spTgt>
                                        </p:tgtEl>
                                        <p:attrNameLst>
                                          <p:attrName>ppt_h</p:attrName>
                                        </p:attrNameLst>
                                      </p:cBhvr>
                                      <p:tavLst>
                                        <p:tav tm="0">
                                          <p:val>
                                            <p:fltVal val="0"/>
                                          </p:val>
                                        </p:tav>
                                        <p:tav tm="100000">
                                          <p:val>
                                            <p:strVal val="#ppt_h"/>
                                          </p:val>
                                        </p:tav>
                                      </p:tavLst>
                                    </p:anim>
                                    <p:anim calcmode="lin" valueType="num">
                                      <p:cBhvr>
                                        <p:cTn id="58" dur="500" fill="hold"/>
                                        <p:tgtEl>
                                          <p:spTgt spid="5">
                                            <p:txEl>
                                              <p:pRg st="6" end="6"/>
                                            </p:txEl>
                                          </p:spTgt>
                                        </p:tgtEl>
                                        <p:attrNameLst>
                                          <p:attrName>style.rotation</p:attrName>
                                        </p:attrNameLst>
                                      </p:cBhvr>
                                      <p:tavLst>
                                        <p:tav tm="0">
                                          <p:val>
                                            <p:fltVal val="360"/>
                                          </p:val>
                                        </p:tav>
                                        <p:tav tm="100000">
                                          <p:val>
                                            <p:fltVal val="0"/>
                                          </p:val>
                                        </p:tav>
                                      </p:tavLst>
                                    </p:anim>
                                    <p:animEffect transition="in" filter="fade">
                                      <p:cBhvr>
                                        <p:cTn id="59" dur="500"/>
                                        <p:tgtEl>
                                          <p:spTgt spid="5">
                                            <p:txEl>
                                              <p:pRg st="6" end="6"/>
                                            </p:txEl>
                                          </p:spTgt>
                                        </p:tgtEl>
                                      </p:cBhvr>
                                    </p:animEffect>
                                  </p:childTnLst>
                                </p:cTn>
                              </p:par>
                              <p:par>
                                <p:cTn id="60" presetID="49" presetClass="entr" presetSubtype="0" decel="100000" fill="hold" nodeType="withEffect">
                                  <p:stCondLst>
                                    <p:cond delay="0"/>
                                  </p:stCondLst>
                                  <p:childTnLst>
                                    <p:set>
                                      <p:cBhvr>
                                        <p:cTn id="61" dur="1" fill="hold">
                                          <p:stCondLst>
                                            <p:cond delay="0"/>
                                          </p:stCondLst>
                                        </p:cTn>
                                        <p:tgtEl>
                                          <p:spTgt spid="5">
                                            <p:txEl>
                                              <p:pRg st="7" end="7"/>
                                            </p:txEl>
                                          </p:spTgt>
                                        </p:tgtEl>
                                        <p:attrNameLst>
                                          <p:attrName>style.visibility</p:attrName>
                                        </p:attrNameLst>
                                      </p:cBhvr>
                                      <p:to>
                                        <p:strVal val="visible"/>
                                      </p:to>
                                    </p:set>
                                    <p:anim calcmode="lin" valueType="num">
                                      <p:cBhvr>
                                        <p:cTn id="62"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63" dur="500" fill="hold"/>
                                        <p:tgtEl>
                                          <p:spTgt spid="5">
                                            <p:txEl>
                                              <p:pRg st="7" end="7"/>
                                            </p:txEl>
                                          </p:spTgt>
                                        </p:tgtEl>
                                        <p:attrNameLst>
                                          <p:attrName>ppt_h</p:attrName>
                                        </p:attrNameLst>
                                      </p:cBhvr>
                                      <p:tavLst>
                                        <p:tav tm="0">
                                          <p:val>
                                            <p:fltVal val="0"/>
                                          </p:val>
                                        </p:tav>
                                        <p:tav tm="100000">
                                          <p:val>
                                            <p:strVal val="#ppt_h"/>
                                          </p:val>
                                        </p:tav>
                                      </p:tavLst>
                                    </p:anim>
                                    <p:anim calcmode="lin" valueType="num">
                                      <p:cBhvr>
                                        <p:cTn id="64" dur="500" fill="hold"/>
                                        <p:tgtEl>
                                          <p:spTgt spid="5">
                                            <p:txEl>
                                              <p:pRg st="7" end="7"/>
                                            </p:txEl>
                                          </p:spTgt>
                                        </p:tgtEl>
                                        <p:attrNameLst>
                                          <p:attrName>style.rotation</p:attrName>
                                        </p:attrNameLst>
                                      </p:cBhvr>
                                      <p:tavLst>
                                        <p:tav tm="0">
                                          <p:val>
                                            <p:fltVal val="360"/>
                                          </p:val>
                                        </p:tav>
                                        <p:tav tm="100000">
                                          <p:val>
                                            <p:fltVal val="0"/>
                                          </p:val>
                                        </p:tav>
                                      </p:tavLst>
                                    </p:anim>
                                    <p:animEffect transition="in" filter="fade">
                                      <p:cBhvr>
                                        <p:cTn id="6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INCOTERMS</a:t>
            </a:r>
            <a:endParaRPr lang="en-US" b="1" dirty="0">
              <a:solidFill>
                <a:srgbClr val="FFFF00"/>
              </a:solidFill>
            </a:endParaRPr>
          </a:p>
        </p:txBody>
      </p:sp>
      <p:sp>
        <p:nvSpPr>
          <p:cNvPr id="3" name="Rectangle 2"/>
          <p:cNvSpPr/>
          <p:nvPr/>
        </p:nvSpPr>
        <p:spPr>
          <a:xfrm>
            <a:off x="0" y="2133600"/>
            <a:ext cx="82296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4" name="Picture 3" descr="Incoterms 2012 chart 928.png"/>
          <p:cNvPicPr>
            <a:picLocks noChangeAspect="1"/>
          </p:cNvPicPr>
          <p:nvPr/>
        </p:nvPicPr>
        <p:blipFill>
          <a:blip r:embed="rId2"/>
          <a:stretch>
            <a:fillRect/>
          </a:stretch>
        </p:blipFill>
        <p:spPr>
          <a:xfrm>
            <a:off x="0" y="1600200"/>
            <a:ext cx="9143999" cy="52487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70" decel="100000"/>
                                        <p:tgtEl>
                                          <p:spTgt spid="4"/>
                                        </p:tgtEl>
                                      </p:cBhvr>
                                    </p:animEffect>
                                    <p:animScale>
                                      <p:cBhvr>
                                        <p:cTn id="15" dur="770" decel="100000"/>
                                        <p:tgtEl>
                                          <p:spTgt spid="4"/>
                                        </p:tgtEl>
                                      </p:cBhvr>
                                      <p:from x="10000" y="10000"/>
                                      <p:to x="200000" y="450000"/>
                                    </p:animScale>
                                    <p:animScale>
                                      <p:cBhvr>
                                        <p:cTn id="16" dur="1230" accel="100000" fill="hold">
                                          <p:stCondLst>
                                            <p:cond delay="770"/>
                                          </p:stCondLst>
                                        </p:cTn>
                                        <p:tgtEl>
                                          <p:spTgt spid="4"/>
                                        </p:tgtEl>
                                      </p:cBhvr>
                                      <p:from x="200000" y="450000"/>
                                      <p:to x="100000" y="100000"/>
                                    </p:animScale>
                                    <p:set>
                                      <p:cBhvr>
                                        <p:cTn id="17" dur="770" fill="hold"/>
                                        <p:tgtEl>
                                          <p:spTgt spid="4"/>
                                        </p:tgtEl>
                                        <p:attrNameLst>
                                          <p:attrName>ppt_x</p:attrName>
                                        </p:attrNameLst>
                                      </p:cBhvr>
                                      <p:to>
                                        <p:strVal val="(0.5)"/>
                                      </p:to>
                                    </p:set>
                                    <p:anim from="(0.5)" to="(#ppt_x)" calcmode="lin" valueType="num">
                                      <p:cBhvr>
                                        <p:cTn id="18" dur="1230" accel="100000" fill="hold">
                                          <p:stCondLst>
                                            <p:cond delay="770"/>
                                          </p:stCondLst>
                                        </p:cTn>
                                        <p:tgtEl>
                                          <p:spTgt spid="4"/>
                                        </p:tgtEl>
                                        <p:attrNameLst>
                                          <p:attrName>ppt_x</p:attrName>
                                        </p:attrNameLst>
                                      </p:cBhvr>
                                    </p:anim>
                                    <p:set>
                                      <p:cBhvr>
                                        <p:cTn id="19" dur="770" fill="hold"/>
                                        <p:tgtEl>
                                          <p:spTgt spid="4"/>
                                        </p:tgtEl>
                                        <p:attrNameLst>
                                          <p:attrName>ppt_y</p:attrName>
                                        </p:attrNameLst>
                                      </p:cBhvr>
                                      <p:to>
                                        <p:strVal val="(#ppt_y+0.4)"/>
                                      </p:to>
                                    </p:set>
                                    <p:anim from="(#ppt_y+0.4)" to="(#ppt_y)" calcmode="lin" valueType="num">
                                      <p:cBhvr>
                                        <p:cTn id="20" dur="1230" accel="100000" fill="hold">
                                          <p:stCondLst>
                                            <p:cond delay="770"/>
                                          </p:stCondLst>
                                        </p:cTn>
                                        <p:tgtEl>
                                          <p:spTgt spid="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0" y="5257800"/>
            <a:ext cx="9144000" cy="1754326"/>
          </a:xfrm>
          <a:prstGeom prst="rect">
            <a:avLst/>
          </a:prstGeom>
          <a:solidFill>
            <a:schemeClr val="bg1"/>
          </a:solidFill>
        </p:spPr>
        <p:txBody>
          <a:bodyPr wrap="square" lIns="91440" tIns="45720" rIns="91440" bIns="45720">
            <a:spAutoFit/>
          </a:bodyPr>
          <a:lstStyle/>
          <a:p>
            <a:r>
              <a:rPr lang="en-US" sz="5400" b="1" dirty="0" smtClean="0">
                <a:ln w="17780" cmpd="sng">
                  <a:solidFill>
                    <a:srgbClr val="FFFFFF"/>
                  </a:solidFill>
                  <a:prstDash val="solid"/>
                  <a:miter lim="800000"/>
                </a:ln>
                <a:solidFill>
                  <a:srgbClr val="FF0000"/>
                </a:solidFill>
                <a:effectLst>
                  <a:outerShdw blurRad="50800" algn="tl" rotWithShape="0">
                    <a:srgbClr val="000000"/>
                  </a:outerShdw>
                </a:effectLst>
              </a:rPr>
              <a:t>Submitted by: </a:t>
            </a:r>
          </a:p>
          <a:p>
            <a:pPr algn="ctr"/>
            <a:r>
              <a:rPr lang="en-US" sz="5400" b="1" dirty="0" smtClean="0">
                <a:ln w="17780" cmpd="sng">
                  <a:solidFill>
                    <a:srgbClr val="FFFFFF"/>
                  </a:solidFill>
                  <a:prstDash val="solid"/>
                  <a:miter lim="800000"/>
                </a:ln>
                <a:solidFill>
                  <a:srgbClr val="FF0000"/>
                </a:solidFill>
                <a:effectLst>
                  <a:outerShdw blurRad="50800" algn="tl" rotWithShape="0">
                    <a:srgbClr val="000000"/>
                  </a:outerShdw>
                </a:effectLst>
              </a:rPr>
              <a:t>      </a:t>
            </a:r>
            <a:r>
              <a:rPr lang="en-US" sz="5400" b="1" dirty="0" err="1" smtClean="0">
                <a:ln w="17780" cmpd="sng">
                  <a:solidFill>
                    <a:srgbClr val="FFFFFF"/>
                  </a:solidFill>
                  <a:prstDash val="solid"/>
                  <a:miter lim="800000"/>
                </a:ln>
                <a:solidFill>
                  <a:srgbClr val="FF0000"/>
                </a:solidFill>
                <a:effectLst>
                  <a:outerShdw blurRad="50800" algn="tl" rotWithShape="0">
                    <a:srgbClr val="000000"/>
                  </a:outerShdw>
                </a:effectLst>
              </a:rPr>
              <a:t>Rati</a:t>
            </a:r>
            <a:r>
              <a:rPr lang="en-US" sz="5400" b="1" dirty="0" smtClean="0">
                <a:ln w="17780" cmpd="sng">
                  <a:solidFill>
                    <a:srgbClr val="FFFFFF"/>
                  </a:solidFill>
                  <a:prstDash val="solid"/>
                  <a:miter lim="800000"/>
                </a:ln>
                <a:solidFill>
                  <a:srgbClr val="FF0000"/>
                </a:solidFill>
                <a:effectLst>
                  <a:outerShdw blurRad="50800" algn="tl" rotWithShape="0">
                    <a:srgbClr val="000000"/>
                  </a:outerShdw>
                </a:effectLst>
              </a:rPr>
              <a:t> </a:t>
            </a:r>
            <a:r>
              <a:rPr lang="en-US" sz="5400" b="1" dirty="0" err="1" smtClean="0">
                <a:ln w="17780" cmpd="sng">
                  <a:solidFill>
                    <a:srgbClr val="FFFFFF"/>
                  </a:solidFill>
                  <a:prstDash val="solid"/>
                  <a:miter lim="800000"/>
                </a:ln>
                <a:solidFill>
                  <a:srgbClr val="FF0000"/>
                </a:solidFill>
                <a:effectLst>
                  <a:outerShdw blurRad="50800" algn="tl" rotWithShape="0">
                    <a:srgbClr val="000000"/>
                  </a:outerShdw>
                </a:effectLst>
              </a:rPr>
              <a:t>Kaul</a:t>
            </a:r>
            <a:endParaRPr lang="en-US" sz="5400" b="1" cap="none" spc="0" dirty="0">
              <a:ln w="17780" cmpd="sng">
                <a:solidFill>
                  <a:srgbClr val="FFFFFF"/>
                </a:solidFill>
                <a:prstDash val="solid"/>
                <a:miter lim="800000"/>
              </a:ln>
              <a:solidFill>
                <a:srgbClr val="FF0000"/>
              </a:solidFill>
              <a:effectLst>
                <a:outerShdw blurRad="50800" algn="tl" rotWithShape="0">
                  <a:srgbClr val="000000"/>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28049" y="0"/>
            <a:ext cx="9115951" cy="4981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
                                        <p:tgtEl>
                                          <p:spTgt spid="1026"/>
                                        </p:tgtEl>
                                      </p:cBhvr>
                                    </p:animEffect>
                                    <p:anim calcmode="lin" valueType="num">
                                      <p:cBhvr>
                                        <p:cTn id="8" dur="400" fill="hold"/>
                                        <p:tgtEl>
                                          <p:spTgt spid="1026"/>
                                        </p:tgtEl>
                                        <p:attrNameLst>
                                          <p:attrName>ppt_x</p:attrName>
                                        </p:attrNameLst>
                                      </p:cBhvr>
                                      <p:tavLst>
                                        <p:tav tm="0">
                                          <p:val>
                                            <p:strVal val="#ppt_x"/>
                                          </p:val>
                                        </p:tav>
                                        <p:tav tm="100000">
                                          <p:val>
                                            <p:strVal val="#ppt_x"/>
                                          </p:val>
                                        </p:tav>
                                      </p:tavLst>
                                    </p:anim>
                                    <p:anim calcmode="lin" valueType="num">
                                      <p:cBhvr>
                                        <p:cTn id="9" dur="400" fill="hold"/>
                                        <p:tgtEl>
                                          <p:spTgt spid="102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02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02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5" presetClass="entr" presetSubtype="0" fill="hold" grpId="0" nodeType="click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Effect transition="in" filter="fade">
                                      <p:cBhvr>
                                        <p:cTn id="16" dur="2000"/>
                                        <p:tgtEl>
                                          <p:spTgt spid="4"/>
                                        </p:tgtEl>
                                      </p:cBhvr>
                                    </p:animEffect>
                                    <p:anim calcmode="lin" valueType="num">
                                      <p:cBhvr>
                                        <p:cTn id="17" dur="2000" fill="hold"/>
                                        <p:tgtEl>
                                          <p:spTgt spid="4"/>
                                        </p:tgtEl>
                                        <p:attrNameLst>
                                          <p:attrName>ppt_w</p:attrName>
                                        </p:attrNameLst>
                                      </p:cBhvr>
                                      <p:tavLst>
                                        <p:tav tm="0" fmla="#ppt_w*sin(2.5*pi*$)">
                                          <p:val>
                                            <p:fltVal val="0"/>
                                          </p:val>
                                        </p:tav>
                                        <p:tav tm="100000">
                                          <p:val>
                                            <p:fltVal val="1"/>
                                          </p:val>
                                        </p:tav>
                                      </p:tavLst>
                                    </p:anim>
                                    <p:anim calcmode="lin" valueType="num">
                                      <p:cBhvr>
                                        <p:cTn id="18"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FFFF00"/>
                </a:solidFill>
              </a:rPr>
              <a:t>Definition</a:t>
            </a:r>
            <a:endParaRPr lang="en-US" sz="5400" b="1" dirty="0">
              <a:solidFill>
                <a:srgbClr val="FFFF00"/>
              </a:solidFill>
            </a:endParaRPr>
          </a:p>
        </p:txBody>
      </p:sp>
      <p:sp>
        <p:nvSpPr>
          <p:cNvPr id="3" name="Rectangle 2"/>
          <p:cNvSpPr/>
          <p:nvPr/>
        </p:nvSpPr>
        <p:spPr>
          <a:xfrm>
            <a:off x="1828800" y="2438400"/>
            <a:ext cx="6477000" cy="1938992"/>
          </a:xfrm>
          <a:prstGeom prst="rect">
            <a:avLst/>
          </a:prstGeom>
        </p:spPr>
        <p:txBody>
          <a:bodyPr wrap="square">
            <a:spAutoFit/>
          </a:bodyPr>
          <a:lstStyle/>
          <a:p>
            <a:r>
              <a:rPr lang="en-US" sz="2400" dirty="0" smtClean="0">
                <a:solidFill>
                  <a:srgbClr val="FF0000"/>
                </a:solidFill>
              </a:rPr>
              <a:t>The term </a:t>
            </a:r>
            <a:r>
              <a:rPr lang="en-US" sz="2400" b="1" dirty="0" smtClean="0">
                <a:solidFill>
                  <a:srgbClr val="FF0000"/>
                </a:solidFill>
              </a:rPr>
              <a:t>import</a:t>
            </a:r>
            <a:r>
              <a:rPr lang="en-US" sz="2400" dirty="0" smtClean="0">
                <a:solidFill>
                  <a:srgbClr val="FF0000"/>
                </a:solidFill>
              </a:rPr>
              <a:t> is derived from the conceptual meaning as to bring in the goods and services into the port of a country.</a:t>
            </a:r>
          </a:p>
          <a:p>
            <a:r>
              <a:rPr lang="en-US" sz="2400" dirty="0" smtClean="0">
                <a:solidFill>
                  <a:srgbClr val="FF0000"/>
                </a:solidFill>
              </a:rPr>
              <a:t> The buyer of such goods and services is referred to an "importer"</a:t>
            </a:r>
            <a:endParaRPr lang="en-US" sz="2400" dirty="0">
              <a:solidFill>
                <a:srgbClr val="FF0000"/>
              </a:solidFill>
            </a:endParaRPr>
          </a:p>
        </p:txBody>
      </p:sp>
      <p:sp>
        <p:nvSpPr>
          <p:cNvPr id="4" name="TextBox 3"/>
          <p:cNvSpPr txBox="1"/>
          <p:nvPr/>
        </p:nvSpPr>
        <p:spPr>
          <a:xfrm>
            <a:off x="152400" y="1905000"/>
            <a:ext cx="2438400" cy="646331"/>
          </a:xfrm>
          <a:prstGeom prst="rect">
            <a:avLst/>
          </a:prstGeom>
          <a:noFill/>
        </p:spPr>
        <p:txBody>
          <a:bodyPr wrap="square" rtlCol="0">
            <a:spAutoFit/>
          </a:bodyPr>
          <a:lstStyle/>
          <a:p>
            <a:r>
              <a:rPr lang="en-US" sz="3600" b="1" dirty="0" smtClean="0">
                <a:solidFill>
                  <a:srgbClr val="FFFF00"/>
                </a:solidFill>
              </a:rPr>
              <a:t>Import:-</a:t>
            </a:r>
            <a:endParaRPr lang="en-US" sz="3600" b="1" dirty="0">
              <a:solidFill>
                <a:srgbClr val="FFFF00"/>
              </a:solidFill>
            </a:endParaRPr>
          </a:p>
        </p:txBody>
      </p:sp>
      <p:pic>
        <p:nvPicPr>
          <p:cNvPr id="6" name="Picture 5" descr="270_620_465.jpg"/>
          <p:cNvPicPr>
            <a:picLocks noGrp="1" noChangeAspect="1"/>
          </p:cNvPicPr>
          <p:nvPr isPhoto="1"/>
        </p:nvPicPr>
        <p:blipFill>
          <a:blip r:embed="rId2">
            <a:lum/>
          </a:blip>
          <a:stretch>
            <a:fillRect/>
          </a:stretch>
        </p:blipFill>
        <p:spPr>
          <a:xfrm>
            <a:off x="4953000" y="4235450"/>
            <a:ext cx="4038600" cy="262255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ppt_w</p:attrName>
                                        </p:attrNameLst>
                                      </p:cBhvr>
                                      <p:tavLst>
                                        <p:tav tm="0" fmla="#ppt_w*sin(2.5*pi*$)">
                                          <p:val>
                                            <p:fltVal val="0"/>
                                          </p:val>
                                        </p:tav>
                                        <p:tav tm="100000">
                                          <p:val>
                                            <p:fltVal val="1"/>
                                          </p:val>
                                        </p:tav>
                                      </p:tavLst>
                                    </p:anim>
                                    <p:anim calcmode="lin" valueType="num">
                                      <p:cBhvr>
                                        <p:cTn id="16"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p:cTn id="2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0" end="0"/>
                                            </p:txEl>
                                          </p:spTgt>
                                        </p:tgtEl>
                                        <p:attrNameLst>
                                          <p:attrName>ppt_h</p:attrName>
                                        </p:attrNameLst>
                                      </p:cBhvr>
                                      <p:tavLst>
                                        <p:tav tm="0">
                                          <p:val>
                                            <p:fltVal val="0"/>
                                          </p:val>
                                        </p:tav>
                                        <p:tav tm="100000">
                                          <p:val>
                                            <p:strVal val="#ppt_h"/>
                                          </p:val>
                                        </p:tav>
                                      </p:tavLst>
                                    </p:anim>
                                  </p:childTnLst>
                                </p:cTn>
                              </p:par>
                              <p:par>
                                <p:cTn id="23" presetID="23" presetClass="entr" presetSubtype="16"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1" end="1"/>
                                            </p:txEl>
                                          </p:spTgt>
                                        </p:tgtEl>
                                        <p:attrNameLst>
                                          <p:attrName>ppt_h</p:attrName>
                                        </p:attrNameLst>
                                      </p:cBhvr>
                                      <p:tavLst>
                                        <p:tav tm="0">
                                          <p:val>
                                            <p:fltVal val="0"/>
                                          </p:val>
                                        </p:tav>
                                        <p:tav tm="100000">
                                          <p:val>
                                            <p:strVal val="#ppt_h"/>
                                          </p:val>
                                        </p:tav>
                                      </p:tavLst>
                                    </p:anim>
                                  </p:childTnLst>
                                </p:cTn>
                              </p:par>
                            </p:childTnLst>
                          </p:cTn>
                        </p:par>
                        <p:par>
                          <p:cTn id="27" fill="hold">
                            <p:stCondLst>
                              <p:cond delay="1000"/>
                            </p:stCondLst>
                            <p:childTnLst>
                              <p:par>
                                <p:cTn id="28" presetID="2" presetClass="entr" presetSubtype="12"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0-#ppt_w/2"/>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FFFF00"/>
                </a:solidFill>
              </a:rPr>
              <a:t>Definition</a:t>
            </a:r>
            <a:endParaRPr lang="en-US" sz="4800" b="1" dirty="0">
              <a:solidFill>
                <a:srgbClr val="FFFF00"/>
              </a:solidFill>
            </a:endParaRPr>
          </a:p>
        </p:txBody>
      </p:sp>
      <p:sp>
        <p:nvSpPr>
          <p:cNvPr id="3" name="TextBox 2"/>
          <p:cNvSpPr txBox="1"/>
          <p:nvPr/>
        </p:nvSpPr>
        <p:spPr>
          <a:xfrm>
            <a:off x="304800" y="1981200"/>
            <a:ext cx="2133600" cy="646331"/>
          </a:xfrm>
          <a:prstGeom prst="rect">
            <a:avLst/>
          </a:prstGeom>
          <a:noFill/>
        </p:spPr>
        <p:txBody>
          <a:bodyPr wrap="square" rtlCol="0">
            <a:spAutoFit/>
          </a:bodyPr>
          <a:lstStyle/>
          <a:p>
            <a:r>
              <a:rPr lang="en-US" sz="3600" b="1" dirty="0" smtClean="0">
                <a:solidFill>
                  <a:srgbClr val="FFFF00"/>
                </a:solidFill>
              </a:rPr>
              <a:t>Export:-</a:t>
            </a:r>
            <a:endParaRPr lang="en-US" sz="3600" b="1" dirty="0">
              <a:solidFill>
                <a:srgbClr val="FFFF00"/>
              </a:solidFill>
            </a:endParaRPr>
          </a:p>
        </p:txBody>
      </p:sp>
      <p:sp>
        <p:nvSpPr>
          <p:cNvPr id="4" name="Rectangle 3"/>
          <p:cNvSpPr/>
          <p:nvPr/>
        </p:nvSpPr>
        <p:spPr>
          <a:xfrm>
            <a:off x="1981200" y="2514600"/>
            <a:ext cx="6324600" cy="1938992"/>
          </a:xfrm>
          <a:prstGeom prst="rect">
            <a:avLst/>
          </a:prstGeom>
        </p:spPr>
        <p:txBody>
          <a:bodyPr wrap="square">
            <a:spAutoFit/>
          </a:bodyPr>
          <a:lstStyle/>
          <a:p>
            <a:r>
              <a:rPr lang="en-US" sz="2400" dirty="0" smtClean="0">
                <a:solidFill>
                  <a:srgbClr val="FF0000"/>
                </a:solidFill>
              </a:rPr>
              <a:t>This term </a:t>
            </a:r>
            <a:r>
              <a:rPr lang="en-US" sz="2400" b="1" dirty="0" smtClean="0">
                <a:solidFill>
                  <a:srgbClr val="FF0000"/>
                </a:solidFill>
              </a:rPr>
              <a:t>export</a:t>
            </a:r>
            <a:r>
              <a:rPr lang="en-US" sz="2400" dirty="0" smtClean="0">
                <a:solidFill>
                  <a:srgbClr val="FF0000"/>
                </a:solidFill>
              </a:rPr>
              <a:t> is derived from the conceptual meaning as to ship the goods and services out of the port of a country.</a:t>
            </a:r>
          </a:p>
          <a:p>
            <a:r>
              <a:rPr lang="en-US" sz="2400" dirty="0" smtClean="0">
                <a:solidFill>
                  <a:srgbClr val="FF0000"/>
                </a:solidFill>
              </a:rPr>
              <a:t> The seller of such goods and services is referred to as an "exporter"</a:t>
            </a:r>
            <a:endParaRPr lang="en-US" sz="2400" dirty="0">
              <a:solidFill>
                <a:srgbClr val="FF0000"/>
              </a:solidFill>
            </a:endParaRPr>
          </a:p>
        </p:txBody>
      </p:sp>
      <p:pic>
        <p:nvPicPr>
          <p:cNvPr id="5" name="Picture 4" descr="sea-freight-imports-250x250.jpg"/>
          <p:cNvPicPr>
            <a:picLocks noGrp="1" noChangeAspect="1"/>
          </p:cNvPicPr>
          <p:nvPr isPhoto="1"/>
        </p:nvPicPr>
        <p:blipFill>
          <a:blip r:embed="rId2">
            <a:lum/>
          </a:blip>
          <a:stretch>
            <a:fillRect/>
          </a:stretch>
        </p:blipFill>
        <p:spPr>
          <a:xfrm>
            <a:off x="4800599" y="4114800"/>
            <a:ext cx="4239491" cy="259080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ppt_w</p:attrName>
                                        </p:attrNameLst>
                                      </p:cBhvr>
                                      <p:tavLst>
                                        <p:tav tm="0" fmla="#ppt_w*sin(2.5*pi*$)">
                                          <p:val>
                                            <p:fltVal val="0"/>
                                          </p:val>
                                        </p:tav>
                                        <p:tav tm="100000">
                                          <p:val>
                                            <p:fltVal val="1"/>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50" presetClass="entr" presetSubtype="0" decel="10000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strVal val="#ppt_w+.3"/>
                                          </p:val>
                                        </p:tav>
                                        <p:tav tm="100000">
                                          <p:val>
                                            <p:strVal val="#ppt_w"/>
                                          </p:val>
                                        </p:tav>
                                      </p:tavLst>
                                    </p:anim>
                                    <p:anim calcmode="lin" valueType="num">
                                      <p:cBhvr>
                                        <p:cTn id="28" dur="1000" fill="hold"/>
                                        <p:tgtEl>
                                          <p:spTgt spid="5"/>
                                        </p:tgtEl>
                                        <p:attrNameLst>
                                          <p:attrName>ppt_h</p:attrName>
                                        </p:attrNameLst>
                                      </p:cBhvr>
                                      <p:tavLst>
                                        <p:tav tm="0">
                                          <p:val>
                                            <p:strVal val="#ppt_h"/>
                                          </p:val>
                                        </p:tav>
                                        <p:tav tm="100000">
                                          <p:val>
                                            <p:strVal val="#ppt_h"/>
                                          </p:val>
                                        </p:tav>
                                      </p:tavLst>
                                    </p:anim>
                                    <p:animEffect transition="in" filter="fade">
                                      <p:cBhvr>
                                        <p:cTn id="2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lance-of-payments-bop.jpg"/>
          <p:cNvPicPr>
            <a:picLocks noChangeAspect="1"/>
          </p:cNvPicPr>
          <p:nvPr/>
        </p:nvPicPr>
        <p:blipFill>
          <a:blip r:embed="rId2" cstate="print"/>
          <a:stretch>
            <a:fillRect/>
          </a:stretch>
        </p:blipFill>
        <p:spPr>
          <a:xfrm>
            <a:off x="1752600" y="4267200"/>
            <a:ext cx="5397500" cy="2590800"/>
          </a:xfrm>
          <a:prstGeom prst="rect">
            <a:avLst/>
          </a:prstGeom>
        </p:spPr>
      </p:pic>
      <p:sp>
        <p:nvSpPr>
          <p:cNvPr id="2" name="Title 1"/>
          <p:cNvSpPr>
            <a:spLocks noGrp="1"/>
          </p:cNvSpPr>
          <p:nvPr>
            <p:ph type="title"/>
          </p:nvPr>
        </p:nvSpPr>
        <p:spPr/>
        <p:txBody>
          <a:bodyPr>
            <a:noAutofit/>
          </a:bodyPr>
          <a:lstStyle/>
          <a:p>
            <a:r>
              <a:rPr lang="en-US" sz="6000" dirty="0" smtClean="0">
                <a:solidFill>
                  <a:srgbClr val="FFFF00"/>
                </a:solidFill>
              </a:rPr>
              <a:t>Balance Of Trade</a:t>
            </a:r>
            <a:endParaRPr lang="en-US" sz="6000" dirty="0">
              <a:solidFill>
                <a:srgbClr val="FFFF00"/>
              </a:solidFill>
            </a:endParaRPr>
          </a:p>
        </p:txBody>
      </p:sp>
      <p:sp>
        <p:nvSpPr>
          <p:cNvPr id="3" name="Rectangle 2"/>
          <p:cNvSpPr/>
          <p:nvPr/>
        </p:nvSpPr>
        <p:spPr>
          <a:xfrm>
            <a:off x="533400" y="1981200"/>
            <a:ext cx="7696200" cy="2308324"/>
          </a:xfrm>
          <a:prstGeom prst="rect">
            <a:avLst/>
          </a:prstGeom>
        </p:spPr>
        <p:txBody>
          <a:bodyPr wrap="square">
            <a:spAutoFit/>
          </a:bodyPr>
          <a:lstStyle/>
          <a:p>
            <a:pPr>
              <a:buFont typeface="Wingdings" pitchFamily="2" charset="2"/>
              <a:buChar char="Ø"/>
            </a:pPr>
            <a:r>
              <a:rPr lang="en-US" sz="2400" b="1" dirty="0" smtClean="0">
                <a:solidFill>
                  <a:srgbClr val="FF0000"/>
                </a:solidFill>
              </a:rPr>
              <a:t>Balance of trade represents a difference in value for import and export for a country.</a:t>
            </a:r>
          </a:p>
          <a:p>
            <a:pPr>
              <a:buFont typeface="Wingdings" pitchFamily="2" charset="2"/>
              <a:buChar char="Ø"/>
            </a:pPr>
            <a:r>
              <a:rPr lang="en-US" sz="2400" b="1" dirty="0" smtClean="0">
                <a:solidFill>
                  <a:srgbClr val="FF0000"/>
                </a:solidFill>
              </a:rPr>
              <a:t>A trade deficit occurs when imports are large relative to exports.</a:t>
            </a:r>
          </a:p>
          <a:p>
            <a:pPr>
              <a:buFont typeface="Wingdings" pitchFamily="2" charset="2"/>
              <a:buChar char="Ø"/>
            </a:pPr>
            <a:r>
              <a:rPr lang="en-US" sz="2400" b="1" dirty="0" smtClean="0">
                <a:solidFill>
                  <a:srgbClr val="FF0000"/>
                </a:solidFill>
              </a:rPr>
              <a:t> Imports are impacted principally by a country's income and its productive resources.</a:t>
            </a:r>
            <a:endParaRPr 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900" decel="100000" fill="hold"/>
                                        <p:tgtEl>
                                          <p:spTgt spid="3"/>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385" decel="100000"/>
                                        <p:tgtEl>
                                          <p:spTgt spid="4"/>
                                        </p:tgtEl>
                                      </p:cBhvr>
                                    </p:animEffect>
                                    <p:animScale>
                                      <p:cBhvr>
                                        <p:cTn id="23" dur="385" decel="100000"/>
                                        <p:tgtEl>
                                          <p:spTgt spid="4"/>
                                        </p:tgtEl>
                                      </p:cBhvr>
                                      <p:from x="10000" y="10000"/>
                                      <p:to x="200000" y="450000"/>
                                    </p:animScale>
                                    <p:animScale>
                                      <p:cBhvr>
                                        <p:cTn id="24" dur="615" accel="100000" fill="hold">
                                          <p:stCondLst>
                                            <p:cond delay="385"/>
                                          </p:stCondLst>
                                        </p:cTn>
                                        <p:tgtEl>
                                          <p:spTgt spid="4"/>
                                        </p:tgtEl>
                                      </p:cBhvr>
                                      <p:from x="200000" y="450000"/>
                                      <p:to x="100000" y="100000"/>
                                    </p:animScale>
                                    <p:set>
                                      <p:cBhvr>
                                        <p:cTn id="25" dur="385" fill="hold"/>
                                        <p:tgtEl>
                                          <p:spTgt spid="4"/>
                                        </p:tgtEl>
                                        <p:attrNameLst>
                                          <p:attrName>ppt_x</p:attrName>
                                        </p:attrNameLst>
                                      </p:cBhvr>
                                      <p:to>
                                        <p:strVal val="(0.5)"/>
                                      </p:to>
                                    </p:set>
                                    <p:anim from="(0.5)" to="(#ppt_x)" calcmode="lin" valueType="num">
                                      <p:cBhvr>
                                        <p:cTn id="26" dur="615" accel="100000" fill="hold">
                                          <p:stCondLst>
                                            <p:cond delay="385"/>
                                          </p:stCondLst>
                                        </p:cTn>
                                        <p:tgtEl>
                                          <p:spTgt spid="4"/>
                                        </p:tgtEl>
                                        <p:attrNameLst>
                                          <p:attrName>ppt_x</p:attrName>
                                        </p:attrNameLst>
                                      </p:cBhvr>
                                    </p:anim>
                                    <p:set>
                                      <p:cBhvr>
                                        <p:cTn id="27" dur="385" fill="hold"/>
                                        <p:tgtEl>
                                          <p:spTgt spid="4"/>
                                        </p:tgtEl>
                                        <p:attrNameLst>
                                          <p:attrName>ppt_y</p:attrName>
                                        </p:attrNameLst>
                                      </p:cBhvr>
                                      <p:to>
                                        <p:strVal val="(#ppt_y+0.4)"/>
                                      </p:to>
                                    </p:set>
                                    <p:anim from="(#ppt_y+0.4)" to="(#ppt_y)" calcmode="lin" valueType="num">
                                      <p:cBhvr>
                                        <p:cTn id="28" dur="615" accel="100000" fill="hold">
                                          <p:stCondLst>
                                            <p:cond delay="385"/>
                                          </p:stCondLst>
                                        </p:cTn>
                                        <p:tgtEl>
                                          <p:spTgt spid="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6256963_1-Pictures-of-Free-Customs-Shipment-Data-Export-Import.jpg"/>
          <p:cNvPicPr>
            <a:picLocks noChangeAspect="1"/>
          </p:cNvPicPr>
          <p:nvPr/>
        </p:nvPicPr>
        <p:blipFill>
          <a:blip r:embed="rId2" cstate="print"/>
          <a:stretch>
            <a:fillRect/>
          </a:stretch>
        </p:blipFill>
        <p:spPr>
          <a:xfrm rot="20383790">
            <a:off x="5433051" y="2273138"/>
            <a:ext cx="4252072" cy="3971275"/>
          </a:xfrm>
          <a:prstGeom prst="rect">
            <a:avLst/>
          </a:prstGeom>
        </p:spPr>
      </p:pic>
      <p:sp>
        <p:nvSpPr>
          <p:cNvPr id="2" name="Title 1"/>
          <p:cNvSpPr>
            <a:spLocks noGrp="1"/>
          </p:cNvSpPr>
          <p:nvPr>
            <p:ph type="title"/>
          </p:nvPr>
        </p:nvSpPr>
        <p:spPr/>
        <p:txBody>
          <a:bodyPr>
            <a:normAutofit/>
          </a:bodyPr>
          <a:lstStyle/>
          <a:p>
            <a:r>
              <a:rPr lang="en-US" sz="5400" b="1" dirty="0" smtClean="0">
                <a:solidFill>
                  <a:srgbClr val="FFFF00"/>
                </a:solidFill>
              </a:rPr>
              <a:t>Types of Import</a:t>
            </a:r>
            <a:endParaRPr lang="en-US" sz="5400" b="1" dirty="0">
              <a:solidFill>
                <a:srgbClr val="FFFF00"/>
              </a:solidFill>
            </a:endParaRPr>
          </a:p>
        </p:txBody>
      </p:sp>
      <p:sp>
        <p:nvSpPr>
          <p:cNvPr id="3" name="Rectangle 2"/>
          <p:cNvSpPr/>
          <p:nvPr/>
        </p:nvSpPr>
        <p:spPr>
          <a:xfrm>
            <a:off x="0" y="1828800"/>
            <a:ext cx="6705600" cy="3539430"/>
          </a:xfrm>
          <a:prstGeom prst="rect">
            <a:avLst/>
          </a:prstGeom>
        </p:spPr>
        <p:txBody>
          <a:bodyPr wrap="square">
            <a:spAutoFit/>
          </a:bodyPr>
          <a:lstStyle/>
          <a:p>
            <a:r>
              <a:rPr lang="en-US" sz="2800" b="1" dirty="0" smtClean="0">
                <a:solidFill>
                  <a:srgbClr val="FF0000"/>
                </a:solidFill>
              </a:rPr>
              <a:t>There are two basic types of import:</a:t>
            </a:r>
          </a:p>
          <a:p>
            <a:endParaRPr lang="en-US" sz="2800" b="1" dirty="0" smtClean="0">
              <a:solidFill>
                <a:srgbClr val="FF0000"/>
              </a:solidFill>
            </a:endParaRPr>
          </a:p>
          <a:p>
            <a:pPr>
              <a:buFont typeface="Wingdings" pitchFamily="2" charset="2"/>
              <a:buChar char="Ø"/>
            </a:pPr>
            <a:r>
              <a:rPr lang="en-US" sz="2800" b="1" dirty="0" smtClean="0">
                <a:solidFill>
                  <a:srgbClr val="FF0000"/>
                </a:solidFill>
              </a:rPr>
              <a:t>Industrial and consumer goods</a:t>
            </a:r>
          </a:p>
          <a:p>
            <a:pPr>
              <a:buFont typeface="Wingdings" pitchFamily="2" charset="2"/>
              <a:buChar char="Ø"/>
            </a:pPr>
            <a:endParaRPr lang="en-US" sz="2800" b="1" dirty="0" smtClean="0">
              <a:solidFill>
                <a:srgbClr val="FF0000"/>
              </a:solidFill>
            </a:endParaRPr>
          </a:p>
          <a:p>
            <a:pPr lvl="0">
              <a:buFont typeface="Wingdings" pitchFamily="2" charset="2"/>
              <a:buChar char="Ø"/>
            </a:pPr>
            <a:r>
              <a:rPr lang="en-US" sz="2800" b="1" dirty="0" smtClean="0">
                <a:solidFill>
                  <a:srgbClr val="FF0000"/>
                </a:solidFill>
              </a:rPr>
              <a:t>Intermediate goods and services</a:t>
            </a:r>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1"/>
                                          </p:val>
                                        </p:tav>
                                        <p:tav tm="100000">
                                          <p:val>
                                            <p:strVal val="#ppt_x"/>
                                          </p:val>
                                        </p:tav>
                                      </p:tavLst>
                                    </p:anim>
                                    <p:anim calcmode="lin" valueType="num">
                                      <p:cBhvr>
                                        <p:cTn id="16"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9" presetClass="entr" presetSubtype="0" accel="10000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22" dur="10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23" dur="10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ypes-of-export-licenses.jpg"/>
          <p:cNvPicPr>
            <a:picLocks noChangeAspect="1"/>
          </p:cNvPicPr>
          <p:nvPr/>
        </p:nvPicPr>
        <p:blipFill>
          <a:blip r:embed="rId2" cstate="print"/>
          <a:stretch>
            <a:fillRect/>
          </a:stretch>
        </p:blipFill>
        <p:spPr>
          <a:xfrm rot="20726879">
            <a:off x="4144045" y="3077244"/>
            <a:ext cx="3743470" cy="3743470"/>
          </a:xfrm>
          <a:prstGeom prst="rect">
            <a:avLst/>
          </a:prstGeom>
        </p:spPr>
      </p:pic>
      <p:sp>
        <p:nvSpPr>
          <p:cNvPr id="2" name="Title 1"/>
          <p:cNvSpPr>
            <a:spLocks noGrp="1"/>
          </p:cNvSpPr>
          <p:nvPr>
            <p:ph type="title"/>
          </p:nvPr>
        </p:nvSpPr>
        <p:spPr/>
        <p:txBody>
          <a:bodyPr>
            <a:normAutofit/>
          </a:bodyPr>
          <a:lstStyle/>
          <a:p>
            <a:r>
              <a:rPr lang="en-US" sz="4800" b="1" dirty="0" smtClean="0">
                <a:solidFill>
                  <a:srgbClr val="FFFF00"/>
                </a:solidFill>
              </a:rPr>
              <a:t>Types of Export</a:t>
            </a:r>
            <a:endParaRPr lang="en-US" sz="4800" b="1" dirty="0">
              <a:solidFill>
                <a:srgbClr val="FFFF00"/>
              </a:solidFill>
            </a:endParaRPr>
          </a:p>
        </p:txBody>
      </p:sp>
      <p:sp>
        <p:nvSpPr>
          <p:cNvPr id="3" name="TextBox 2"/>
          <p:cNvSpPr txBox="1"/>
          <p:nvPr/>
        </p:nvSpPr>
        <p:spPr>
          <a:xfrm>
            <a:off x="990600" y="1676400"/>
            <a:ext cx="7696200" cy="1569660"/>
          </a:xfrm>
          <a:prstGeom prst="rect">
            <a:avLst/>
          </a:prstGeom>
          <a:noFill/>
        </p:spPr>
        <p:txBody>
          <a:bodyPr wrap="square" rtlCol="0">
            <a:spAutoFit/>
          </a:bodyPr>
          <a:lstStyle/>
          <a:p>
            <a:pPr>
              <a:buFont typeface="Wingdings" pitchFamily="2" charset="2"/>
              <a:buChar char="Ø"/>
            </a:pPr>
            <a:r>
              <a:rPr lang="en-US" sz="2400" b="1" dirty="0" smtClean="0">
                <a:solidFill>
                  <a:srgbClr val="FF0000"/>
                </a:solidFill>
              </a:rPr>
              <a:t>Physical Export </a:t>
            </a:r>
            <a:r>
              <a:rPr lang="en-US" sz="2400" dirty="0" smtClean="0">
                <a:solidFill>
                  <a:srgbClr val="FF0000"/>
                </a:solidFill>
              </a:rPr>
              <a:t>: If goods physically go out of the country.</a:t>
            </a:r>
          </a:p>
          <a:p>
            <a:endParaRPr lang="en-US" sz="2400" dirty="0" smtClean="0"/>
          </a:p>
          <a:p>
            <a:pPr>
              <a:buFont typeface="Wingdings" pitchFamily="2" charset="2"/>
              <a:buChar char="Ø"/>
            </a:pPr>
            <a:r>
              <a:rPr lang="en-US" sz="2400" b="1" dirty="0" smtClean="0">
                <a:solidFill>
                  <a:srgbClr val="FF0000"/>
                </a:solidFill>
              </a:rPr>
              <a:t>Deemed Export </a:t>
            </a:r>
            <a:r>
              <a:rPr lang="en-US" sz="2400" dirty="0" smtClean="0">
                <a:solidFill>
                  <a:srgbClr val="FF0000"/>
                </a:solidFill>
              </a:rPr>
              <a:t>: If goods and services are supplied to another entity.</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1"/>
                                          </p:val>
                                        </p:tav>
                                        <p:tav tm="100000">
                                          <p:val>
                                            <p:strVal val="#ppt_x"/>
                                          </p:val>
                                        </p:tav>
                                      </p:tavLst>
                                    </p:anim>
                                    <p:anim calcmode="lin" valueType="num">
                                      <p:cBhvr>
                                        <p:cTn id="16"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8" presetClass="entr" presetSubtype="0" accel="5000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2" dur="1000" fill="hold"/>
                                        <p:tgtEl>
                                          <p:spTgt spid="4"/>
                                        </p:tgtEl>
                                        <p:attrNameLst>
                                          <p:attrName>ppt_x</p:attrName>
                                        </p:attrNameLst>
                                      </p:cBhvr>
                                      <p:tavLst>
                                        <p:tav tm="0">
                                          <p:val>
                                            <p:fltVal val="-1"/>
                                          </p:val>
                                        </p:tav>
                                        <p:tav tm="50000">
                                          <p:val>
                                            <p:fltVal val="0.95"/>
                                          </p:val>
                                        </p:tav>
                                        <p:tav tm="100000">
                                          <p:val>
                                            <p:strVal val="#ppt_x"/>
                                          </p:val>
                                        </p:tav>
                                      </p:tavLst>
                                    </p:anim>
                                    <p:anim calcmode="lin" valueType="num">
                                      <p:cBhvr>
                                        <p:cTn id="23" dur="1000" fill="hold"/>
                                        <p:tgtEl>
                                          <p:spTgt spid="4"/>
                                        </p:tgtEl>
                                        <p:attrNameLst>
                                          <p:attrName>ppt_y</p:attrName>
                                        </p:attrNameLst>
                                      </p:cBhvr>
                                      <p:tavLst>
                                        <p:tav tm="0">
                                          <p:val>
                                            <p:strVal val="#ppt_y"/>
                                          </p:val>
                                        </p:tav>
                                        <p:tav tm="100000">
                                          <p:val>
                                            <p:strVal val="#ppt_y"/>
                                          </p:val>
                                        </p:tav>
                                      </p:tavLst>
                                    </p:anim>
                                    <p:animEffect transition="in" filter="fade">
                                      <p:cBhvr>
                                        <p:cTn id="2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Diagram 42"/>
          <p:cNvGraphicFramePr/>
          <p:nvPr/>
        </p:nvGraphicFramePr>
        <p:xfrm>
          <a:off x="533400" y="1676400"/>
          <a:ext cx="75438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5" name="TextBox 44"/>
          <p:cNvSpPr txBox="1"/>
          <p:nvPr/>
        </p:nvSpPr>
        <p:spPr>
          <a:xfrm>
            <a:off x="0" y="457200"/>
            <a:ext cx="8001000" cy="769441"/>
          </a:xfrm>
          <a:prstGeom prst="rect">
            <a:avLst/>
          </a:prstGeom>
          <a:noFill/>
        </p:spPr>
        <p:txBody>
          <a:bodyPr wrap="square" rtlCol="0">
            <a:spAutoFit/>
          </a:bodyPr>
          <a:lstStyle/>
          <a:p>
            <a:r>
              <a:rPr lang="en-US" sz="4000" b="1" dirty="0" smtClean="0">
                <a:solidFill>
                  <a:srgbClr val="FFFF00"/>
                </a:solidFill>
              </a:rPr>
              <a:t>      EXPORT</a:t>
            </a:r>
            <a:r>
              <a:rPr lang="en-US" sz="4400" dirty="0" smtClean="0">
                <a:solidFill>
                  <a:srgbClr val="FFFF00"/>
                </a:solidFill>
              </a:rPr>
              <a:t>  </a:t>
            </a:r>
            <a:r>
              <a:rPr lang="en-US" sz="4000" b="1" dirty="0" smtClean="0">
                <a:solidFill>
                  <a:srgbClr val="FFFF00"/>
                </a:solidFill>
              </a:rPr>
              <a:t>IMPORT</a:t>
            </a:r>
            <a:r>
              <a:rPr lang="en-US" sz="4400" dirty="0" smtClean="0">
                <a:solidFill>
                  <a:srgbClr val="FFFF00"/>
                </a:solidFill>
              </a:rPr>
              <a:t>   </a:t>
            </a:r>
            <a:r>
              <a:rPr lang="en-US" sz="4000" b="1" dirty="0" smtClean="0">
                <a:solidFill>
                  <a:srgbClr val="FFFF00"/>
                </a:solidFill>
              </a:rPr>
              <a:t>PROCESS</a:t>
            </a:r>
            <a:endParaRPr lang="en-US" sz="4400" b="1" dirty="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ppt_w</p:attrName>
                                        </p:attrNameLst>
                                      </p:cBhvr>
                                      <p:tavLst>
                                        <p:tav tm="0" fmla="#ppt_w*sin(2.5*pi*$)">
                                          <p:val>
                                            <p:fltVal val="0"/>
                                          </p:val>
                                        </p:tav>
                                        <p:tav tm="100000">
                                          <p:val>
                                            <p:fltVal val="1"/>
                                          </p:val>
                                        </p:tav>
                                      </p:tavLst>
                                    </p:anim>
                                    <p:anim calcmode="lin" valueType="num">
                                      <p:cBhvr>
                                        <p:cTn id="9" dur="1000" fill="hold"/>
                                        <p:tgtEl>
                                          <p:spTgt spid="4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 calcmode="lin" valueType="num">
                                      <p:cBhvr>
                                        <p:cTn id="14" dur="1000" fill="hold"/>
                                        <p:tgtEl>
                                          <p:spTgt spid="43"/>
                                        </p:tgtEl>
                                        <p:attrNameLst>
                                          <p:attrName>ppt_x</p:attrName>
                                        </p:attrNameLst>
                                      </p:cBhvr>
                                      <p:tavLst>
                                        <p:tav tm="0">
                                          <p:val>
                                            <p:strVal val="#ppt_x-.2"/>
                                          </p:val>
                                        </p:tav>
                                        <p:tav tm="100000">
                                          <p:val>
                                            <p:strVal val="#ppt_x"/>
                                          </p:val>
                                        </p:tav>
                                      </p:tavLst>
                                    </p:anim>
                                    <p:anim calcmode="lin" valueType="num">
                                      <p:cBhvr>
                                        <p:cTn id="15" dur="1000" fill="hold"/>
                                        <p:tgtEl>
                                          <p:spTgt spid="43"/>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3" grpId="0">
        <p:bldAsOne/>
      </p:bldGraphic>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828800"/>
            <a:ext cx="8382000" cy="2554545"/>
          </a:xfrm>
          <a:prstGeom prst="rect">
            <a:avLst/>
          </a:prstGeom>
        </p:spPr>
        <p:txBody>
          <a:bodyPr wrap="square">
            <a:spAutoFit/>
          </a:bodyPr>
          <a:lstStyle/>
          <a:p>
            <a:pPr>
              <a:buFont typeface="Wingdings" pitchFamily="2" charset="2"/>
              <a:buChar char="Ø"/>
            </a:pPr>
            <a:r>
              <a:rPr lang="en-US" sz="3200" b="1" dirty="0" smtClean="0">
                <a:solidFill>
                  <a:srgbClr val="FF0000"/>
                </a:solidFill>
              </a:rPr>
              <a:t>Reduce dependence on existing markets</a:t>
            </a:r>
          </a:p>
          <a:p>
            <a:pPr>
              <a:buFont typeface="Wingdings" pitchFamily="2" charset="2"/>
              <a:buChar char="Ø"/>
            </a:pPr>
            <a:r>
              <a:rPr lang="en-US" sz="3200" b="1" dirty="0" smtClean="0">
                <a:solidFill>
                  <a:srgbClr val="FF0000"/>
                </a:solidFill>
              </a:rPr>
              <a:t>Exploit international trade technology</a:t>
            </a:r>
          </a:p>
          <a:p>
            <a:pPr>
              <a:buFont typeface="Wingdings" pitchFamily="2" charset="2"/>
              <a:buChar char="Ø"/>
            </a:pPr>
            <a:r>
              <a:rPr lang="en-US" sz="3200" b="1" dirty="0" smtClean="0">
                <a:solidFill>
                  <a:srgbClr val="FF0000"/>
                </a:solidFill>
              </a:rPr>
              <a:t>Extend sales potential of existing products</a:t>
            </a:r>
          </a:p>
          <a:p>
            <a:pPr>
              <a:buFont typeface="Wingdings" pitchFamily="2" charset="2"/>
              <a:buChar char="Ø"/>
            </a:pPr>
            <a:r>
              <a:rPr lang="en-US" sz="3200" b="1" dirty="0" smtClean="0">
                <a:solidFill>
                  <a:srgbClr val="FF0000"/>
                </a:solidFill>
              </a:rPr>
              <a:t>Maintain cost competitiveness in your domestic market</a:t>
            </a:r>
            <a:endParaRPr lang="en-US" sz="3200" b="1" dirty="0">
              <a:solidFill>
                <a:srgbClr val="FF0000"/>
              </a:solidFill>
            </a:endParaRPr>
          </a:p>
        </p:txBody>
      </p:sp>
      <p:sp>
        <p:nvSpPr>
          <p:cNvPr id="3" name="Title 2"/>
          <p:cNvSpPr>
            <a:spLocks noGrp="1"/>
          </p:cNvSpPr>
          <p:nvPr>
            <p:ph type="title"/>
          </p:nvPr>
        </p:nvSpPr>
        <p:spPr/>
        <p:txBody>
          <a:bodyPr>
            <a:normAutofit/>
          </a:bodyPr>
          <a:lstStyle/>
          <a:p>
            <a:r>
              <a:rPr lang="en-US" sz="4800" b="1" dirty="0" smtClean="0">
                <a:solidFill>
                  <a:srgbClr val="FFFF00"/>
                </a:solidFill>
              </a:rPr>
              <a:t>Advantages of Import</a:t>
            </a:r>
            <a:endParaRPr lang="en-US" sz="4800" b="1" dirty="0">
              <a:solidFill>
                <a:srgbClr val="FFFF00"/>
              </a:solidFill>
            </a:endParaRPr>
          </a:p>
        </p:txBody>
      </p:sp>
      <p:pic>
        <p:nvPicPr>
          <p:cNvPr id="4" name="Picture 3" descr="1346427261_433378785_1-transporting-and-export-and-import-goods-Padi.jpg"/>
          <p:cNvPicPr>
            <a:picLocks noChangeAspect="1"/>
          </p:cNvPicPr>
          <p:nvPr/>
        </p:nvPicPr>
        <p:blipFill>
          <a:blip r:embed="rId2"/>
          <a:stretch>
            <a:fillRect/>
          </a:stretch>
        </p:blipFill>
        <p:spPr>
          <a:xfrm>
            <a:off x="5410200" y="4191000"/>
            <a:ext cx="3448050" cy="2667000"/>
          </a:xfrm>
          <a:prstGeom prst="rect">
            <a:avLst/>
          </a:prstGeom>
        </p:spPr>
      </p:pic>
      <p:pic>
        <p:nvPicPr>
          <p:cNvPr id="5" name="Picture 4" descr="SunderKiranaDepartmental_Stores.jpg"/>
          <p:cNvPicPr>
            <a:picLocks noChangeAspect="1"/>
          </p:cNvPicPr>
          <p:nvPr/>
        </p:nvPicPr>
        <p:blipFill>
          <a:blip r:embed="rId3"/>
          <a:stretch>
            <a:fillRect/>
          </a:stretch>
        </p:blipFill>
        <p:spPr>
          <a:xfrm>
            <a:off x="304800" y="4352925"/>
            <a:ext cx="3962400" cy="2505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ppt_w</p:attrName>
                                        </p:attrNameLst>
                                      </p:cBhvr>
                                      <p:tavLst>
                                        <p:tav tm="0" fmla="#ppt_w*sin(2.5*pi*$)">
                                          <p:val>
                                            <p:fltVal val="0"/>
                                          </p:val>
                                        </p:tav>
                                        <p:tav tm="100000">
                                          <p:val>
                                            <p:fltVal val="1"/>
                                          </p:val>
                                        </p:tav>
                                      </p:tavLst>
                                    </p:anim>
                                    <p:anim calcmode="lin" valueType="num">
                                      <p:cBhvr>
                                        <p:cTn id="9"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385" decel="100000"/>
                                        <p:tgtEl>
                                          <p:spTgt spid="2"/>
                                        </p:tgtEl>
                                      </p:cBhvr>
                                    </p:animEffect>
                                    <p:animScale>
                                      <p:cBhvr>
                                        <p:cTn id="15" dur="385" decel="100000"/>
                                        <p:tgtEl>
                                          <p:spTgt spid="2"/>
                                        </p:tgtEl>
                                      </p:cBhvr>
                                      <p:from x="10000" y="10000"/>
                                      <p:to x="200000" y="450000"/>
                                    </p:animScale>
                                    <p:animScale>
                                      <p:cBhvr>
                                        <p:cTn id="16" dur="615" accel="100000" fill="hold">
                                          <p:stCondLst>
                                            <p:cond delay="385"/>
                                          </p:stCondLst>
                                        </p:cTn>
                                        <p:tgtEl>
                                          <p:spTgt spid="2"/>
                                        </p:tgtEl>
                                      </p:cBhvr>
                                      <p:from x="200000" y="450000"/>
                                      <p:to x="100000" y="100000"/>
                                    </p:animScale>
                                    <p:set>
                                      <p:cBhvr>
                                        <p:cTn id="17" dur="385" fill="hold"/>
                                        <p:tgtEl>
                                          <p:spTgt spid="2"/>
                                        </p:tgtEl>
                                        <p:attrNameLst>
                                          <p:attrName>ppt_x</p:attrName>
                                        </p:attrNameLst>
                                      </p:cBhvr>
                                      <p:to>
                                        <p:strVal val="(0.5)"/>
                                      </p:to>
                                    </p:set>
                                    <p:anim from="(0.5)" to="(#ppt_x)" calcmode="lin" valueType="num">
                                      <p:cBhvr>
                                        <p:cTn id="18" dur="615" accel="100000" fill="hold">
                                          <p:stCondLst>
                                            <p:cond delay="385"/>
                                          </p:stCondLst>
                                        </p:cTn>
                                        <p:tgtEl>
                                          <p:spTgt spid="2"/>
                                        </p:tgtEl>
                                        <p:attrNameLst>
                                          <p:attrName>ppt_x</p:attrName>
                                        </p:attrNameLst>
                                      </p:cBhvr>
                                    </p:anim>
                                    <p:set>
                                      <p:cBhvr>
                                        <p:cTn id="19" dur="385" fill="hold"/>
                                        <p:tgtEl>
                                          <p:spTgt spid="2"/>
                                        </p:tgtEl>
                                        <p:attrNameLst>
                                          <p:attrName>ppt_y</p:attrName>
                                        </p:attrNameLst>
                                      </p:cBhvr>
                                      <p:to>
                                        <p:strVal val="(#ppt_y+0.4)"/>
                                      </p:to>
                                    </p:set>
                                    <p:anim from="(#ppt_y+0.4)" to="(#ppt_y)" calcmode="lin" valueType="num">
                                      <p:cBhvr>
                                        <p:cTn id="20" dur="615" accel="100000" fill="hold">
                                          <p:stCondLst>
                                            <p:cond delay="385"/>
                                          </p:stCondLst>
                                        </p:cTn>
                                        <p:tgtEl>
                                          <p:spTgt spid="2"/>
                                        </p:tgtEl>
                                        <p:attrNameLst>
                                          <p:attrName>ppt_y</p:attrName>
                                        </p:attrNameLst>
                                      </p:cBhvr>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1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580</TotalTime>
  <Words>874</Words>
  <Application>Microsoft Office PowerPoint</Application>
  <PresentationFormat>On-screen Show (4:3)</PresentationFormat>
  <Paragraphs>143</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Median</vt:lpstr>
      <vt:lpstr>Slide 1</vt:lpstr>
      <vt:lpstr>Presentation On</vt:lpstr>
      <vt:lpstr>Definition</vt:lpstr>
      <vt:lpstr>Definition</vt:lpstr>
      <vt:lpstr>Balance Of Trade</vt:lpstr>
      <vt:lpstr>Types of Import</vt:lpstr>
      <vt:lpstr>Types of Export</vt:lpstr>
      <vt:lpstr>Slide 8</vt:lpstr>
      <vt:lpstr>Advantages of Import</vt:lpstr>
      <vt:lpstr>Disadvantages Of Import</vt:lpstr>
      <vt:lpstr>Advantages Of Export</vt:lpstr>
      <vt:lpstr>Disadvantages Of Export</vt:lpstr>
      <vt:lpstr>MODES OF PAYMENT</vt:lpstr>
      <vt:lpstr>EXIM Bank</vt:lpstr>
      <vt:lpstr>EXIM Bank</vt:lpstr>
      <vt:lpstr>EXIM Bank</vt:lpstr>
      <vt:lpstr>EXIM Bank</vt:lpstr>
      <vt:lpstr>Support Institutions to Facilitate Exports</vt:lpstr>
      <vt:lpstr>OCTROI</vt:lpstr>
      <vt:lpstr>ECGC</vt:lpstr>
      <vt:lpstr>        ECGC   LOGO </vt:lpstr>
      <vt:lpstr>ECGC</vt:lpstr>
      <vt:lpstr>Exports &amp; Import – General Provisions in  Foreign Trade Policy</vt:lpstr>
      <vt:lpstr>Specific Provisions</vt:lpstr>
      <vt:lpstr>Excise Duty</vt:lpstr>
      <vt:lpstr>Custom Duty</vt:lpstr>
      <vt:lpstr>INCOTERMS</vt:lpstr>
      <vt:lpstr>INCOTERMS</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shemani</dc:creator>
  <cp:lastModifiedBy>rati</cp:lastModifiedBy>
  <cp:revision>48</cp:revision>
  <dcterms:created xsi:type="dcterms:W3CDTF">2012-11-24T05:01:13Z</dcterms:created>
  <dcterms:modified xsi:type="dcterms:W3CDTF">2012-12-01T05:11:46Z</dcterms:modified>
</cp:coreProperties>
</file>