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7" r:id="rId2"/>
    <p:sldId id="258" r:id="rId3"/>
    <p:sldId id="259" r:id="rId4"/>
    <p:sldId id="260" r:id="rId5"/>
    <p:sldId id="278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8" r:id="rId16"/>
    <p:sldId id="269" r:id="rId17"/>
    <p:sldId id="270" r:id="rId18"/>
    <p:sldId id="271" r:id="rId19"/>
    <p:sldId id="292" r:id="rId20"/>
    <p:sldId id="272" r:id="rId21"/>
    <p:sldId id="273" r:id="rId22"/>
    <p:sldId id="275" r:id="rId23"/>
    <p:sldId id="274" r:id="rId24"/>
    <p:sldId id="276" r:id="rId25"/>
    <p:sldId id="277" r:id="rId26"/>
    <p:sldId id="280" r:id="rId27"/>
    <p:sldId id="289" r:id="rId28"/>
    <p:sldId id="282" r:id="rId29"/>
    <p:sldId id="283" r:id="rId30"/>
    <p:sldId id="284" r:id="rId31"/>
    <p:sldId id="290" r:id="rId32"/>
    <p:sldId id="285" r:id="rId33"/>
    <p:sldId id="286" r:id="rId34"/>
    <p:sldId id="291" r:id="rId35"/>
    <p:sldId id="287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B9Ai4tcx4ASh9ND2kPcKg==" hashData="IBMNJ+wF8rUVEYETriUEn0qTxQQSpvBJ+eInzb5hCHiNPItwGv3aIDeEwsjP07FzJXcFD1ssNyQYjEGh+fybh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A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319E-4163-46E3-B05B-9DA74FCFFB60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C100-348B-4C71-9A28-C5150068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C100-348B-4C71-9A28-C515006821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C100-348B-4C71-9A28-C515006821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C100-348B-4C71-9A28-C515006821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8361" y="595886"/>
            <a:ext cx="8775721" cy="375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6000">
                <a:latin typeface="Cambria" panose="02040503050406030204" pitchFamily="18" charset="0"/>
              </a:defRPr>
            </a:lvl1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Unit-4</a:t>
            </a:r>
            <a:br>
              <a:rPr lang="en-US" dirty="0" smtClean="0"/>
            </a:br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sz="2800" b="1" i="1" dirty="0" smtClean="0"/>
              <a:t>2140706 – Numerical &amp; Statistical Methods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0" y="5151918"/>
            <a:ext cx="3712592" cy="98163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18361" y="5151918"/>
            <a:ext cx="48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Humanities &amp; Science Department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00082"/>
            <a:ext cx="8905461" cy="86732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44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152939"/>
            <a:ext cx="8905461" cy="5024024"/>
          </a:xfrm>
        </p:spPr>
        <p:txBody>
          <a:bodyPr/>
          <a:lstStyle>
            <a:lvl1pPr marL="292100" indent="-292100" algn="just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5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85530"/>
            <a:ext cx="8905461" cy="5991433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algn="just">
              <a:defRPr/>
            </a:lvl3pPr>
            <a:lvl4pPr algn="just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7" y="172278"/>
            <a:ext cx="4408833" cy="6004685"/>
          </a:xfrm>
        </p:spPr>
        <p:txBody>
          <a:bodyPr>
            <a:normAutofit/>
          </a:bodyPr>
          <a:lstStyle>
            <a:lvl1pPr marL="344488" indent="-344488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marL="8572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3pPr>
            <a:lvl4pPr marL="12001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4pPr>
            <a:lvl5pPr marL="15430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72278"/>
            <a:ext cx="4382327" cy="6004685"/>
          </a:xfrm>
        </p:spPr>
        <p:txBody>
          <a:bodyPr>
            <a:normAutofit/>
          </a:bodyPr>
          <a:lstStyle>
            <a:lvl1pPr marL="396875" indent="-396875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741363" indent="-398463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9.png"/><Relationship Id="rId7" Type="http://schemas.openxmlformats.org/officeDocument/2006/relationships/image" Target="../media/image9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/>
              <a:t>Unit-3A</a:t>
            </a:r>
            <a:br>
              <a:rPr lang="en-US" sz="6700" dirty="0" smtClean="0"/>
            </a:br>
            <a:r>
              <a:rPr lang="en-US" sz="6700" dirty="0" smtClean="0"/>
              <a:t>Differential Equations of First Order</a:t>
            </a:r>
            <a:br>
              <a:rPr lang="en-US" sz="6700" dirty="0" smtClean="0"/>
            </a:br>
            <a:r>
              <a:rPr lang="en-US" sz="2800" b="1" i="1" dirty="0" smtClean="0"/>
              <a:t>2130002 </a:t>
            </a:r>
            <a:r>
              <a:rPr lang="en-US" sz="2800" b="1" i="1" dirty="0"/>
              <a:t>– </a:t>
            </a:r>
            <a:r>
              <a:rPr lang="en-US" sz="2800" b="1" i="1" dirty="0" smtClean="0"/>
              <a:t>Advanced Engineering Mathematics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3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order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degree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 dirty="0" err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 dirty="0" err="1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 smtClean="0"/>
                  <a:t>Here,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 err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err="1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In above differential equation the order of highest derivative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but the DE is not in polynomial form. So, degree of the given DE is undefined. 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</a:rPr>
                  <a:t>Therefore, Order is 2 and degree is undefined.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A </a:t>
            </a:r>
            <a:r>
              <a:rPr lang="en-US" dirty="0"/>
              <a:t>solution of a differential equation in which the number of </a:t>
            </a:r>
            <a:r>
              <a:rPr lang="en-US" dirty="0" smtClean="0"/>
              <a:t>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arbitrary </a:t>
            </a:r>
            <a:r>
              <a:rPr lang="en-US" dirty="0"/>
              <a:t>constants is equal to the order of the differential </a:t>
            </a:r>
            <a:r>
              <a:rPr lang="en-US" dirty="0" smtClean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equation</a:t>
            </a:r>
            <a:r>
              <a:rPr lang="en-US" dirty="0"/>
              <a:t>, is called the General solution or complete integral or 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complete </a:t>
            </a:r>
            <a:r>
              <a:rPr lang="en-US" dirty="0"/>
              <a:t>primitive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Particular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The </a:t>
            </a:r>
            <a:r>
              <a:rPr lang="en-US" dirty="0"/>
              <a:t>solution obtained from the general solution by giving a particular </a:t>
            </a:r>
            <a:r>
              <a:rPr lang="en-US" dirty="0" smtClean="0"/>
              <a:t>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value </a:t>
            </a:r>
            <a:r>
              <a:rPr lang="en-US" dirty="0"/>
              <a:t>to the arbitrary constants is called a particular solution.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and Nonlinear 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A </a:t>
                </a:r>
                <a:r>
                  <a:rPr lang="en-US" dirty="0"/>
                  <a:t>differential equation is called “LINEAR </a:t>
                </a:r>
                <a:r>
                  <a:rPr lang="en-US" dirty="0" smtClean="0"/>
                  <a:t>DIFFERENTIAL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EQUATION</a:t>
                </a:r>
                <a:r>
                  <a:rPr lang="en-US" dirty="0"/>
                  <a:t>” if the dependent variable and every derivatives in </a:t>
                </a:r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the </a:t>
                </a:r>
                <a:r>
                  <a:rPr lang="en-US" dirty="0"/>
                  <a:t>equation occurs in the first degree only and they should not </a:t>
                </a:r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be multiplied together. Otherwise it is known as “NONLINEAR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DIFFERENTIAL EQUATION</a:t>
                </a:r>
                <a:r>
                  <a:rPr lang="en-US" dirty="0"/>
                  <a:t>”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e.g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sup>
                        </m:sSup>
                      </m:num>
                      <m:den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linear</a:t>
                </a:r>
                <a:r>
                  <a:rPr lang="en-US" dirty="0" smtClean="0"/>
                  <a:t>.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𝑦𝑑𝑦</m:t>
                        </m:r>
                      </m:num>
                      <m:den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non-linear.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 smtClean="0"/>
              <a:t>Types of First Order and First Degree DE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Variable Separable Equation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Homogeneous Differential Equation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Linear(Leibnitz’s) Differential Equation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Bernoulli’s Equation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Exact Differential Equation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Separable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If a differential equation of type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can be converted into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IN" dirty="0"/>
                  <a:t>, then it is known as a Variable Separable Equation.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The general solution of a Variable Separable Equation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dirty="0" err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Where, c is an arbitrary constant</a:t>
                </a:r>
                <a:r>
                  <a:rPr lang="en-IN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For convenience, the arbitrary constant can be chosen in any suitable </a:t>
                </a:r>
                <a:r>
                  <a:rPr lang="en-IN" dirty="0" smtClean="0"/>
                  <a:t>form. </a:t>
                </a:r>
                <a:r>
                  <a:rPr lang="en-IN" dirty="0"/>
                  <a:t>e. g.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𝑙𝑜𝑔𝑐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i="0" dirty="0" err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IN" i="1" dirty="0" err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i="1" dirty="0" err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 err="1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IN" dirty="0"/>
                  <a:t>etc.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r="-890" b="-13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224586"/>
            <a:ext cx="8905461" cy="1363202"/>
          </a:xfrm>
        </p:spPr>
        <p:txBody>
          <a:bodyPr>
            <a:normAutofit/>
          </a:bodyPr>
          <a:lstStyle/>
          <a:p>
            <a:r>
              <a:rPr lang="en-IN" dirty="0" smtClean="0"/>
              <a:t>M-2 Examples on Variable Separable       	                         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.1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H</a:t>
                </a:r>
                <a:r>
                  <a:rPr lang="en-IN" dirty="0" smtClean="0"/>
                  <a:t>ere,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0" dirty="0" smtClean="0">
                    <a:ea typeface="Cambria Math" panose="02040503050406030204" pitchFamily="18" charset="0"/>
                  </a:rPr>
                  <a:t>Integrate both the sides,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.1 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Solv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′+4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      </a:t>
                </a:r>
                <a:r>
                  <a:rPr lang="en-IN" dirty="0" smtClean="0"/>
                  <a:t>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⇒9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⇒9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			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.3 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IN" sz="2200" dirty="0" smtClean="0"/>
                  <a:t>Solution:   Here,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IN" sz="2200" dirty="0" smtClean="0"/>
                  <a:t>Integrate both the sides,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I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IN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200" dirty="0" smtClean="0"/>
                  <a:t>									</a:t>
                </a: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 b="-1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mtClean="0">
                          <a:latin typeface="Cambria Math" panose="02040503050406030204" pitchFamily="18" charset="0"/>
                        </a:rPr>
                        <m:t>.3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Now,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Therefore, the solution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Differentiate both the sides w.r.to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 </a:t>
                </a:r>
                <a:r>
                  <a:rPr lang="en-IN" dirty="0"/>
                  <a:t>Differentiate </a:t>
                </a:r>
                <a:r>
                  <a:rPr lang="en-IN" dirty="0" smtClean="0"/>
                  <a:t>again both </a:t>
                </a:r>
                <a:r>
                  <a:rPr lang="en-IN" dirty="0"/>
                  <a:t>the sides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Continuing this process we can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/>
                  <a:t> order derivative of the given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.8  </m:t>
                      </m:r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IN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IN" sz="3200" dirty="0"/>
                  <a:t/>
                </a:r>
                <a:br>
                  <a:rPr lang="en-IN" sz="3200" dirty="0"/>
                </a:b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𝑥𝑦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20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.8  </m:t>
                      </m:r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dirty="0" smtClean="0"/>
                  <a:t>Integrate both the sides,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4274" y="2265529"/>
            <a:ext cx="423081" cy="245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51" y="2663586"/>
            <a:ext cx="423081" cy="245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Reducible to variable separable Eq.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differential equation of type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converted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then it can be converted into variable separable equation by taking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 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1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100" b="0" i="0" smtClean="0">
                          <a:latin typeface="Cambria Math" panose="02040503050406030204" pitchFamily="18" charset="0"/>
                        </a:rPr>
                        <m:t>.13  </m:t>
                      </m:r>
                      <m:r>
                        <m:rPr>
                          <m:sty m:val="p"/>
                        </m:rPr>
                        <a:rPr lang="en-US" sz="310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31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3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1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1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1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1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sz="3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i="0" dirty="0" err="1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IN" sz="3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1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IN" sz="3100" dirty="0"/>
                  <a:t/>
                </a:r>
                <a:br>
                  <a:rPr lang="en-IN" sz="31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(1)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Let,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Differentiate above equation both the sides, w.r.to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100" dirty="0" smtClean="0"/>
                  <a:t>Ex.13 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1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100" i="1" dirty="0" err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100" i="0" dirty="0" err="1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IN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43" b="-1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Dividing above equation both the sides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Therefore, by eq.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 err="1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100" dirty="0" smtClean="0"/>
                  <a:t>Ex.13 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1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100" i="1" dirty="0" err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100" i="0" dirty="0" err="1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IN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43" b="-1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IN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2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200" dirty="0" smtClean="0"/>
                  <a:t>Integrate both the sides,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IN" sz="2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2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IN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I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𝑥𝑐</m:t>
                      </m:r>
                      <m:r>
                        <a:rPr lang="en-I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𝑥𝑐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Leibnitz’s </a:t>
            </a:r>
            <a:r>
              <a:rPr lang="en-US" dirty="0" smtClean="0"/>
              <a:t>(linear)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5817504"/>
                  </p:ext>
                </p:extLst>
              </p:nvPr>
            </p:nvGraphicFramePr>
            <p:xfrm>
              <a:off x="106018" y="1317807"/>
              <a:ext cx="9037982" cy="4007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940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80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10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 </a:t>
                          </a:r>
                          <a:endParaRPr lang="en-US" sz="2200" dirty="0"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- 1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-2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309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of </a:t>
                          </a: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</a:t>
                          </a:r>
                          <a:endParaRPr lang="en-US" sz="2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sz="2200" i="1" dirty="0" err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2200" i="1" dirty="0" err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dirty="0" err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sz="2200" i="1" dirty="0" err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den>
                                </m:f>
                                <m:r>
                                  <a:rPr lang="en-US" sz="2200" i="1" dirty="0" err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dirty="0" err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10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Integrating factor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.=</m:t>
                                </m:r>
                                <m:sSup>
                                  <m:sSup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22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2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IN" sz="2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box>
                                          <m:boxPr>
                                            <m:diff m:val="on"/>
                                            <m:ctrlPr>
                                              <a:rPr lang="en-US" sz="2200" b="0" i="1" dirty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r>
                                              <a:rPr lang="en-US" sz="2200" i="1" dirty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e>
                                        </m:box>
                                      </m:e>
                                    </m:nary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.=</m:t>
                                </m:r>
                                <m:sSup>
                                  <m:sSupPr>
                                    <m:ctrlP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22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2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IN" sz="2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box>
                                          <m:boxPr>
                                            <m:diff m:val="on"/>
                                            <m:ctrlPr>
                                              <a:rPr lang="en-US" sz="2200" b="0" i="1" dirty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r>
                                              <a:rPr lang="en-US" sz="2200" i="1" dirty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𝑑𝑦</m:t>
                                            </m:r>
                                          </m:e>
                                        </m:box>
                                      </m:e>
                                    </m:nary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9796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Solution 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d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000" i="1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d>
                                    <m:r>
                                      <a:rPr lang="en-US" sz="2000" i="1" dirty="0" err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e>
                                </m:nary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5817504"/>
                  </p:ext>
                </p:extLst>
              </p:nvPr>
            </p:nvGraphicFramePr>
            <p:xfrm>
              <a:off x="106018" y="1317807"/>
              <a:ext cx="9037982" cy="4007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3475"/>
                    <a:gridCol w="3794077"/>
                    <a:gridCol w="3780430"/>
                  </a:tblGrid>
                  <a:tr h="7610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 </a:t>
                          </a:r>
                          <a:endParaRPr lang="en-US" sz="2200" dirty="0"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- 1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-2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</a:tr>
                  <a:tr h="104082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Form of </a:t>
                          </a: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</a:t>
                          </a:r>
                          <a:endParaRPr lang="en-US" sz="2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8684" t="-73684" r="-100321" b="-212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9355" t="-73684" r="-806" b="-212865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effectLst/>
                            </a:rPr>
                            <a:t>Integrating factor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8684" t="-180000" r="-100321" b="-12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9355" t="-180000" r="-806" b="-120606"/>
                          </a:stretch>
                        </a:blipFill>
                      </a:tcPr>
                    </a:tc>
                  </a:tr>
                  <a:tr h="119932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Solution 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Impact" panose="020B080603090205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8684" t="-234518" r="-100321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9355" t="-234518" r="-806" b="-10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224586"/>
            <a:ext cx="8905461" cy="1363202"/>
          </a:xfrm>
        </p:spPr>
        <p:txBody>
          <a:bodyPr>
            <a:normAutofit/>
          </a:bodyPr>
          <a:lstStyle/>
          <a:p>
            <a:r>
              <a:rPr lang="en-IN" dirty="0" smtClean="0"/>
              <a:t>M-3 Examples on Liebnitz’s 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600" b="0" i="0" smtClean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IN" sz="3600" b="0" i="0" smtClean="0">
                        <a:latin typeface="Cambria Math" panose="02040503050406030204" pitchFamily="18" charset="0"/>
                      </a:rPr>
                      <m:t>.1 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 dirty="0" err="1" smtClean="0">
                            <a:latin typeface="Cambria Math" panose="02040503050406030204" pitchFamily="18" charset="0"/>
                          </a:rPr>
                          <m:t>ysin</m:t>
                        </m:r>
                      </m:fName>
                      <m:e>
                        <m:r>
                          <a:rPr lang="en-US" sz="36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600" i="1" dirty="0" err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dirty="0" err="1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6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21" y="1180235"/>
                <a:ext cx="8905461" cy="5024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Solution: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ysin</m:t>
                          </m:r>
                        </m:fNam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dirty="0" err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Comparing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We have,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Now,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I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box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	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21" y="1180235"/>
                <a:ext cx="8905461" cy="5024024"/>
              </a:xfrm>
              <a:blipFill rotWithShape="0">
                <a:blip r:embed="rId3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600" b="0" i="0" dirty="0" smtClean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IN" sz="3600" b="0" i="0" dirty="0" smtClean="0">
                        <a:latin typeface="Cambria Math" panose="02040503050406030204" pitchFamily="18" charset="0"/>
                      </a:rPr>
                      <m:t>.1  </m:t>
                    </m:r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3600" i="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 dirty="0" err="1" smtClean="0">
                            <a:latin typeface="Cambria Math" panose="02040503050406030204" pitchFamily="18" charset="0"/>
                          </a:rPr>
                          <m:t>ysin</m:t>
                        </m:r>
                      </m:fName>
                      <m:e>
                        <m:r>
                          <a:rPr lang="en-US" sz="36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600" i="1" dirty="0" err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dirty="0" err="1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6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600" dirty="0" smtClean="0"/>
                  <a:t>       </a:t>
                </a:r>
                <a:r>
                  <a:rPr lang="en-US" sz="3600" dirty="0"/>
                  <a:t>		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1" indent="0" algn="l">
                  <a:lnSpc>
                    <a:spcPct val="100000"/>
                  </a:lnSpc>
                  <a:spcBef>
                    <a:spcPts val="750"/>
                  </a:spcBef>
                  <a:buNone/>
                </a:pPr>
                <a:r>
                  <a:rPr lang="en-IN" dirty="0" smtClean="0"/>
                  <a:t>I.F.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box>
                              <m:boxPr>
                                <m:diff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dx</m:t>
                                </m:r>
                              </m:e>
                            </m:box>
                          </m:e>
                        </m:nary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/>
                          <m:t>	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 smtClean="0"/>
                  <a:t>The general solution is,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	</m:t>
                          </m:r>
                        </m:sup>
                      </m:sSup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dirty="0"/>
                                <m:t>	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I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/>
                          <m:t>	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Impact" panose="020B0806030902050204" pitchFamily="34" charset="0"/>
                  <a:cs typeface="Shruti" panose="020B0502040204020203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	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Impact" panose="020B0806030902050204" pitchFamily="34" charset="0"/>
                  <a:cs typeface="Shrut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1152939"/>
                <a:ext cx="8905461" cy="22317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Differential Equation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An </a:t>
                </a:r>
                <a:r>
                  <a:rPr lang="en-IN" dirty="0"/>
                  <a:t>eqn. which involves differential co-efficient is called a  </a:t>
                </a:r>
                <a:r>
                  <a:rPr lang="en-IN" dirty="0" smtClean="0"/>
                  <a:t> 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Differential </a:t>
                </a:r>
                <a:r>
                  <a:rPr lang="en-IN" dirty="0"/>
                  <a:t>Equation</a:t>
                </a:r>
                <a:r>
                  <a:rPr lang="en-IN" dirty="0" smtClean="0"/>
                  <a:t>.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152939"/>
                <a:ext cx="8905461" cy="2231706"/>
              </a:xfrm>
              <a:blipFill rotWithShape="0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A.E.M.(2130002)                                                             </a:t>
            </a:r>
            <a:r>
              <a:rPr lang="en-IN" dirty="0" err="1" smtClean="0"/>
              <a:t>Darshan</a:t>
            </a:r>
            <a:r>
              <a:rPr lang="en-IN" dirty="0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65276" y="3548418"/>
            <a:ext cx="4763072" cy="627797"/>
            <a:chOff x="1965276" y="3548418"/>
            <a:chExt cx="4763072" cy="627797"/>
          </a:xfrm>
        </p:grpSpPr>
        <p:sp>
          <p:nvSpPr>
            <p:cNvPr id="6" name="Rounded Rectangle 5"/>
            <p:cNvSpPr/>
            <p:nvPr/>
          </p:nvSpPr>
          <p:spPr>
            <a:xfrm>
              <a:off x="1965276" y="3548418"/>
              <a:ext cx="4585648" cy="62779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65280" y="3570175"/>
              <a:ext cx="4763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Types of Differential Equations</a:t>
              </a:r>
              <a:endParaRPr lang="en-IN" sz="28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3452884" y="4258103"/>
            <a:ext cx="641445" cy="990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26732" y="4269528"/>
            <a:ext cx="695644" cy="979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00501" y="5272390"/>
            <a:ext cx="3227697" cy="830997"/>
            <a:chOff x="600501" y="5272390"/>
            <a:chExt cx="3227697" cy="830997"/>
          </a:xfrm>
        </p:grpSpPr>
        <p:sp>
          <p:nvSpPr>
            <p:cNvPr id="14" name="Rounded Rectangle 13"/>
            <p:cNvSpPr/>
            <p:nvPr/>
          </p:nvSpPr>
          <p:spPr>
            <a:xfrm>
              <a:off x="600501" y="5283576"/>
              <a:ext cx="3173105" cy="74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395" y="5272390"/>
              <a:ext cx="30298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Ordinary Differential Equation</a:t>
              </a:r>
              <a:endParaRPr lang="en-IN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86044" y="5269562"/>
            <a:ext cx="3323233" cy="830997"/>
            <a:chOff x="4586044" y="5269562"/>
            <a:chExt cx="3323233" cy="830997"/>
          </a:xfrm>
        </p:grpSpPr>
        <p:sp>
          <p:nvSpPr>
            <p:cNvPr id="16" name="Rounded Rectangle 15"/>
            <p:cNvSpPr/>
            <p:nvPr/>
          </p:nvSpPr>
          <p:spPr>
            <a:xfrm>
              <a:off x="4586044" y="5276286"/>
              <a:ext cx="3173105" cy="74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9474" y="5269562"/>
              <a:ext cx="30298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Partial Differential Equation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9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.4 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Solve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Solution: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Dividing it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Comparing 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 smtClean="0"/>
                  <a:t>We have,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1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100" b="0" i="0" smtClean="0">
                          <a:latin typeface="Cambria Math" panose="02040503050406030204" pitchFamily="18" charset="0"/>
                        </a:rPr>
                        <m:t>.4  </m:t>
                      </m:r>
                      <m:r>
                        <m:rPr>
                          <m:sty m:val="p"/>
                        </m:rPr>
                        <a:rPr lang="en-US" sz="3100">
                          <a:latin typeface="Cambria Math" panose="02040503050406030204" pitchFamily="18" charset="0"/>
                        </a:rPr>
                        <m:t>Solve</m:t>
                      </m:r>
                      <m:d>
                        <m:d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sz="3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 err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1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1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1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1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3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i="1" dirty="0"/>
                  <a:t>I.F.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box>
                              <m:boxPr>
                                <m:diff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box>
                          </m:e>
                        </m:nary>
                      </m:sup>
                    </m:s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.4  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200" dirty="0" smtClean="0"/>
                  <a:t>The </a:t>
                </a:r>
                <a:r>
                  <a:rPr lang="en-IN" sz="2200" dirty="0"/>
                  <a:t>general solution is,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i="1" dirty="0">
                  <a:solidFill>
                    <a:srgbClr val="FF0000"/>
                  </a:solidFill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I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  <m:r>
                        <a:rPr 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 t="-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57850" y="3259743"/>
            <a:ext cx="341195" cy="3944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13462" y="3066602"/>
            <a:ext cx="341195" cy="3944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3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.7 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369" y="1152939"/>
                <a:ext cx="8905461" cy="50240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Comparing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We </a:t>
                </a:r>
                <a:r>
                  <a:rPr lang="en-IN" dirty="0" smtClean="0"/>
                  <a:t>have,</a:t>
                </a: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IN" b="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box>
                          <m:boxPr>
                            <m:diff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box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𝑐𝑜𝑡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69" y="1152939"/>
                <a:ext cx="8905461" cy="5024024"/>
              </a:xfrm>
              <a:blipFill rotWithShape="0">
                <a:blip r:embed="rId3"/>
                <a:stretch>
                  <a:fillRect l="-1027" b="-6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.7 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i="1" dirty="0" smtClean="0"/>
                  <a:t>I.F</a:t>
                </a:r>
                <a:r>
                  <a:rPr lang="en-IN" i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box>
                              <m:boxPr>
                                <m:diff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box>
                          </m:e>
                        </m:nary>
                      </m:sup>
                    </m:s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/>
                  <a:t>The general solution is,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017" y="111957"/>
                <a:ext cx="8905461" cy="867327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.7  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Solv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017" y="111957"/>
                <a:ext cx="8905461" cy="8673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1155805"/>
                <a:ext cx="8905461" cy="5024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Impact" panose="020B0806030902050204" pitchFamily="34" charset="0"/>
                  <a:cs typeface="Shrut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155805"/>
                <a:ext cx="8905461" cy="502402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Bernoulli’s Differential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 differential equation of the form </a:t>
                </a:r>
              </a:p>
              <a:p>
                <a:pPr marL="0" indent="0">
                  <a:buNone/>
                </a:pPr>
                <a:r>
                  <a:rPr lang="en-IN" sz="2800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is known </a:t>
                </a:r>
                <a:r>
                  <a:rPr lang="en-US" sz="2800" dirty="0"/>
                  <a:t>as Bernoulli’s Differential Equation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Here,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800" dirty="0" smtClean="0"/>
                  <a:t> is real number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≠0,1)</m:t>
                    </m:r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This type of differential equation can be converted into linear differential equation. 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4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19112" y="2229049"/>
            <a:ext cx="675216" cy="525861"/>
            <a:chOff x="2947916" y="2094509"/>
            <a:chExt cx="491319" cy="525861"/>
          </a:xfrm>
        </p:grpSpPr>
        <p:sp>
          <p:nvSpPr>
            <p:cNvPr id="6" name="Rounded Rectangle 5"/>
            <p:cNvSpPr/>
            <p:nvPr/>
          </p:nvSpPr>
          <p:spPr>
            <a:xfrm>
              <a:off x="2947916" y="2122648"/>
              <a:ext cx="491319" cy="497722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988859" y="2094509"/>
                  <a:ext cx="4367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859" y="2094509"/>
                  <a:ext cx="436728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972276" y="2227728"/>
            <a:ext cx="633234" cy="525861"/>
            <a:chOff x="2947916" y="2094509"/>
            <a:chExt cx="491319" cy="525861"/>
          </a:xfrm>
        </p:grpSpPr>
        <p:sp>
          <p:nvSpPr>
            <p:cNvPr id="10" name="Rounded Rectangle 9"/>
            <p:cNvSpPr/>
            <p:nvPr/>
          </p:nvSpPr>
          <p:spPr>
            <a:xfrm>
              <a:off x="2947916" y="2122648"/>
              <a:ext cx="491319" cy="497722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988859" y="2094509"/>
                  <a:ext cx="4367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859" y="2094509"/>
                  <a:ext cx="43672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93319" y="2134358"/>
                <a:ext cx="3213456" cy="76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19" y="2134358"/>
                <a:ext cx="3213456" cy="760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43423" y="2286628"/>
            <a:ext cx="7506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Process to reduce the Bernoulli’s DE into Linear 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IN" sz="2800" dirty="0" smtClean="0"/>
                  <a:t>Case-1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(1)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Dividing both sides of equation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by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d>
                        <m:dPr>
                          <m:ctrlP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sz="2800" dirty="0" smtClean="0"/>
              </a:p>
              <a:p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Process to reduce the Bernoulli’s DE into Linear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300" dirty="0"/>
                        <m:t>Let</m:t>
                      </m:r>
                      <m:r>
                        <m:rPr>
                          <m:nor/>
                        </m:rPr>
                        <a:rPr lang="en-US" sz="2300" dirty="0"/>
                        <m:t>  </m:t>
                      </m:r>
                      <m:sSup>
                        <m:sSupPr>
                          <m:ctrlPr>
                            <a:rPr lang="en-IN" sz="2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I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3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3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I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30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300" dirty="0"/>
              </a:p>
              <a:p>
                <a:pPr marL="0" indent="0">
                  <a:buNone/>
                </a:pPr>
                <a:r>
                  <a:rPr lang="en-IN" sz="2300" dirty="0" smtClean="0"/>
                  <a:t>Then from equation </a:t>
                </a:r>
                <a14:m>
                  <m:oMath xmlns:m="http://schemas.openxmlformats.org/officeDocument/2006/math"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IN" sz="230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30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2300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sz="2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IN" sz="23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300" i="1" dirty="0" err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3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3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IN" sz="2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I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IN" sz="2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3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3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300" i="1" dirty="0" err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3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3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300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3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300" i="1" dirty="0" err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3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3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3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3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300" dirty="0" smtClean="0"/>
                  <a:t>  which is a linear DE</a:t>
                </a:r>
                <a:endParaRPr lang="en-IN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b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Process to reduce the Bernoulli’s DE into Linear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 smtClean="0"/>
                  <a:t>Case-2</a:t>
                </a:r>
              </a:p>
              <a:p>
                <a:pPr marL="0" indent="0">
                  <a:buNone/>
                </a:pPr>
                <a:r>
                  <a:rPr lang="en-US" sz="2800" dirty="0"/>
                  <a:t>A differential of </a:t>
                </a:r>
                <a:r>
                  <a:rPr lang="en-US" sz="2800" dirty="0" smtClean="0"/>
                  <a:t>the form </a:t>
                </a: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800" i="1" dirty="0" err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8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 dirty="0" err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dirty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Dividing both sides of </a:t>
                </a:r>
                <a:r>
                  <a:rPr lang="en-US" sz="2800" dirty="0" smtClean="0"/>
                  <a:t>equation by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s-E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E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s-E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ES" sz="2800" i="1" dirty="0" err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sz="28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i="1" dirty="0" err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s-E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s-ES" sz="28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E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s-E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 dirty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s-E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          (3)</m:t>
                      </m:r>
                    </m:oMath>
                  </m:oMathPara>
                </a14:m>
                <a:endParaRPr lang="en-I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71239" y="2996211"/>
            <a:ext cx="736982" cy="668740"/>
            <a:chOff x="4217155" y="1705970"/>
            <a:chExt cx="736982" cy="668740"/>
          </a:xfrm>
        </p:grpSpPr>
        <p:sp>
          <p:nvSpPr>
            <p:cNvPr id="6" name="Rounded Rectangle 5"/>
            <p:cNvSpPr/>
            <p:nvPr/>
          </p:nvSpPr>
          <p:spPr>
            <a:xfrm>
              <a:off x="4230806" y="1705970"/>
              <a:ext cx="723331" cy="66874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7155" y="1787857"/>
                  <a:ext cx="6141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155" y="1787857"/>
                  <a:ext cx="6141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70" r="-11881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05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Differential Equations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Ordinary differential Equation</a:t>
                </a:r>
              </a:p>
              <a:p>
                <a:pPr marL="0" indent="0">
                  <a:buNone/>
                </a:pPr>
                <a:r>
                  <a:rPr lang="en-US" dirty="0"/>
                  <a:t>    An eqn. which involves function of single variable and ordinary    </a:t>
                </a:r>
              </a:p>
              <a:p>
                <a:pPr marL="0" indent="0">
                  <a:buNone/>
                </a:pPr>
                <a:r>
                  <a:rPr lang="en-US" dirty="0"/>
                  <a:t>    derivatives of that function then it is called an Ordinary    </a:t>
                </a:r>
              </a:p>
              <a:p>
                <a:pPr marL="0" indent="0">
                  <a:buNone/>
                </a:pPr>
                <a:r>
                  <a:rPr lang="en-US" dirty="0"/>
                  <a:t>    Differential Equation.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    e.g.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Process to reduce the Bernoulli’s DE into Linear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dirty="0" smtClean="0"/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I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Differentiate </a:t>
                </a:r>
                <a:r>
                  <a:rPr lang="en-US" sz="2800" dirty="0"/>
                  <a:t>with respect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both the sides</a:t>
                </a:r>
                <a:r>
                  <a:rPr lang="en-US" sz="2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/>
                  <a:t>Equation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becomes Linear Differential </a:t>
                </a:r>
                <a:r>
                  <a:rPr lang="en-US" sz="2800" dirty="0" smtClean="0"/>
                  <a:t>equation.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017" y="2665861"/>
                <a:ext cx="8905461" cy="86732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M-4 Examples on Bernoulli’s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017" y="2665861"/>
                <a:ext cx="8905461" cy="867327"/>
              </a:xfrm>
              <a:blipFill rotWithShape="0">
                <a:blip r:embed="rId2"/>
                <a:stretch>
                  <a:fillRect l="-2738" t="-1188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</m:t>
                    </m:r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700" dirty="0" smtClean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700" i="1" dirty="0" err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700" i="1" dirty="0" err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7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(1)</m:t>
                      </m:r>
                    </m:oMath>
                  </m:oMathPara>
                </a14:m>
                <a:endParaRPr lang="en-IN" sz="2700" dirty="0" smtClean="0"/>
              </a:p>
              <a:p>
                <a:pPr marL="0" indent="0">
                  <a:buNone/>
                </a:pPr>
                <a:r>
                  <a:rPr lang="en-IN" sz="2700" dirty="0" smtClean="0"/>
                  <a:t>Divide the above equation both the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sz="2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700" i="1" dirty="0" err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700" i="1" dirty="0" err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sz="27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7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7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700" i="1" dirty="0" err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7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7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f>
                        <m:f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700" b="0" i="1" dirty="0" smtClean="0">
                          <a:latin typeface="Cambria Math" panose="02040503050406030204" pitchFamily="18" charset="0"/>
                        </a:rPr>
                        <m:t>                          (2)</m:t>
                      </m:r>
                    </m:oMath>
                  </m:oMathPara>
                </a14:m>
                <a:endParaRPr lang="en-IN" sz="2700" dirty="0" smtClean="0"/>
              </a:p>
              <a:p>
                <a:pPr marL="0" indent="0">
                  <a:buNone/>
                </a:pPr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19867" y="5301778"/>
            <a:ext cx="682589" cy="643253"/>
            <a:chOff x="1815151" y="4897737"/>
            <a:chExt cx="682589" cy="643253"/>
          </a:xfrm>
        </p:grpSpPr>
        <p:sp>
          <p:nvSpPr>
            <p:cNvPr id="6" name="Rounded Rectangle 5"/>
            <p:cNvSpPr/>
            <p:nvPr/>
          </p:nvSpPr>
          <p:spPr>
            <a:xfrm>
              <a:off x="1815151" y="4897737"/>
              <a:ext cx="655093" cy="64325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843042" y="4965977"/>
                  <a:ext cx="654698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042" y="4965977"/>
                  <a:ext cx="654698" cy="4658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04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81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6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600" dirty="0" smtClean="0"/>
                  <a:t>Now, from equation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IN" sz="260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f>
                          <m:fPr>
                            <m:ctrlPr>
                              <a:rPr lang="en-I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600" i="1" dirty="0" err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6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.3 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Which is a linear differential equation.</a:t>
                </a:r>
              </a:p>
              <a:p>
                <a:pPr marL="0" indent="0">
                  <a:buNone/>
                </a:pPr>
                <a:r>
                  <a:rPr lang="en-IN" dirty="0" smtClean="0"/>
                  <a:t>Now, compare the above equation with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		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			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=−5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The general solution is,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IN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I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IN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 smtClean="0">
                    <a:latin typeface="Cambria Math" panose="02040503050406030204" pitchFamily="18" charset="0"/>
                  </a:rPr>
                  <a:t>Which is required solution.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 smtClean="0"/>
                  <a:t>Ex.5 Solve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600" i="1" dirty="0" err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600" i="0" dirty="0" err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600" i="0" dirty="0" err="1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6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600" i="1" dirty="0" err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 i="0" dirty="0" err="1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26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6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fName>
                      <m:e>
                        <m:func>
                          <m:funcPr>
                            <m:ctrlPr>
                              <a:rPr lang="en-I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 i="0" dirty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IN" sz="2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                              (1)</m:t>
                    </m:r>
                  </m:oMath>
                </a14:m>
                <a:endParaRPr lang="en-IN" sz="2600" dirty="0" smtClean="0"/>
              </a:p>
              <a:p>
                <a:pPr marL="0" indent="0">
                  <a:buNone/>
                </a:pPr>
                <a:r>
                  <a:rPr lang="en-IN" sz="2600" dirty="0" smtClean="0"/>
                  <a:t>Divide both the sides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(2)</m:t>
                      </m:r>
                    </m:oMath>
                  </m:oMathPara>
                </a14:m>
                <a:endParaRPr lang="en-IN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600" dirty="0" smtClean="0"/>
              </a:p>
              <a:p>
                <a:pPr marL="0" indent="0">
                  <a:buNone/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 smtClean="0"/>
                  <a:t>Ex.5 Solve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600" i="1" dirty="0" err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600" dirty="0" err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600" dirty="0" err="1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Now, from </a:t>
                </a:r>
                <a:r>
                  <a:rPr lang="en-IN" dirty="0" smtClean="0">
                    <a:ea typeface="Cambria Math" panose="02040503050406030204" pitchFamily="18" charset="0"/>
                  </a:rPr>
                  <a:t>equation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IN" b="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Which is a linear differential equation.</a:t>
                </a:r>
              </a:p>
              <a:p>
                <a:pPr marL="0" indent="0">
                  <a:buNone/>
                </a:pPr>
                <a:r>
                  <a:rPr lang="en-IN" b="0" dirty="0" smtClean="0">
                    <a:ea typeface="Cambria Math" panose="02040503050406030204" pitchFamily="18" charset="0"/>
                  </a:rPr>
                  <a:t>Now, compare this equation with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017" y="106224"/>
                <a:ext cx="8905461" cy="867327"/>
              </a:xfrm>
            </p:spPr>
            <p:txBody>
              <a:bodyPr>
                <a:normAutofit/>
              </a:bodyPr>
              <a:lstStyle/>
              <a:p>
                <a:r>
                  <a:rPr lang="en-IN" sz="3600" dirty="0" smtClean="0"/>
                  <a:t>Ex.5 Solve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600" i="1" dirty="0" err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600" dirty="0" err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600" dirty="0" err="1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017" y="106224"/>
                <a:ext cx="8905461" cy="867327"/>
              </a:xfrm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600" b="0" dirty="0" smtClean="0"/>
              </a:p>
              <a:p>
                <a:pPr marL="0" indent="0">
                  <a:buNone/>
                </a:pPr>
                <a:r>
                  <a:rPr lang="en-IN" sz="2600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IN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6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6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I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:r>
                  <a:rPr lang="en-IN" sz="2600" b="0" dirty="0" smtClean="0"/>
                  <a:t>I.F.=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600" b="0" dirty="0" smtClean="0"/>
                  <a:t>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:endParaRPr lang="en-IN" sz="2600" b="0" dirty="0" smtClean="0"/>
              </a:p>
              <a:p>
                <a:pPr marL="0" indent="0">
                  <a:buNone/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 b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Partial Differential Equation</a:t>
                </a:r>
              </a:p>
              <a:p>
                <a:pPr marL="0" indent="0">
                  <a:buNone/>
                </a:pPr>
                <a:r>
                  <a:rPr lang="en-IN" dirty="0"/>
                  <a:t>    An eqn. which involves function of two or more variables and   </a:t>
                </a:r>
              </a:p>
              <a:p>
                <a:pPr marL="0" indent="0">
                  <a:buNone/>
                </a:pPr>
                <a:r>
                  <a:rPr lang="en-IN" dirty="0"/>
                  <a:t>    partial derivatives of that function then it is called a Partial   </a:t>
                </a:r>
              </a:p>
              <a:p>
                <a:pPr marL="0" indent="0">
                  <a:buNone/>
                </a:pPr>
                <a:r>
                  <a:rPr lang="en-IN" dirty="0"/>
                  <a:t>    Differential Equation.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 smtClean="0"/>
                  <a:t>Ex.5 Solve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600" i="1" dirty="0" err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600" dirty="0" err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3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IN" sz="3600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600" dirty="0" err="1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800" dirty="0"/>
                  <a:t>The general solution is,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>
                            <m:f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Which is required solution.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69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79427" y="3107140"/>
            <a:ext cx="313899" cy="313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01063" y="3355076"/>
            <a:ext cx="313899" cy="313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Solve</m:t>
                    </m:r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n-US" sz="2800" i="1" dirty="0" err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err="1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−2 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(1)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Divide both the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           (2)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7533" y="5240740"/>
                <a:ext cx="2524836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33" y="5240740"/>
                <a:ext cx="2524836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3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600" dirty="0" smtClean="0"/>
                  <a:t>Now, from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260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IN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sz="26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dirty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IN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600" dirty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sz="2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600" dirty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600" dirty="0" smtClean="0"/>
              </a:p>
              <a:p>
                <a:pPr marL="0" indent="0">
                  <a:buNone/>
                </a:pPr>
                <a:r>
                  <a:rPr lang="en-IN" sz="2600" dirty="0" smtClean="0"/>
                  <a:t>Which is a linear differential equation.</a:t>
                </a:r>
              </a:p>
              <a:p>
                <a:pPr marL="0" indent="0">
                  <a:buNone/>
                </a:pPr>
                <a:r>
                  <a:rPr lang="en-IN" sz="2600" dirty="0" smtClean="0"/>
                  <a:t>Now, compare this equation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600" dirty="0" smtClean="0"/>
              </a:p>
              <a:p>
                <a:pPr marL="0" indent="0">
                  <a:buNone/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sz="2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600" dirty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600" dirty="0" smtClean="0"/>
              </a:p>
              <a:p>
                <a:pPr marL="0" indent="0">
                  <a:buNone/>
                </a:pPr>
                <a:r>
                  <a:rPr lang="en-IN" sz="2600" dirty="0" smtClean="0"/>
                  <a:t>Now,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600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6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:r>
                  <a:rPr lang="en-IN" sz="2600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60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N" sz="2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IN" sz="2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60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IN" sz="26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6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fName>
                                <m:e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sup>
                      </m:sSup>
                    </m:oMath>
                  </m:oMathPara>
                </a14:m>
                <a:endParaRPr lang="en-IN" sz="2600" dirty="0" smtClean="0"/>
              </a:p>
              <a:p>
                <a:pPr marL="0" indent="0">
                  <a:buNone/>
                </a:pPr>
                <a:r>
                  <a:rPr lang="en-IN" sz="2600" b="0" dirty="0" smtClean="0"/>
                  <a:t>       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6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IN" sz="2600" b="0" dirty="0" smtClean="0"/>
              </a:p>
              <a:p>
                <a:pPr marL="0" indent="0">
                  <a:buNone/>
                </a:pPr>
                <a:endParaRPr lang="en-IN" sz="2600" dirty="0"/>
              </a:p>
              <a:p>
                <a:pPr marL="0" indent="0">
                  <a:buNone/>
                </a:pPr>
                <a:r>
                  <a:rPr lang="en-IN" sz="2600" b="0" dirty="0" smtClean="0"/>
                  <a:t> </a:t>
                </a:r>
              </a:p>
              <a:p>
                <a:pPr marL="0" indent="0">
                  <a:buNone/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600" dirty="0" smtClean="0"/>
                  <a:t>The general solution is,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6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6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IN" sz="2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dirty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IN" sz="2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6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IN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60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6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6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6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6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 smtClean="0"/>
              </a:p>
              <a:p>
                <a:pPr>
                  <a:lnSpc>
                    <a:spcPct val="100000"/>
                  </a:lnSpc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32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913195" y="967409"/>
            <a:ext cx="4098282" cy="1883395"/>
            <a:chOff x="4913195" y="1282890"/>
            <a:chExt cx="4098282" cy="1883395"/>
          </a:xfrm>
        </p:grpSpPr>
        <p:sp>
          <p:nvSpPr>
            <p:cNvPr id="7" name="Cloud Callout 6"/>
            <p:cNvSpPr/>
            <p:nvPr/>
          </p:nvSpPr>
          <p:spPr>
            <a:xfrm>
              <a:off x="4913195" y="1282890"/>
              <a:ext cx="4098282" cy="1883395"/>
            </a:xfrm>
            <a:prstGeom prst="cloudCallout">
              <a:avLst>
                <a:gd name="adj1" fmla="val -46142"/>
                <a:gd name="adj2" fmla="val 943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172502" y="1678671"/>
                  <a:ext cx="3698544" cy="984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∵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502" y="1678671"/>
                  <a:ext cx="3698544" cy="9840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4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Exact Differential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A differential equation of the form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said to be Exact Differential Equation if it can be derived from its </a:t>
                </a:r>
                <a:r>
                  <a:rPr lang="en-IN" dirty="0" smtClean="0"/>
                  <a:t>primitive by </a:t>
                </a:r>
                <a:r>
                  <a:rPr lang="en-IN" dirty="0"/>
                  <a:t>direct differential without any further transformation such as elimination etc</a:t>
                </a:r>
                <a:r>
                  <a:rPr lang="en-IN" dirty="0" smtClean="0"/>
                  <a:t>.</a:t>
                </a:r>
                <a:endParaRPr lang="en-IN" dirty="0"/>
              </a:p>
              <a:p>
                <a:r>
                  <a:rPr lang="en-IN" dirty="0" smtClean="0"/>
                  <a:t>Necessary and Sufficient Condition: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general solution of Exact Differential Equation is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3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7547" y="3509567"/>
            <a:ext cx="5831551" cy="1046440"/>
            <a:chOff x="4445213" y="2617860"/>
            <a:chExt cx="4876208" cy="1462902"/>
          </a:xfrm>
        </p:grpSpPr>
        <p:sp>
          <p:nvSpPr>
            <p:cNvPr id="8" name="Rounded Rectangle 7"/>
            <p:cNvSpPr/>
            <p:nvPr/>
          </p:nvSpPr>
          <p:spPr>
            <a:xfrm>
              <a:off x="4445213" y="2634018"/>
              <a:ext cx="4876208" cy="103093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90110" y="2617860"/>
                  <a:ext cx="4653889" cy="1462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2200" dirty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IN" sz="22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200" dirty="0">
                                <a:latin typeface="Cambria Math" panose="02040503050406030204" pitchFamily="18" charset="0"/>
                              </a:rPr>
                              <m:t>st</m:t>
                            </m:r>
                          </m:sup>
                        </m:sSup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order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partial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derivative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of</m:t>
                        </m:r>
                      </m:oMath>
                    </m:oMathPara>
                  </a14:m>
                  <a:endParaRPr lang="en-IN" sz="220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must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exist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points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20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IN" sz="2200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200" dirty="0"/>
                </a:p>
                <a:p>
                  <a:endParaRPr lang="en-IN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110" y="2617860"/>
                  <a:ext cx="4653889" cy="14629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1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665861"/>
            <a:ext cx="8905461" cy="867327"/>
          </a:xfrm>
        </p:spPr>
        <p:txBody>
          <a:bodyPr>
            <a:normAutofit/>
          </a:bodyPr>
          <a:lstStyle/>
          <a:p>
            <a:r>
              <a:rPr lang="en-IN" dirty="0" smtClean="0"/>
              <a:t>M-5 Examples on Exact 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.1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IN" sz="3200" dirty="0"/>
                  <a:t/>
                </a:r>
                <a:br>
                  <a:rPr lang="en-IN" sz="3200" dirty="0"/>
                </a:b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2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sz="2200" dirty="0" smtClean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sz="2200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200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200" dirty="0" smtClean="0"/>
              </a:p>
              <a:p>
                <a:pPr marL="0" indent="0">
                  <a:buNone/>
                </a:pPr>
                <a:r>
                  <a:rPr lang="en-IN" sz="2200" dirty="0" smtClean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n-IN" sz="22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2200" i="1" dirty="0"/>
              </a:p>
              <a:p>
                <a:pPr marL="0" indent="0">
                  <a:buNone/>
                </a:pPr>
                <a:r>
                  <a:rPr lang="en-IN" sz="2200" dirty="0" smtClean="0"/>
                  <a:t>Now, differentiate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 smtClean="0"/>
                  <a:t> w.r.to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200" dirty="0" smtClean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I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m:rPr>
                          <m:sty m:val="p"/>
                        </m:rPr>
                        <a:rPr lang="en-I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IN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600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IN" sz="3600" b="0" i="0" smtClean="0">
                          <a:latin typeface="Cambria Math" panose="02040503050406030204" pitchFamily="18" charset="0"/>
                        </a:rPr>
                        <m:t>.1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x</m:t>
                          </m:r>
                          <m:sSup>
                            <m:sSup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dy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IN" sz="3600" dirty="0"/>
                  <a:t/>
                </a:r>
                <a:br>
                  <a:rPr lang="en-IN" sz="3600" dirty="0"/>
                </a:b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Therefore, the given differential equation is Exact.</a:t>
                </a:r>
              </a:p>
              <a:p>
                <a:pPr marL="0" indent="0">
                  <a:buNone/>
                </a:pPr>
                <a:r>
                  <a:rPr lang="en-IN" dirty="0" smtClean="0"/>
                  <a:t>The 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100" dirty="0" smtClean="0"/>
                  <a:t>Ex.8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1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unc>
                          <m:funcPr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</a:rPr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of 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Order of DE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The order of highest derivative which appeared in a differential  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equation is “Order of D.E”. 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 err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has order 1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100" dirty="0" smtClean="0"/>
                  <a:t>Ex.8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Cambria Math" panose="02040503050406030204" pitchFamily="18" charset="0"/>
                  </a:rPr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Therefore, the given differential equation is Exact.</a:t>
                </a: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100" dirty="0" smtClean="0"/>
                  <a:t>Ex.8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3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The 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b="0" dirty="0" smtClean="0"/>
                  <a:t>Ex.10 Solve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𝑥𝑦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 smtClean="0"/>
                  <a:t>Ex.10 Solve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Therefore, the given differential equation is Exact.</a:t>
                </a:r>
              </a:p>
              <a:p>
                <a:pPr marL="0" indent="0">
                  <a:buNone/>
                </a:pPr>
                <a:r>
                  <a:rPr lang="en-IN" dirty="0"/>
                  <a:t>The 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−3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7672" y="5186149"/>
            <a:ext cx="327546" cy="327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80200" y="5611505"/>
            <a:ext cx="327546" cy="327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95805" y="5298739"/>
                <a:ext cx="3218893" cy="51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05" y="5298739"/>
                <a:ext cx="3218893" cy="512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Exact Differential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differential equation which is not exact differential equation is known as Non-Exact Differential Equation</a:t>
                </a:r>
                <a:r>
                  <a:rPr lang="en-US" dirty="0" smtClean="0"/>
                  <a:t>.</a:t>
                </a:r>
              </a:p>
              <a:p>
                <a:r>
                  <a:rPr lang="en-IN" dirty="0"/>
                  <a:t>i.e. 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We reduce the non-exact differential equation into exact differential equation by multiplying it with I.F.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rules for finding I.F.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6363" y="1152525"/>
          <a:ext cx="8905875" cy="49889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6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Condition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Type of equation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I.F.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15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15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981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981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331" y="2129050"/>
                <a:ext cx="2156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𝑁𝑦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1" y="2129050"/>
                <a:ext cx="215634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3206" y="3107882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𝑁𝑦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6" y="3107882"/>
                <a:ext cx="230647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257" y="4039737"/>
                <a:ext cx="314215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IN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7" y="4039737"/>
                <a:ext cx="3142150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257" y="5158854"/>
                <a:ext cx="314215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7" y="5158854"/>
                <a:ext cx="3142150" cy="9221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43952" y="2129050"/>
            <a:ext cx="2292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Homogeneous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43952" y="2950038"/>
            <a:ext cx="2101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   Non</a:t>
            </a:r>
          </a:p>
          <a:p>
            <a:r>
              <a:rPr lang="en-IN" sz="2400" dirty="0" smtClean="0"/>
              <a:t>Homogeneous</a:t>
            </a:r>
            <a:endParaRPr lang="en-IN" sz="2400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86831" y="4262152"/>
            <a:ext cx="85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6831" y="5389109"/>
            <a:ext cx="85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-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01050" y="1939891"/>
                <a:ext cx="1249859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𝑀𝑥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𝑁𝑦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0" y="1939891"/>
                <a:ext cx="1249859" cy="849335"/>
              </a:xfrm>
              <a:prstGeom prst="rect">
                <a:avLst/>
              </a:prstGeom>
              <a:blipFill rotWithShape="0">
                <a:blip r:embed="rId6"/>
                <a:stretch>
                  <a:fillRect r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01050" y="3012647"/>
                <a:ext cx="1378424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dirty="0" err="1">
                              <a:latin typeface="Cambria Math" panose="02040503050406030204" pitchFamily="18" charset="0"/>
                            </a:rPr>
                            <m:t>𝑀𝑥</m:t>
                          </m:r>
                          <m:r>
                            <a:rPr lang="en-IN" sz="2400" dirty="0" err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dirty="0" err="1">
                              <a:latin typeface="Cambria Math" panose="02040503050406030204" pitchFamily="18" charset="0"/>
                            </a:rPr>
                            <m:t>𝑁𝑦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0" y="3012647"/>
                <a:ext cx="1378424" cy="849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18916" y="4203513"/>
                <a:ext cx="2279178" cy="8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box>
                                <m:boxPr>
                                  <m:diff m:val="on"/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N" sz="2400" dirty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box>
                            </m:e>
                          </m:nary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16" y="4203513"/>
                <a:ext cx="2279178" cy="8893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8917" y="5324660"/>
                <a:ext cx="2258231" cy="52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dirty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box>
                                <m:boxPr>
                                  <m:diff m:val="on"/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N" sz="2400" dirty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box>
                            </m:e>
                          </m:nary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17" y="5324660"/>
                <a:ext cx="2258231" cy="5200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Exact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mbria Math" panose="02040503050406030204" pitchFamily="18" charset="0"/>
                  </a:rPr>
                  <a:t>Now , multiply I.F. with the given differential equation to get new M and N.</a:t>
                </a: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Therefore, the general solution is </a:t>
                </a:r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Where, </a:t>
                </a:r>
                <a:r>
                  <a:rPr lang="en-IN" i="1" dirty="0" smtClean="0"/>
                  <a:t>c </a:t>
                </a:r>
                <a:r>
                  <a:rPr lang="en-IN" dirty="0" smtClean="0"/>
                  <a:t>is any constant.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dirty="0" smtClean="0"/>
              <a:t>Homogeneous Differential Equation </a:t>
            </a:r>
            <a:endParaRPr lang="en-IN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800" dirty="0" smtClean="0"/>
                  <a:t>Homogeneous DE</a:t>
                </a:r>
              </a:p>
              <a:p>
                <a:pPr marL="396875" lvl="1" indent="0">
                  <a:buNone/>
                </a:pPr>
                <a:r>
                  <a:rPr lang="en-IN" sz="2800" dirty="0" smtClean="0"/>
                  <a:t>A differential equation is called homogeneous differential equation if each term has same degree.</a:t>
                </a:r>
              </a:p>
              <a:p>
                <a:r>
                  <a:rPr lang="en-IN" sz="2800" dirty="0" smtClean="0"/>
                  <a:t>E.g.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800" dirty="0"/>
              </a:p>
              <a:p>
                <a:pPr marL="396875" lvl="1" indent="0">
                  <a:buNone/>
                </a:pPr>
                <a:r>
                  <a:rPr lang="en-IN" sz="2800" dirty="0" smtClean="0"/>
                  <a:t>Here, each term is of degree 2</a:t>
                </a:r>
              </a:p>
              <a:p>
                <a:pPr marL="396875" lvl="1" indent="0">
                  <a:buNone/>
                </a:pPr>
                <a:r>
                  <a:rPr lang="en-IN" sz="2800" dirty="0" smtClean="0"/>
                  <a:t>Therefore, this diff. equation is homogeneous.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4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 smtClean="0"/>
              <a:t>Non-Homogeneous Differential Equation</a:t>
            </a:r>
            <a:endParaRPr lang="en-IN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1149868"/>
                <a:ext cx="8905461" cy="502402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When the function is not homogeneous, it is called non-homogeneous function.</a:t>
                </a:r>
              </a:p>
              <a:p>
                <a:r>
                  <a:rPr lang="en-IN" sz="2800" dirty="0"/>
                  <a:t>E.g.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800" dirty="0"/>
              </a:p>
              <a:p>
                <a:pPr marL="396875" lvl="1" indent="0">
                  <a:buNone/>
                </a:pPr>
                <a:r>
                  <a:rPr lang="en-IN" sz="2800" dirty="0"/>
                  <a:t>Here, each term </a:t>
                </a:r>
                <a:r>
                  <a:rPr lang="en-IN" sz="2800" dirty="0" smtClean="0"/>
                  <a:t>doesn’t have same </a:t>
                </a:r>
                <a:r>
                  <a:rPr lang="en-IN" sz="2800" dirty="0"/>
                  <a:t>degree </a:t>
                </a:r>
              </a:p>
              <a:p>
                <a:pPr marL="396875" lvl="1" indent="0">
                  <a:buNone/>
                </a:pPr>
                <a:r>
                  <a:rPr lang="en-IN" sz="2800" dirty="0"/>
                  <a:t>Therefore, this diff. equation is </a:t>
                </a:r>
                <a:r>
                  <a:rPr lang="en-IN" sz="2800" dirty="0" smtClean="0"/>
                  <a:t>Non-homogeneous</a:t>
                </a:r>
                <a:r>
                  <a:rPr lang="en-IN" sz="2800" dirty="0"/>
                  <a:t>.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149868"/>
                <a:ext cx="8905461" cy="5024024"/>
              </a:xfrm>
              <a:blipFill rotWithShape="0">
                <a:blip r:embed="rId2"/>
                <a:stretch>
                  <a:fillRect l="-1164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665861"/>
            <a:ext cx="8905461" cy="867327"/>
          </a:xfrm>
        </p:spPr>
        <p:txBody>
          <a:bodyPr>
            <a:normAutofit/>
          </a:bodyPr>
          <a:lstStyle/>
          <a:p>
            <a:r>
              <a:rPr lang="en-IN" dirty="0" smtClean="0"/>
              <a:t>M-6 Examples on Non-Exact 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Degree of DE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Degree of DE</a:t>
                </a:r>
              </a:p>
              <a:p>
                <a:pPr marL="0" indent="0">
                  <a:buNone/>
                </a:pPr>
                <a:r>
                  <a:rPr lang="en-IN" dirty="0"/>
                  <a:t>    When a D.E. is in a polynomial form of derivatives, the highest   </a:t>
                </a:r>
              </a:p>
              <a:p>
                <a:pPr marL="0" indent="0">
                  <a:buNone/>
                </a:pPr>
                <a:r>
                  <a:rPr lang="en-IN" dirty="0"/>
                  <a:t>    power of highest order derivative occurring in D.E. is called a   </a:t>
                </a:r>
              </a:p>
              <a:p>
                <a:pPr marL="0" indent="0">
                  <a:buNone/>
                </a:pPr>
                <a:r>
                  <a:rPr lang="en-IN" dirty="0"/>
                  <a:t>    “Degree of D.E.”.</a:t>
                </a:r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 err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has degree 2.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3200" dirty="0" smtClean="0"/>
                  <a:t>Ex.2 </a:t>
                </a:r>
                <a:r>
                  <a:rPr lang="es-ES" sz="3200" dirty="0" err="1" smtClean="0"/>
                  <a:t>Solve</a:t>
                </a:r>
                <a:r>
                  <a:rPr lang="es-ES" sz="32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xy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ES" sz="3200" dirty="0" smtClean="0"/>
                  <a:t>Ex.2 </a:t>
                </a:r>
                <a:r>
                  <a:rPr lang="es-ES" sz="3200" dirty="0" err="1" smtClean="0"/>
                  <a:t>Solve</a:t>
                </a:r>
                <a:r>
                  <a:rPr lang="es-ES" sz="32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320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ES" sz="32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320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 smtClean="0"/>
                  <a:t>Here, the given differential equation is homogenous as each term is of order 3.</a:t>
                </a:r>
              </a:p>
              <a:p>
                <a:r>
                  <a:rPr lang="en-IN" dirty="0" smtClean="0"/>
                  <a:t>Therefore,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𝑁𝑦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b="0" dirty="0" smtClean="0"/>
                  <a:t>	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b="0" dirty="0" smtClean="0"/>
                  <a:t>		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b="0" dirty="0" smtClean="0"/>
                  <a:t>		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ES" sz="3200" dirty="0" smtClean="0"/>
                  <a:t>Ex.2 </a:t>
                </a:r>
                <a:r>
                  <a:rPr lang="es-ES" sz="3200" dirty="0" err="1" smtClean="0"/>
                  <a:t>Solve</a:t>
                </a:r>
                <a:r>
                  <a:rPr lang="es-ES" sz="32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Now, multiply I.F. with the given differential equation to reduce it into exact form.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Therefore,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ES" sz="3200" dirty="0" smtClean="0"/>
                  <a:t>Ex.2 </a:t>
                </a:r>
                <a:r>
                  <a:rPr lang="es-ES" sz="3200" dirty="0" err="1" smtClean="0"/>
                  <a:t>Solve</a:t>
                </a:r>
                <a:r>
                  <a:rPr lang="es-ES" sz="32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Therefore, the given differential equation is Exact.</a:t>
                </a:r>
              </a:p>
              <a:p>
                <a:pPr marL="0" indent="0">
                  <a:buNone/>
                </a:pPr>
                <a:r>
                  <a:rPr lang="en-IN" dirty="0"/>
                  <a:t>The 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6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" sz="3600" dirty="0" smtClean="0"/>
                  <a:t>Ex.5 </a:t>
                </a:r>
                <a:r>
                  <a:rPr lang="es-ES" sz="3600" dirty="0" err="1" smtClean="0"/>
                  <a:t>Solve</a:t>
                </a:r>
                <a:r>
                  <a:rPr lang="es-ES" sz="3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60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𝑥𝑑𝑦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2−3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" sz="3600" dirty="0" smtClean="0"/>
                  <a:t>Ex.5 </a:t>
                </a:r>
                <a:r>
                  <a:rPr lang="es-ES" sz="3600" dirty="0" err="1" smtClean="0"/>
                  <a:t>Solve</a:t>
                </a:r>
                <a:r>
                  <a:rPr lang="es-ES" sz="3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𝑥𝑑𝑦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Here, the given differential equation is non-homogenous and it is of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Therefore,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𝑁𝑦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" sz="3600" dirty="0" smtClean="0"/>
                  <a:t>Ex.5 </a:t>
                </a:r>
                <a:r>
                  <a:rPr lang="es-ES" sz="3600" dirty="0" err="1" smtClean="0"/>
                  <a:t>Solve</a:t>
                </a:r>
                <a:r>
                  <a:rPr lang="es-ES" sz="3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sz="3600" i="1" dirty="0" err="1">
                        <a:latin typeface="Cambria Math" panose="02040503050406030204" pitchFamily="18" charset="0"/>
                      </a:rPr>
                      <m:t>𝑥𝑑𝑦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Now, multiply I.F. with the given differential equation to reduce it into exact form.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ES" sz="3200" dirty="0" smtClean="0"/>
                  <a:t>Ex.5 </a:t>
                </a:r>
                <a:r>
                  <a:rPr lang="es-ES" sz="3200" dirty="0" err="1" smtClean="0"/>
                  <a:t>Solve</a:t>
                </a:r>
                <a:r>
                  <a:rPr lang="es-E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sz="3200" i="1" dirty="0" err="1">
                        <a:latin typeface="Cambria Math" panose="02040503050406030204" pitchFamily="18" charset="0"/>
                      </a:rPr>
                      <m:t>𝑥𝑑𝑦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Therefore, the given differential equation is Exact.</a:t>
                </a:r>
              </a:p>
              <a:p>
                <a:pPr marL="0" indent="0">
                  <a:buNone/>
                </a:pPr>
                <a:r>
                  <a:rPr lang="en-IN" dirty="0"/>
                  <a:t>The 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IN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4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 smtClean="0"/>
                  <a:t>Ex.9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𝑥𝑦𝑑𝑦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2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4000" dirty="0" smtClean="0"/>
                  <a:t>Ex.9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IN" sz="40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𝑥𝑦𝑑𝑦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Here, the given differential equation is non-homogenous.</a:t>
                </a:r>
              </a:p>
              <a:p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:r>
                  <a:rPr lang="en-IN" dirty="0" smtClean="0"/>
                  <a:t>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:r>
                  <a:rPr lang="en-IN" dirty="0" smtClean="0"/>
                  <a:t>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Therefore,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720460"/>
            <a:ext cx="8905461" cy="867327"/>
          </a:xfrm>
        </p:spPr>
        <p:txBody>
          <a:bodyPr/>
          <a:lstStyle/>
          <a:p>
            <a:r>
              <a:rPr lang="en-IN" dirty="0" smtClean="0"/>
              <a:t>M-1 Examples on Order and Degree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4000" dirty="0" smtClean="0"/>
                  <a:t>Ex.9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IN" sz="40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𝑥𝑦𝑑𝑦</m:t>
                    </m:r>
                    <m:r>
                      <a:rPr lang="en-IN" sz="40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Now, multiply I.F. with the given differential equation to reduce it into exact form.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Therefore,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Therefore, the given differential equation is Exact.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600" dirty="0" smtClean="0"/>
                  <a:t>Ex.9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IN" sz="36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36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3600" i="1" dirty="0">
                        <a:latin typeface="Cambria Math" panose="02040503050406030204" pitchFamily="18" charset="0"/>
                      </a:rPr>
                      <m:t>𝑥𝑦𝑑𝑦</m:t>
                    </m:r>
                    <m:r>
                      <a:rPr lang="en-IN" sz="36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3" t="-699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The </a:t>
                </a:r>
                <a:r>
                  <a:rPr lang="en-IN" dirty="0"/>
                  <a:t>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2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/>
                  <a:t>Compare the given equation with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Therefore, we get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Now, differentiate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w.r.to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Here, the given differential equation is non-homogenous.</a:t>
                </a:r>
              </a:p>
              <a:p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:r>
                  <a:rPr lang="en-IN" dirty="0" smtClean="0"/>
                  <a:t>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     </a:t>
                </a:r>
                <a:r>
                  <a:rPr lang="en-IN" dirty="0" smtClean="0"/>
                  <a:t>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Therefore,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Ex.10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Now, multiply I.F. with the given differential equation to reduce it into exact form.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err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+(2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Therefore,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 smtClean="0"/>
                  <a:t>Now, </a:t>
                </a:r>
                <a:r>
                  <a:rPr lang="en-IN" dirty="0"/>
                  <a:t>the given differential equation is Exact.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The </a:t>
                </a:r>
                <a:r>
                  <a:rPr lang="en-IN" dirty="0"/>
                  <a:t>general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𝑡𝑒𝑟𝑚𝑠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Orthogonal Trajectory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Trajectory</a:t>
            </a:r>
          </a:p>
          <a:p>
            <a:pPr marL="396875" lvl="1" indent="0">
              <a:buNone/>
            </a:pPr>
            <a:r>
              <a:rPr lang="en-US" dirty="0" smtClean="0"/>
              <a:t>A Curve which cuts every member of a given family of curves according to some definite rule is called trajectory.</a:t>
            </a:r>
          </a:p>
          <a:p>
            <a:pPr marL="396875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Orthogonal Trajectory</a:t>
            </a:r>
            <a:endParaRPr lang="en-US" dirty="0">
              <a:solidFill>
                <a:srgbClr val="FF0000"/>
              </a:solidFill>
            </a:endParaRPr>
          </a:p>
          <a:p>
            <a:pPr marL="396875" lvl="1" indent="0">
              <a:buNone/>
            </a:pPr>
            <a:r>
              <a:rPr lang="en-US" dirty="0" smtClean="0"/>
              <a:t>A </a:t>
            </a:r>
            <a:r>
              <a:rPr lang="en-US" dirty="0"/>
              <a:t>curve which cuts every member of a given family at right angles is a called an Orthogonal Trajectory.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3600" dirty="0" smtClean="0"/>
                  <a:t>Method for finding Orthogonal trajectory of </a:t>
                </a:r>
                <a14:m>
                  <m:oMath xmlns:m="http://schemas.openxmlformats.org/officeDocument/2006/math">
                    <m:r>
                      <a:rPr lang="en-IN" sz="3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t="-20280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Differentiate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</a:rPr>
                      <m:t>=0…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800" dirty="0"/>
                  <a:t> w.r.t. x</a:t>
                </a:r>
                <a:r>
                  <a:rPr lang="en-IN" sz="28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/>
                  <a:t>Eliminate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/>
                  <a:t> by using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</a:rPr>
                      <m:t> …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800" dirty="0"/>
                  <a:t> and its derivative</a:t>
                </a:r>
                <a:r>
                  <a:rPr lang="en-IN" sz="28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/>
                  <a:t>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2800" dirty="0"/>
                  <a:t> by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IN" sz="2800" dirty="0"/>
                  <a:t>. This will give you differential equation of the orthogonal trajectories</a:t>
                </a:r>
                <a:r>
                  <a:rPr lang="en-IN" sz="28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Solve </a:t>
                </a:r>
                <a:r>
                  <a:rPr lang="en-IN" sz="2800" dirty="0"/>
                  <a:t>the differential equation to get the equation of the orthogonal trajectories.</a:t>
                </a:r>
                <a:endParaRPr lang="en-I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00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2665861"/>
            <a:ext cx="8905461" cy="8673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M-7 Examples on Orthogonal Trajectory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3600" dirty="0" smtClean="0"/>
                  <a:t>Ex.1 Find </a:t>
                </a:r>
                <a:r>
                  <a:rPr lang="en-IN" sz="3600" dirty="0"/>
                  <a:t>orthogonal trajectories of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3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sz="2300" dirty="0" smtClean="0"/>
                  <a:t>Here, </a:t>
                </a:r>
                <a14:m>
                  <m:oMath xmlns:m="http://schemas.openxmlformats.org/officeDocument/2006/math"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300" dirty="0" smtClean="0"/>
              </a:p>
              <a:p>
                <a:pPr marL="0" indent="0">
                  <a:buNone/>
                </a:pPr>
                <a:r>
                  <a:rPr lang="en-IN" sz="2300" dirty="0" smtClean="0"/>
                  <a:t>Now, differentiate both the sides w.r.to </a:t>
                </a:r>
                <a14:m>
                  <m:oMath xmlns:m="http://schemas.openxmlformats.org/officeDocument/2006/math"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3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I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3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d>
                        <m:d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m:rPr>
                              <m:nor/>
                            </m:rPr>
                            <a:rPr lang="en-IN" sz="2300" dirty="0"/>
                            <m:t>Replac</m:t>
                          </m:r>
                          <m:r>
                            <m:rPr>
                              <m:nor/>
                            </m:rPr>
                            <a:rPr lang="en-IN" sz="2300" b="0" i="0" dirty="0" smtClean="0"/>
                            <m:t>ing</m:t>
                          </m:r>
                          <m:r>
                            <m:rPr>
                              <m:nor/>
                            </m:rPr>
                            <a:rPr lang="en-IN" sz="2300" dirty="0"/>
                            <m:t> </m:t>
                          </m:r>
                          <m:f>
                            <m:fPr>
                              <m:ctrlPr>
                                <a:rPr lang="en-I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3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IN" sz="23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sz="23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300" dirty="0"/>
                            <m:t>by</m:t>
                          </m:r>
                          <m:r>
                            <m:rPr>
                              <m:nor/>
                            </m:rPr>
                            <a:rPr lang="en-IN" sz="2300" dirty="0"/>
                            <m:t> </m:t>
                          </m:r>
                          <m:r>
                            <a:rPr lang="en-IN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sz="2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3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I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IN" sz="23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3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800" dirty="0" smtClean="0"/>
                  <a:t>Ex.1  Find </a:t>
                </a:r>
                <a:r>
                  <a:rPr lang="en-IN" sz="2800" dirty="0"/>
                  <a:t>order and degree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800" i="1" dirty="0" err="1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n-IN" sz="2800" i="1" dirty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 t="-4196" b="-8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dirty="0" smtClean="0"/>
                  <a:t>Here,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 dirty="0" err="1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Taking Fourth power both the sides,</a:t>
                </a:r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 err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dirty="0" smtClean="0"/>
                  <a:t>In above differential equation the order of highest derivative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b="0" dirty="0" smtClean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dirty="0" smtClean="0"/>
                  <a:t>Now, DE is in polynomial form and highest power of the highest derivative is 4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</a:rPr>
                  <a:t>Therefore, Order is 2 and Degree is 4.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6" b="-1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200" dirty="0" smtClean="0"/>
                  <a:t>Ex.1 Find </a:t>
                </a:r>
                <a:r>
                  <a:rPr lang="en-IN" sz="3200" dirty="0"/>
                  <a:t>orthogonal trajectories of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1" b="-3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IN" sz="3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 smtClean="0"/>
                  <a:t>Integrate both the sides,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3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400" dirty="0"/>
                  <a:t>Method for finding Orthogonal trajectory of</a:t>
                </a:r>
                <a:r>
                  <a:rPr lang="en-IN" sz="3400" dirty="0" smtClean="0"/>
                  <a:t> </a:t>
                </a:r>
                <a14:m>
                  <m:oMath xmlns:m="http://schemas.openxmlformats.org/officeDocument/2006/math">
                    <m:r>
                      <a:rPr lang="en-IN" sz="3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16" t="-26573"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Differentiate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</a:rPr>
                      <m:t>=0…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800" dirty="0"/>
                  <a:t> w.r.t.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8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Eliminate </a:t>
                </a:r>
                <a:r>
                  <a:rPr lang="en-IN" sz="2800" dirty="0"/>
                  <a:t>c by using </a:t>
                </a:r>
                <a:r>
                  <a:rPr lang="en-IN" sz="2800" dirty="0" err="1"/>
                  <a:t>eqn</a:t>
                </a:r>
                <a:r>
                  <a:rPr lang="en-IN" sz="2800" dirty="0"/>
                  <a:t> …(1) and its derivative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IN" sz="2800" dirty="0"/>
                  <a:t> by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r>
                  <a:rPr lang="en-IN" sz="2800" dirty="0"/>
                  <a:t>. This will give you differential </a:t>
                </a:r>
                <a:r>
                  <a:rPr lang="en-IN" sz="2800" dirty="0" err="1"/>
                  <a:t>eqn</a:t>
                </a:r>
                <a:r>
                  <a:rPr lang="en-IN" sz="2800" dirty="0"/>
                  <a:t> of the orthogonal trajectories.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/>
                  <a:t>Solve </a:t>
                </a:r>
                <a:r>
                  <a:rPr lang="en-IN" sz="2800" dirty="0"/>
                  <a:t>the differential equation to get the equation of the orthogonal trajectories.</a:t>
                </a:r>
              </a:p>
              <a:p>
                <a:pPr marL="0" indent="0">
                  <a:buNone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00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Ex.4 Find Orthogonal trajectories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fName>
                      <m:e>
                        <m:func>
                          <m:func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200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N" sz="2200" dirty="0" smtClean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                               (1)</m:t>
                    </m:r>
                  </m:oMath>
                </a14:m>
                <a:endParaRPr lang="en-IN" sz="2200" dirty="0" smtClean="0"/>
              </a:p>
              <a:p>
                <a:pPr marL="0" indent="0">
                  <a:buNone/>
                </a:pPr>
                <a:r>
                  <a:rPr lang="en-IN" sz="2200" dirty="0" smtClean="0"/>
                  <a:t>Differentiate both the sides w.r.to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2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 dirty="0" err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200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IN" sz="22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200" i="0" dirty="0" err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sz="2200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2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200" i="1" dirty="0" err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22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IN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200" dirty="0" err="1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200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200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 smtClean="0"/>
                  <a:t> </a:t>
                </a: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1321" y="3398293"/>
            <a:ext cx="259308" cy="259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17679" y="3414213"/>
            <a:ext cx="259308" cy="259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Ex.4 Find </a:t>
                </a:r>
                <a:r>
                  <a:rPr lang="en-US" sz="2800" dirty="0"/>
                  <a:t>Orthogonal trajectories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fName>
                      <m:e>
                        <m:func>
                          <m:func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 dirty="0"/>
                            <m:t>Replacing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dirty="0"/>
                            <m:t>by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𝑟𝑐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A.E.M.(2130002)                                                        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2280</Words>
  <Application>Microsoft Office PowerPoint</Application>
  <PresentationFormat>On-screen Show (4:3)</PresentationFormat>
  <Paragraphs>779</Paragraphs>
  <Slides>93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Calibri Light</vt:lpstr>
      <vt:lpstr>Cambria</vt:lpstr>
      <vt:lpstr>Cambria Math</vt:lpstr>
      <vt:lpstr>Impact</vt:lpstr>
      <vt:lpstr>Open Sans</vt:lpstr>
      <vt:lpstr>Shruti</vt:lpstr>
      <vt:lpstr>Wingdings</vt:lpstr>
      <vt:lpstr>Office Theme</vt:lpstr>
      <vt:lpstr> Unit-3A Differential Equations of First Order 2130002 – Advanced Engineering Mathematics</vt:lpstr>
      <vt:lpstr>Introduction</vt:lpstr>
      <vt:lpstr>Definitions </vt:lpstr>
      <vt:lpstr>Types of Differential Equations</vt:lpstr>
      <vt:lpstr>Types of Differential Equations</vt:lpstr>
      <vt:lpstr>Order of DE</vt:lpstr>
      <vt:lpstr>Degree of DE</vt:lpstr>
      <vt:lpstr>M-1 Examples on Order and Degree</vt:lpstr>
      <vt:lpstr>Ex.1  Find order and degree of  (d^2 y)/(dx^2 )=[y+(dy/dx)^2 ]^(1/4)  .</vt:lpstr>
      <vt:lpstr>Ex 3  Find order and degree of  ((d^2 y)/(dx^2 ))^3=[x+sin⁡(dy/dx) ]^2.</vt:lpstr>
      <vt:lpstr>Types of solution</vt:lpstr>
      <vt:lpstr>Linear and Nonlinear DE</vt:lpstr>
      <vt:lpstr>Types of First Order and First Degree DE</vt:lpstr>
      <vt:lpstr>Variable Separable Method</vt:lpstr>
      <vt:lpstr>M-2 Examples on Variable Separable                                 DE</vt:lpstr>
      <vt:lpstr>Ex.1  Solve 9 y y^′+4 x=0                   </vt:lpstr>
      <vt:lpstr>Ex.1  Solve  9 y y^′+4 x=0                          </vt:lpstr>
      <vt:lpstr>Ex.3  Solve xy^′+y=0 ;y(2)=-2</vt:lpstr>
      <vt:lpstr>Ex.3  Solve xy^′+y=0 ;y(2)=-2</vt:lpstr>
      <vt:lpstr>Ex.8  Solve xy dy/dx=1+x+y+xy . </vt:lpstr>
      <vt:lpstr>Ex.8  Solve xy dy/dx=1+x+y+xy .</vt:lpstr>
      <vt:lpstr>Reducible to variable separable Eq.</vt:lpstr>
      <vt:lpstr>Ex.13  Solve  dy/dx=y/x+tan⁡(y/x). </vt:lpstr>
      <vt:lpstr>Ex.13  Solve dy/dx=y/x+tan⁡(y/x)</vt:lpstr>
      <vt:lpstr>Ex.13  Solve dy/dx=y/x+tan⁡(y/x)</vt:lpstr>
      <vt:lpstr>Leibnitz’s (linear) Equation</vt:lpstr>
      <vt:lpstr>M-3 Examples on Liebnitz’s DE</vt:lpstr>
      <vt:lpstr> Ex.1  Solve y^′+ysin⁡x=e^cos⁡x   </vt:lpstr>
      <vt:lpstr>Ex.1  Solve 〖 y〗^′+ysin⁡x=e^cos⁡x          </vt:lpstr>
      <vt:lpstr>Ex.4  Solve(x+1)  dy/dx-y=(x+1)^2 e^3x</vt:lpstr>
      <vt:lpstr>Ex.4  Solve(x+1)  dy/dx-y=(x+1)^2 e^3x</vt:lpstr>
      <vt:lpstr>Ex.4  Solve (x+1)  dy/dx-y=(x+1)^2 e^3x</vt:lpstr>
      <vt:lpstr>Ex.7  Solve  dy/dx+(cot⁡x )y=2cos⁡x  </vt:lpstr>
      <vt:lpstr>Ex.7  Solve  dy/dx+(cot⁡x )y=2cos⁡x  </vt:lpstr>
      <vt:lpstr>Ex.7  Solve  dy/dx+(cot⁡x )y=2cos⁡x  </vt:lpstr>
      <vt:lpstr>Bernoulli’s Differential Equation</vt:lpstr>
      <vt:lpstr>Process to reduce the Bernoulli’s DE into Linear DE</vt:lpstr>
      <vt:lpstr>Process to reduce the Bernoulli’s DE into Linear DE</vt:lpstr>
      <vt:lpstr>Process to reduce the Bernoulli’s DE into Linear DE</vt:lpstr>
      <vt:lpstr>Process to reduce the Bernoulli’s DE into Linear DE</vt:lpstr>
      <vt:lpstr>M-4 Examples on Bernoulli’s DE</vt:lpstr>
      <vt:lpstr>Ex.3 Solve  dy/dx+y/x=x^2 y^6</vt:lpstr>
      <vt:lpstr>Ex.3 Solve  dy/dx+y/x=x^2 y^6</vt:lpstr>
      <vt:lpstr>Ex.3 Solve  dy/dx+y/x=x^2 y^6</vt:lpstr>
      <vt:lpstr>Ex.3 Solve  dy/dx+y/x=x^2 y^6</vt:lpstr>
      <vt:lpstr>Ex.3 Solve  dy/dx+y/x=x^2 y^6</vt:lpstr>
      <vt:lpstr>Ex.5 Solve  dy/dx-tan⁡y/(1+x)=(1+x) e^x  sec⁡y</vt:lpstr>
      <vt:lpstr>Ex.5 Solve  dy/dx-tan⁡y/(1+x)=(1+x) e^x  sec⁡y</vt:lpstr>
      <vt:lpstr>Ex.5 Solve  dy/dx-tan⁡y/(1+x)=(1+x) e^x  sec⁡y</vt:lpstr>
      <vt:lpstr>Ex.5 Solve  dy/dx-tan⁡y/(1+x)=(1+x) e^x  sec⁡y</vt:lpstr>
      <vt:lpstr>Ex.7 Solve dy/dx-2 y tan⁡x=y^2  tan^2⁡x  </vt:lpstr>
      <vt:lpstr>Ex.7 Solve dy/dx-2 y tan⁡x=y^2  tan^2⁡x  </vt:lpstr>
      <vt:lpstr>Ex.7 Solve dy/dx-2 y tan⁡x=y^2  tan^2⁡x  </vt:lpstr>
      <vt:lpstr>Ex.7 Solve dy/dx-2 y tan⁡x=y^2  tan^2⁡x  </vt:lpstr>
      <vt:lpstr>Exact Differential Equation</vt:lpstr>
      <vt:lpstr>M-5 Examples on Exact DE</vt:lpstr>
      <vt:lpstr>Ex.1 Solve (x^3+3xy^2 )dx+(y^3+3x^2 y)dy=0  </vt:lpstr>
      <vt:lpstr>Ex.1 Solve (x^3+3xy^2 )dx+(y^3+3x^2 y)dy=0  </vt:lpstr>
      <vt:lpstr>Ex.8 Solve dy/dx+(y cos⁡x+sin⁡y+y)/(sin⁡x+x cos⁡y+x)=0</vt:lpstr>
      <vt:lpstr>Ex.8 Solve dy/dx+(y cos⁡x+sin⁡y+y)/(sin⁡x+x cos⁡y+x)=0</vt:lpstr>
      <vt:lpstr>Ex.8 Solve dy/dx+(y cos⁡x+sin⁡y+y)/(sin⁡x+x cos⁡y+x)=0</vt:lpstr>
      <vt:lpstr>Ex.10 Solve (y^2 e^(xy^2 )+4x^3)dx+(2xye^(xy^2 )-3y^2 )dy=0</vt:lpstr>
      <vt:lpstr>Ex.10 Solve (y^2 e^(xy^2 )+4x^3)dx+(2xye^(xy^2 )-3y^2 )dy=0</vt:lpstr>
      <vt:lpstr>Non Exact Differential Equation</vt:lpstr>
      <vt:lpstr>Standard rules for finding I.F.</vt:lpstr>
      <vt:lpstr>Non Exact Differential Equation</vt:lpstr>
      <vt:lpstr>Homogeneous Differential Equation </vt:lpstr>
      <vt:lpstr>Non-Homogeneous Differential Equation</vt:lpstr>
      <vt:lpstr>M-6 Examples on Non-Exact DE</vt:lpstr>
      <vt:lpstr>Ex.2 Solve (x^2 y-2xy^2)dx-(x^3-3x^2 y)dy=0 .</vt:lpstr>
      <vt:lpstr>Ex.2 Solve (x^2 y-2xy^2)dx-(x^3-3x^2 y)dy=0 .</vt:lpstr>
      <vt:lpstr>Ex.2 Solve (x^2 y-2xy^2)dx-(x^3-3x^2 y)dy=0 .</vt:lpstr>
      <vt:lpstr>Ex.2 Solve (x^2 y-2xy^2)dx-(x^3-3x^2 y)dy=0 .</vt:lpstr>
      <vt:lpstr>Ex.5 Solve (x^2 y^2+2)ydx+(2-x^2 y^2 )xdy=0 .</vt:lpstr>
      <vt:lpstr>Ex.5 Solve (x^2 y^2+2)ydx+(2-x^2 y^2 )xdy=0 .</vt:lpstr>
      <vt:lpstr>Ex.5 Solve (x^2 y^2+2)ydx+(2-x^2 y^2 )xdy=0 .</vt:lpstr>
      <vt:lpstr>Ex.5 Solve (x^2 y^2+2)ydx+(2-x^2 y^2 )xdy=0 .</vt:lpstr>
      <vt:lpstr>Ex.9 Solve (x^2 〖+y〗^2+3)dx-2xydy=0 .</vt:lpstr>
      <vt:lpstr>Ex.9 Solve (x^2 〖+y〗^2+3)dx-2xydy=0 .</vt:lpstr>
      <vt:lpstr>Ex.9 Solve (x^2 〖+y〗^2+3)dx-2xydy=0 .</vt:lpstr>
      <vt:lpstr>Ex.9 Solve (x^2 〖+y〗^2+3)dx-2xydy=0 .</vt:lpstr>
      <vt:lpstr>Ex.10 Solve  (3x^2 y^4+2xy)dx +(2x^3 y^3-x^2 )dy=0 .</vt:lpstr>
      <vt:lpstr>Ex.10 Solve  (3x^2 y^4+2xy)dx +(2x^3 y^3-x^2 )dy=0 .</vt:lpstr>
      <vt:lpstr>Ex.10  Solve  (3x^2 y^4+2xy)dx +(2x^3 y^3-x^2 )dy=0 .</vt:lpstr>
      <vt:lpstr>Ex.10 Solve  (3x^2 y^4+2xy)dx +(2x^3 y^3-x^2 )dy=0 .</vt:lpstr>
      <vt:lpstr>Orthogonal Trajectory</vt:lpstr>
      <vt:lpstr>Method for finding Orthogonal trajectory of f(x,y,c)=0</vt:lpstr>
      <vt:lpstr>M-7 Examples on Orthogonal Trajectory</vt:lpstr>
      <vt:lpstr>Ex.1 Find orthogonal trajectories of y=x^2+c . </vt:lpstr>
      <vt:lpstr>Ex.1 Find orthogonal trajectories of y=x^2+c . </vt:lpstr>
      <vt:lpstr>Method for finding Orthogonal trajectory of f(r,θ,c)=0</vt:lpstr>
      <vt:lpstr>Ex.4 Find Orthogonal trajectories of r^n=a^n⁡cos⁡nθ .</vt:lpstr>
      <vt:lpstr>Ex.4 Find Orthogonal trajectories of r^n=a^n⁡cos⁡nθ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</dc:creator>
  <cp:lastModifiedBy>NAIMISH</cp:lastModifiedBy>
  <cp:revision>642</cp:revision>
  <dcterms:created xsi:type="dcterms:W3CDTF">2017-02-09T15:39:12Z</dcterms:created>
  <dcterms:modified xsi:type="dcterms:W3CDTF">2017-07-20T10:33:41Z</dcterms:modified>
</cp:coreProperties>
</file>