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351" r:id="rId3"/>
    <p:sldId id="433" r:id="rId4"/>
    <p:sldId id="434" r:id="rId5"/>
    <p:sldId id="435" r:id="rId6"/>
    <p:sldId id="438" r:id="rId7"/>
    <p:sldId id="437" r:id="rId8"/>
    <p:sldId id="440" r:id="rId9"/>
    <p:sldId id="454" r:id="rId10"/>
    <p:sldId id="455" r:id="rId11"/>
    <p:sldId id="456" r:id="rId12"/>
    <p:sldId id="457" r:id="rId13"/>
    <p:sldId id="439" r:id="rId14"/>
    <p:sldId id="436" r:id="rId15"/>
    <p:sldId id="441" r:id="rId16"/>
    <p:sldId id="444" r:id="rId17"/>
    <p:sldId id="442" r:id="rId18"/>
    <p:sldId id="445" r:id="rId19"/>
    <p:sldId id="446" r:id="rId20"/>
    <p:sldId id="447" r:id="rId21"/>
    <p:sldId id="448" r:id="rId22"/>
    <p:sldId id="449" r:id="rId23"/>
    <p:sldId id="450" r:id="rId24"/>
    <p:sldId id="451" r:id="rId25"/>
    <p:sldId id="452" r:id="rId26"/>
    <p:sldId id="45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4+IldsZXnhv7MO0BqmTVDg==" hashData="0FE/arrOKrjJ+rEltv2IoDaD0HzBLx6IXA3HOcTzcL/zaxmtxDgkTSefQqNDonSI/OFRAaxbAe0tL54eFhWoR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E40524"/>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434" autoAdjust="0"/>
  </p:normalViewPr>
  <p:slideViewPr>
    <p:cSldViewPr>
      <p:cViewPr varScale="1">
        <p:scale>
          <a:sx n="67" d="100"/>
          <a:sy n="67" d="100"/>
        </p:scale>
        <p:origin x="139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a:p>
        </p:txBody>
      </p:sp>
    </p:spTree>
    <p:extLst>
      <p:ext uri="{BB962C8B-B14F-4D97-AF65-F5344CB8AC3E}">
        <p14:creationId xmlns:p14="http://schemas.microsoft.com/office/powerpoint/2010/main" val="238270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b="1">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00000"/>
              </a:lnSpc>
              <a:spcBef>
                <a:spcPts val="900"/>
              </a:spcBef>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00000"/>
              </a:lnSpc>
              <a:spcBef>
                <a:spcPts val="900"/>
              </a:spcBef>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00000"/>
              </a:lnSpc>
              <a:spcBef>
                <a:spcPts val="900"/>
              </a:spcBef>
              <a:buClrTx/>
              <a:defRPr sz="1800">
                <a:latin typeface="+mj-lt"/>
                <a:ea typeface="Times New Roman" panose="02020603050405020304" pitchFamily="18" charset="0"/>
                <a:cs typeface="Times New Roman" panose="02020603050405020304" pitchFamily="18" charset="0"/>
              </a:defRPr>
            </a:lvl3pPr>
            <a:lvl4pPr>
              <a:lnSpc>
                <a:spcPct val="100000"/>
              </a:lnSpc>
              <a:spcBef>
                <a:spcPts val="900"/>
              </a:spcBef>
              <a:buClrTx/>
              <a:defRPr sz="1600">
                <a:latin typeface="+mj-lt"/>
                <a:ea typeface="Times New Roman" panose="02020603050405020304" pitchFamily="18" charset="0"/>
                <a:cs typeface="Times New Roman" panose="02020603050405020304" pitchFamily="18" charset="0"/>
              </a:defRPr>
            </a:lvl4pPr>
            <a:lvl5pPr>
              <a:lnSpc>
                <a:spcPct val="100000"/>
              </a:lnSpc>
              <a:spcBef>
                <a:spcPts val="900"/>
              </a:spcBef>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1: </a:t>
            </a:r>
            <a:r>
              <a:rPr lang="en-US" dirty="0" smtClean="0"/>
              <a:t>Introductory concepts of DBMS</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kern="1200" noProof="1" smtClean="0">
                <a:solidFill>
                  <a:srgbClr val="FFFFFF"/>
                </a:solidFill>
                <a:latin typeface="+mn-lt"/>
                <a:ea typeface="Open Sans" panose="020B0606030504020204" pitchFamily="34" charset="0"/>
                <a:cs typeface="Open Sans" panose="020B0606030504020204" pitchFamily="34" charset="0"/>
              </a:rPr>
              <a:t>Unit</a:t>
            </a:r>
            <a:r>
              <a:rPr lang="da-DK" sz="1800" kern="1200" baseline="0" noProof="1" smtClean="0">
                <a:solidFill>
                  <a:srgbClr val="FFFFFF"/>
                </a:solidFill>
                <a:latin typeface="+mn-lt"/>
                <a:ea typeface="Open Sans" panose="020B0606030504020204" pitchFamily="34" charset="0"/>
                <a:cs typeface="Open Sans" panose="020B0606030504020204" pitchFamily="34" charset="0"/>
              </a:rPr>
              <a:t> – 1: </a:t>
            </a:r>
            <a:r>
              <a:rPr lang="en-US" dirty="0" smtClean="0"/>
              <a:t>Introductory concepts of DBMS</a:t>
            </a:r>
            <a:endParaRPr lang="da-DK" sz="1800" kern="1200" noProof="1">
              <a:solidFill>
                <a:srgbClr val="FFFFFF"/>
              </a:solidFill>
              <a:latin typeface="+mn-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Firoz</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Sherasiya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9879879861</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firoz.sherasiya@darshan.ac.in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Database Management  System (2130703)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76200" y="0"/>
            <a:ext cx="5029200" cy="4495801"/>
          </a:xfrm>
        </p:spPr>
        <p:txBody>
          <a:bodyPr anchor="b">
            <a:noAutofit/>
          </a:bodyPr>
          <a:lstStyle/>
          <a:p>
            <a:pPr algn="l"/>
            <a:r>
              <a:rPr lang="en-US" sz="7200" b="1" dirty="0" smtClean="0">
                <a:solidFill>
                  <a:schemeClr val="bg1"/>
                </a:solidFill>
                <a:latin typeface="+mj-lt"/>
                <a:ea typeface="Open Sans Semibold" panose="020B0706030804020204" pitchFamily="34" charset="0"/>
                <a:cs typeface="Open Sans Semibold" panose="020B0706030804020204" pitchFamily="34" charset="0"/>
              </a:rPr>
              <a:t>Unit – 1</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a:solidFill>
                  <a:schemeClr val="bg1"/>
                </a:solidFill>
                <a:latin typeface="+mj-lt"/>
                <a:ea typeface="Open Sans Semibold" panose="020B0706030804020204" pitchFamily="34" charset="0"/>
                <a:cs typeface="Open Sans Semibold" panose="020B0706030804020204" pitchFamily="34" charset="0"/>
              </a:rPr>
              <a:t>Introductory concepts of DBMS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pic>
        <p:nvPicPr>
          <p:cNvPr id="10" name="Picture 9"/>
          <p:cNvPicPr>
            <a:picLocks noChangeAspect="1"/>
          </p:cNvPicPr>
          <p:nvPr/>
        </p:nvPicPr>
        <p:blipFill>
          <a:blip r:embed="rId4"/>
          <a:stretch>
            <a:fillRect/>
          </a:stretch>
        </p:blipFill>
        <p:spPr>
          <a:xfrm>
            <a:off x="4924425" y="619125"/>
            <a:ext cx="4219575" cy="31908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smtClean="0"/>
              <a:t>DBMS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6"/>
            </a:pPr>
            <a:r>
              <a:rPr lang="en-US" dirty="0"/>
              <a:t>Sharing of data among multiple users</a:t>
            </a:r>
          </a:p>
          <a:p>
            <a:pPr marL="457200" indent="-457200">
              <a:buFont typeface="+mj-lt"/>
              <a:buAutoNum type="arabicPeriod" startAt="6"/>
            </a:pPr>
            <a:endParaRPr lang="en-US" dirty="0"/>
          </a:p>
        </p:txBody>
      </p:sp>
      <p:sp>
        <p:nvSpPr>
          <p:cNvPr id="5" name="Rectangle 4"/>
          <p:cNvSpPr/>
          <p:nvPr/>
        </p:nvSpPr>
        <p:spPr>
          <a:xfrm>
            <a:off x="783488" y="1571236"/>
            <a:ext cx="2099421"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Computer</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7" name="Rectangle 6"/>
          <p:cNvSpPr/>
          <p:nvPr/>
        </p:nvSpPr>
        <p:spPr>
          <a:xfrm>
            <a:off x="6664514" y="1577368"/>
            <a:ext cx="987770"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Civil</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8" name="Rectangle 7"/>
          <p:cNvSpPr/>
          <p:nvPr/>
        </p:nvSpPr>
        <p:spPr>
          <a:xfrm>
            <a:off x="873385" y="5678269"/>
            <a:ext cx="1919628"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Electrical</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9" name="Rectangle 8"/>
          <p:cNvSpPr/>
          <p:nvPr/>
        </p:nvSpPr>
        <p:spPr>
          <a:xfrm>
            <a:off x="5965350" y="5678269"/>
            <a:ext cx="2386102"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Mechanical</a:t>
            </a:r>
            <a:endParaRPr lang="en-US" sz="3600" b="1" cap="none" spc="0" dirty="0">
              <a:ln w="22225">
                <a:solidFill>
                  <a:schemeClr val="accent2"/>
                </a:solidFill>
                <a:prstDash val="solid"/>
              </a:ln>
              <a:solidFill>
                <a:schemeClr val="accent2">
                  <a:lumMod val="40000"/>
                  <a:lumOff val="60000"/>
                </a:schemeClr>
              </a:solidFill>
              <a:effectLst/>
            </a:endParaRPr>
          </a:p>
        </p:txBody>
      </p:sp>
      <p:graphicFrame>
        <p:nvGraphicFramePr>
          <p:cNvPr id="12" name="Table 11"/>
          <p:cNvGraphicFramePr>
            <a:graphicFrameLocks noGrp="1"/>
          </p:cNvGraphicFramePr>
          <p:nvPr>
            <p:extLst>
              <p:ext uri="{D42A27DB-BD31-4B8C-83A1-F6EECF244321}">
                <p14:modId xmlns:p14="http://schemas.microsoft.com/office/powerpoint/2010/main" val="2661346183"/>
              </p:ext>
            </p:extLst>
          </p:nvPr>
        </p:nvGraphicFramePr>
        <p:xfrm>
          <a:off x="190500" y="2244982"/>
          <a:ext cx="4381501" cy="741680"/>
        </p:xfrm>
        <a:graphic>
          <a:graphicData uri="http://schemas.openxmlformats.org/drawingml/2006/table">
            <a:tbl>
              <a:tblPr firstRow="1" bandRow="1">
                <a:tableStyleId>{5C22544A-7EE6-4342-B048-85BDC9FD1C3A}</a:tableStyleId>
              </a:tblPr>
              <a:tblGrid>
                <a:gridCol w="1704872"/>
                <a:gridCol w="967460"/>
                <a:gridCol w="681838"/>
                <a:gridCol w="1027331"/>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92941049"/>
              </p:ext>
            </p:extLst>
          </p:nvPr>
        </p:nvGraphicFramePr>
        <p:xfrm>
          <a:off x="4713794" y="2254862"/>
          <a:ext cx="4354006" cy="741680"/>
        </p:xfrm>
        <a:graphic>
          <a:graphicData uri="http://schemas.openxmlformats.org/drawingml/2006/table">
            <a:tbl>
              <a:tblPr firstRow="1" bandRow="1">
                <a:tableStyleId>{5C22544A-7EE6-4342-B048-85BDC9FD1C3A}</a:tableStyleId>
              </a:tblPr>
              <a:tblGrid>
                <a:gridCol w="1747330"/>
                <a:gridCol w="991553"/>
                <a:gridCol w="679768"/>
                <a:gridCol w="935355"/>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43665073"/>
              </p:ext>
            </p:extLst>
          </p:nvPr>
        </p:nvGraphicFramePr>
        <p:xfrm>
          <a:off x="152400" y="4895669"/>
          <a:ext cx="4354006" cy="741680"/>
        </p:xfrm>
        <a:graphic>
          <a:graphicData uri="http://schemas.openxmlformats.org/drawingml/2006/table">
            <a:tbl>
              <a:tblPr firstRow="1" bandRow="1">
                <a:tableStyleId>{5C22544A-7EE6-4342-B048-85BDC9FD1C3A}</a:tableStyleId>
              </a:tblPr>
              <a:tblGrid>
                <a:gridCol w="1747330"/>
                <a:gridCol w="991553"/>
                <a:gridCol w="679768"/>
                <a:gridCol w="935355"/>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705792996"/>
              </p:ext>
            </p:extLst>
          </p:nvPr>
        </p:nvGraphicFramePr>
        <p:xfrm>
          <a:off x="4723317" y="4872674"/>
          <a:ext cx="4354006" cy="741680"/>
        </p:xfrm>
        <a:graphic>
          <a:graphicData uri="http://schemas.openxmlformats.org/drawingml/2006/table">
            <a:tbl>
              <a:tblPr firstRow="1" bandRow="1">
                <a:tableStyleId>{5C22544A-7EE6-4342-B048-85BDC9FD1C3A}</a:tableStyleId>
              </a:tblPr>
              <a:tblGrid>
                <a:gridCol w="1747330"/>
                <a:gridCol w="991553"/>
                <a:gridCol w="679768"/>
                <a:gridCol w="935355"/>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sp>
        <p:nvSpPr>
          <p:cNvPr id="23" name="Flowchart: Alternate Process 22"/>
          <p:cNvSpPr/>
          <p:nvPr/>
        </p:nvSpPr>
        <p:spPr>
          <a:xfrm>
            <a:off x="5541569" y="3283709"/>
            <a:ext cx="3253776" cy="1309766"/>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Database management system </a:t>
            </a:r>
            <a:r>
              <a:rPr lang="en-US" sz="2000" dirty="0" smtClean="0"/>
              <a:t>allows more than one user to access same data simultaneously.</a:t>
            </a:r>
            <a:endParaRPr lang="en-US" sz="2000"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122" y="1588705"/>
            <a:ext cx="555241" cy="555241"/>
          </a:xfrm>
          <a:prstGeom prst="rect">
            <a:avLst/>
          </a:prstGeom>
        </p:spPr>
      </p:pic>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1292" y="1616780"/>
            <a:ext cx="555241" cy="555241"/>
          </a:xfrm>
          <a:prstGeom prst="rect">
            <a:avLst/>
          </a:prstGeom>
        </p:spPr>
      </p:pic>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122" y="5710812"/>
            <a:ext cx="555241" cy="555241"/>
          </a:xfrm>
          <a:prstGeom prst="rect">
            <a:avLst/>
          </a:prstGeom>
        </p:spPr>
      </p:pic>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5313" y="5710812"/>
            <a:ext cx="555241" cy="555241"/>
          </a:xfrm>
          <a:prstGeom prst="rect">
            <a:avLst/>
          </a:prstGeom>
        </p:spPr>
      </p:pic>
      <p:cxnSp>
        <p:nvCxnSpPr>
          <p:cNvPr id="29" name="Straight Arrow Connector 28"/>
          <p:cNvCxnSpPr>
            <a:endCxn id="15" idx="0"/>
          </p:cNvCxnSpPr>
          <p:nvPr/>
        </p:nvCxnSpPr>
        <p:spPr>
          <a:xfrm flipH="1">
            <a:off x="2329403" y="2143946"/>
            <a:ext cx="935339" cy="27517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11" idx="3"/>
          </p:cNvCxnSpPr>
          <p:nvPr/>
        </p:nvCxnSpPr>
        <p:spPr>
          <a:xfrm>
            <a:off x="3542363" y="1866326"/>
            <a:ext cx="1217077" cy="3512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 name="Rounded Rectangular Callout 3"/>
          <p:cNvSpPr/>
          <p:nvPr/>
        </p:nvSpPr>
        <p:spPr>
          <a:xfrm>
            <a:off x="3237426" y="3093293"/>
            <a:ext cx="1715574" cy="490343"/>
          </a:xfrm>
          <a:prstGeom prst="wedgeRoundRectCallout">
            <a:avLst>
              <a:gd name="adj1" fmla="val -71098"/>
              <a:gd name="adj2" fmla="val -369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Want to access</a:t>
            </a:r>
            <a:endParaRPr lang="en-US" dirty="0"/>
          </a:p>
        </p:txBody>
      </p:sp>
      <p:sp>
        <p:nvSpPr>
          <p:cNvPr id="36" name="Rounded Rectangular Callout 35"/>
          <p:cNvSpPr/>
          <p:nvPr/>
        </p:nvSpPr>
        <p:spPr>
          <a:xfrm>
            <a:off x="3419305" y="3122566"/>
            <a:ext cx="1715574" cy="490343"/>
          </a:xfrm>
          <a:prstGeom prst="wedgeRoundRectCallout">
            <a:avLst>
              <a:gd name="adj1" fmla="val -31123"/>
              <a:gd name="adj2" fmla="val -291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Want to access</a:t>
            </a:r>
            <a:endParaRPr lang="en-US" dirty="0"/>
          </a:p>
        </p:txBody>
      </p:sp>
      <p:sp>
        <p:nvSpPr>
          <p:cNvPr id="39" name="Multiply 38"/>
          <p:cNvSpPr/>
          <p:nvPr/>
        </p:nvSpPr>
        <p:spPr>
          <a:xfrm>
            <a:off x="3762658" y="1476044"/>
            <a:ext cx="822325" cy="1118347"/>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0" name="Multiply 39"/>
          <p:cNvSpPr/>
          <p:nvPr/>
        </p:nvSpPr>
        <p:spPr>
          <a:xfrm>
            <a:off x="2372252" y="3070236"/>
            <a:ext cx="822325" cy="1118347"/>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2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0"/>
                                        </p:tgtEl>
                                      </p:cBhvr>
                                    </p:animEffect>
                                    <p:set>
                                      <p:cBhvr>
                                        <p:cTn id="23" dur="1" fill="hold">
                                          <p:stCondLst>
                                            <p:cond delay="499"/>
                                          </p:stCondLst>
                                        </p:cTn>
                                        <p:tgtEl>
                                          <p:spTgt spid="4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36"/>
                                        </p:tgtEl>
                                      </p:cBhvr>
                                    </p:animEffect>
                                    <p:set>
                                      <p:cBhvr>
                                        <p:cTn id="38" dur="1" fill="hold">
                                          <p:stCondLst>
                                            <p:cond delay="499"/>
                                          </p:stCondLst>
                                        </p:cTn>
                                        <p:tgtEl>
                                          <p:spTgt spid="3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1"/>
                                        </p:tgtEl>
                                      </p:cBhvr>
                                    </p:animEffect>
                                    <p:set>
                                      <p:cBhvr>
                                        <p:cTn id="41" dur="1" fill="hold">
                                          <p:stCondLst>
                                            <p:cond delay="499"/>
                                          </p:stCondLst>
                                        </p:cTn>
                                        <p:tgtEl>
                                          <p:spTgt spid="31"/>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9"/>
                                        </p:tgtEl>
                                      </p:cBhvr>
                                    </p:animEffect>
                                    <p:set>
                                      <p:cBhvr>
                                        <p:cTn id="44" dur="1" fill="hold">
                                          <p:stCondLst>
                                            <p:cond delay="499"/>
                                          </p:stCondLst>
                                        </p:cTn>
                                        <p:tgtEl>
                                          <p:spTgt spid="3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4" grpId="1" animBg="1"/>
      <p:bldP spid="36" grpId="0" animBg="1"/>
      <p:bldP spid="36" grpId="1" animBg="1"/>
      <p:bldP spid="39" grpId="0" animBg="1"/>
      <p:bldP spid="39" grpId="1" animBg="1"/>
      <p:bldP spid="40" grpId="0" animBg="1"/>
      <p:bldP spid="4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DBMS</a:t>
            </a:r>
          </a:p>
        </p:txBody>
      </p:sp>
      <p:sp>
        <p:nvSpPr>
          <p:cNvPr id="3" name="Content Placeholder 2"/>
          <p:cNvSpPr>
            <a:spLocks noGrp="1"/>
          </p:cNvSpPr>
          <p:nvPr>
            <p:ph idx="1"/>
          </p:nvPr>
        </p:nvSpPr>
        <p:spPr/>
        <p:txBody>
          <a:bodyPr/>
          <a:lstStyle/>
          <a:p>
            <a:pPr marL="457200" indent="-457200">
              <a:buFont typeface="+mj-lt"/>
              <a:buAutoNum type="arabicPeriod" startAt="7"/>
            </a:pPr>
            <a:r>
              <a:rPr lang="en-US" dirty="0"/>
              <a:t>Restricting unauthorized access to data</a:t>
            </a:r>
          </a:p>
          <a:p>
            <a:pPr marL="4572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1700470"/>
              </p:ext>
            </p:extLst>
          </p:nvPr>
        </p:nvGraphicFramePr>
        <p:xfrm>
          <a:off x="762000" y="1524000"/>
          <a:ext cx="4381501" cy="741680"/>
        </p:xfrm>
        <a:graphic>
          <a:graphicData uri="http://schemas.openxmlformats.org/drawingml/2006/table">
            <a:tbl>
              <a:tblPr firstRow="1" bandRow="1">
                <a:tableStyleId>{5C22544A-7EE6-4342-B048-85BDC9FD1C3A}</a:tableStyleId>
              </a:tblPr>
              <a:tblGrid>
                <a:gridCol w="1704872"/>
                <a:gridCol w="967460"/>
                <a:gridCol w="681838"/>
                <a:gridCol w="1027331"/>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74959483"/>
              </p:ext>
            </p:extLst>
          </p:nvPr>
        </p:nvGraphicFramePr>
        <p:xfrm>
          <a:off x="762000" y="2438400"/>
          <a:ext cx="3354170" cy="741680"/>
        </p:xfrm>
        <a:graphic>
          <a:graphicData uri="http://schemas.openxmlformats.org/drawingml/2006/table">
            <a:tbl>
              <a:tblPr firstRow="1" bandRow="1">
                <a:tableStyleId>{5C22544A-7EE6-4342-B048-85BDC9FD1C3A}</a:tableStyleId>
              </a:tblPr>
              <a:tblGrid>
                <a:gridCol w="1704872"/>
                <a:gridCol w="967460"/>
                <a:gridCol w="681838"/>
              </a:tblGrid>
              <a:tr h="370840">
                <a:tc>
                  <a:txBody>
                    <a:bodyPr/>
                    <a:lstStyle/>
                    <a:p>
                      <a:r>
                        <a:rPr lang="en-US" dirty="0" err="1" smtClean="0"/>
                        <a:t>EmpName</a:t>
                      </a:r>
                      <a:endParaRPr lang="en-US" dirty="0"/>
                    </a:p>
                  </a:txBody>
                  <a:tcPr/>
                </a:tc>
                <a:tc>
                  <a:txBody>
                    <a:bodyPr/>
                    <a:lstStyle/>
                    <a:p>
                      <a:r>
                        <a:rPr lang="en-US" dirty="0" smtClean="0"/>
                        <a:t>Salary</a:t>
                      </a:r>
                      <a:endParaRPr lang="en-US" dirty="0"/>
                    </a:p>
                  </a:txBody>
                  <a:tcPr/>
                </a:tc>
                <a:tc>
                  <a:txBody>
                    <a:bodyPr/>
                    <a:lstStyle/>
                    <a:p>
                      <a:r>
                        <a:rPr lang="en-US" dirty="0" smtClean="0"/>
                        <a:t>Load</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50000</a:t>
                      </a:r>
                      <a:endParaRPr lang="en-US" dirty="0"/>
                    </a:p>
                  </a:txBody>
                  <a:tcPr/>
                </a:tc>
                <a:tc>
                  <a:txBody>
                    <a:bodyPr/>
                    <a:lstStyle/>
                    <a:p>
                      <a:r>
                        <a:rPr lang="en-US" dirty="0" smtClean="0"/>
                        <a:t>20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0603802"/>
              </p:ext>
            </p:extLst>
          </p:nvPr>
        </p:nvGraphicFramePr>
        <p:xfrm>
          <a:off x="762000" y="3352800"/>
          <a:ext cx="5241545" cy="741680"/>
        </p:xfrm>
        <a:graphic>
          <a:graphicData uri="http://schemas.openxmlformats.org/drawingml/2006/table">
            <a:tbl>
              <a:tblPr firstRow="1" bandRow="1">
                <a:tableStyleId>{5C22544A-7EE6-4342-B048-85BDC9FD1C3A}</a:tableStyleId>
              </a:tblPr>
              <a:tblGrid>
                <a:gridCol w="1752600"/>
                <a:gridCol w="1058482"/>
                <a:gridCol w="1283970"/>
                <a:gridCol w="1146493"/>
              </a:tblGrid>
              <a:tr h="370840">
                <a:tc>
                  <a:txBody>
                    <a:bodyPr/>
                    <a:lstStyle/>
                    <a:p>
                      <a:r>
                        <a:rPr lang="en-US" dirty="0" err="1" smtClean="0"/>
                        <a:t>EmpName</a:t>
                      </a:r>
                      <a:endParaRPr lang="en-US" dirty="0"/>
                    </a:p>
                  </a:txBody>
                  <a:tcPr/>
                </a:tc>
                <a:tc>
                  <a:txBody>
                    <a:bodyPr/>
                    <a:lstStyle/>
                    <a:p>
                      <a:r>
                        <a:rPr lang="en-US" dirty="0" smtClean="0"/>
                        <a:t>Teaching</a:t>
                      </a:r>
                      <a:endParaRPr lang="en-US" dirty="0"/>
                    </a:p>
                  </a:txBody>
                  <a:tcPr/>
                </a:tc>
                <a:tc>
                  <a:txBody>
                    <a:bodyPr/>
                    <a:lstStyle/>
                    <a:p>
                      <a:r>
                        <a:rPr lang="en-US" dirty="0" smtClean="0"/>
                        <a:t>Knowledge</a:t>
                      </a:r>
                      <a:endParaRPr lang="en-US" dirty="0"/>
                    </a:p>
                  </a:txBody>
                  <a:tcPr/>
                </a:tc>
                <a:tc>
                  <a:txBody>
                    <a:bodyPr/>
                    <a:lstStyle/>
                    <a:p>
                      <a:r>
                        <a:rPr lang="en-US" sz="1800" b="1" i="0" kern="1200" dirty="0" smtClean="0">
                          <a:solidFill>
                            <a:schemeClr val="lt1"/>
                          </a:solidFill>
                          <a:effectLst/>
                          <a:latin typeface="+mn-lt"/>
                          <a:ea typeface="+mn-ea"/>
                          <a:cs typeface="+mn-cs"/>
                        </a:rPr>
                        <a:t>Discipline</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Good</a:t>
                      </a:r>
                      <a:endParaRPr lang="en-US" dirty="0"/>
                    </a:p>
                  </a:txBody>
                  <a:tcPr/>
                </a:tc>
                <a:tc>
                  <a:txBody>
                    <a:bodyPr/>
                    <a:lstStyle/>
                    <a:p>
                      <a:r>
                        <a:rPr lang="en-US" dirty="0" smtClean="0"/>
                        <a:t>V Good</a:t>
                      </a:r>
                      <a:endParaRPr lang="en-US" dirty="0"/>
                    </a:p>
                  </a:txBody>
                  <a:tcPr/>
                </a:tc>
                <a:tc>
                  <a:txBody>
                    <a:bodyPr/>
                    <a:lstStyle/>
                    <a:p>
                      <a:r>
                        <a:rPr lang="en-US" dirty="0" smtClean="0"/>
                        <a:t>Excellent</a:t>
                      </a:r>
                      <a:endParaRPr lang="en-US" dirty="0"/>
                    </a:p>
                  </a:txBody>
                  <a:tcPr/>
                </a:tc>
              </a:tr>
            </a:tbl>
          </a:graphicData>
        </a:graphic>
      </p:graphicFrame>
      <p:sp>
        <p:nvSpPr>
          <p:cNvPr id="14" name="Flowchart: Alternate Process 13"/>
          <p:cNvSpPr/>
          <p:nvPr/>
        </p:nvSpPr>
        <p:spPr>
          <a:xfrm>
            <a:off x="838200" y="4464035"/>
            <a:ext cx="4953000" cy="793765"/>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marL="0" lvl="1" algn="ctr"/>
            <a:r>
              <a:rPr lang="en-US" sz="2000" dirty="0" smtClean="0"/>
              <a:t>Database management system </a:t>
            </a:r>
            <a:r>
              <a:rPr lang="en-US" dirty="0" smtClean="0"/>
              <a:t>prevents unauthorized user to access data</a:t>
            </a:r>
            <a:r>
              <a:rPr lang="en-US" sz="2000" dirty="0" smtClean="0"/>
              <a:t>.</a:t>
            </a:r>
            <a:endParaRPr lang="en-US" sz="2000"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1447800"/>
            <a:ext cx="914400" cy="914400"/>
          </a:xfrm>
          <a:prstGeom prst="rect">
            <a:avLst/>
          </a:prstGeom>
        </p:spPr>
      </p:pic>
      <p:sp>
        <p:nvSpPr>
          <p:cNvPr id="16" name="TextBox 15"/>
          <p:cNvSpPr txBox="1"/>
          <p:nvPr/>
        </p:nvSpPr>
        <p:spPr>
          <a:xfrm>
            <a:off x="7086600" y="2362200"/>
            <a:ext cx="1066800" cy="369332"/>
          </a:xfrm>
          <a:prstGeom prst="rect">
            <a:avLst/>
          </a:prstGeom>
          <a:noFill/>
        </p:spPr>
        <p:txBody>
          <a:bodyPr wrap="square" rtlCol="0">
            <a:spAutoFit/>
          </a:bodyPr>
          <a:lstStyle/>
          <a:p>
            <a:pPr algn="ctr"/>
            <a:r>
              <a:rPr lang="en-US" dirty="0" err="1" smtClean="0"/>
              <a:t>Marwadi</a:t>
            </a:r>
            <a:endParaRPr lang="en-US" dirty="0"/>
          </a:p>
        </p:txBody>
      </p:sp>
      <p:sp>
        <p:nvSpPr>
          <p:cNvPr id="17" name="Rounded Rectangle 16"/>
          <p:cNvSpPr/>
          <p:nvPr/>
        </p:nvSpPr>
        <p:spPr>
          <a:xfrm>
            <a:off x="533400" y="1447800"/>
            <a:ext cx="5715000" cy="28194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Left Arrow 19"/>
          <p:cNvSpPr/>
          <p:nvPr/>
        </p:nvSpPr>
        <p:spPr>
          <a:xfrm>
            <a:off x="6275294" y="1752600"/>
            <a:ext cx="762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248400" y="1195916"/>
            <a:ext cx="1028700" cy="646331"/>
          </a:xfrm>
          <a:prstGeom prst="rect">
            <a:avLst/>
          </a:prstGeom>
          <a:noFill/>
        </p:spPr>
        <p:txBody>
          <a:bodyPr wrap="square" rtlCol="0">
            <a:spAutoFit/>
          </a:bodyPr>
          <a:lstStyle/>
          <a:p>
            <a:r>
              <a:rPr lang="en-US" dirty="0" smtClean="0"/>
              <a:t>Wants to access</a:t>
            </a:r>
            <a:endParaRPr lang="en-US" dirty="0"/>
          </a:p>
        </p:txBody>
      </p:sp>
      <p:sp>
        <p:nvSpPr>
          <p:cNvPr id="22" name="Multiply 21"/>
          <p:cNvSpPr/>
          <p:nvPr/>
        </p:nvSpPr>
        <p:spPr>
          <a:xfrm>
            <a:off x="6313487" y="1371121"/>
            <a:ext cx="822325" cy="1118347"/>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858869"/>
            <a:ext cx="914400" cy="914400"/>
          </a:xfrm>
          <a:prstGeom prst="rect">
            <a:avLst/>
          </a:prstGeom>
        </p:spPr>
      </p:pic>
      <p:sp>
        <p:nvSpPr>
          <p:cNvPr id="28" name="TextBox 27"/>
          <p:cNvSpPr txBox="1"/>
          <p:nvPr/>
        </p:nvSpPr>
        <p:spPr>
          <a:xfrm>
            <a:off x="7086600" y="3773269"/>
            <a:ext cx="1066800" cy="646331"/>
          </a:xfrm>
          <a:prstGeom prst="rect">
            <a:avLst/>
          </a:prstGeom>
          <a:noFill/>
        </p:spPr>
        <p:txBody>
          <a:bodyPr wrap="square" rtlCol="0">
            <a:spAutoFit/>
          </a:bodyPr>
          <a:lstStyle/>
          <a:p>
            <a:pPr algn="ctr"/>
            <a:r>
              <a:rPr lang="en-US" dirty="0" err="1" smtClean="0"/>
              <a:t>Darshan</a:t>
            </a:r>
            <a:r>
              <a:rPr lang="en-US" dirty="0" smtClean="0"/>
              <a:t>/</a:t>
            </a:r>
            <a:r>
              <a:rPr lang="en-US" dirty="0" err="1" smtClean="0"/>
              <a:t>Firoz</a:t>
            </a:r>
            <a:endParaRPr lang="en-US" dirty="0"/>
          </a:p>
        </p:txBody>
      </p:sp>
      <p:sp>
        <p:nvSpPr>
          <p:cNvPr id="29" name="Left Arrow 28"/>
          <p:cNvSpPr/>
          <p:nvPr/>
        </p:nvSpPr>
        <p:spPr>
          <a:xfrm>
            <a:off x="6275294" y="3163669"/>
            <a:ext cx="762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248400" y="2606985"/>
            <a:ext cx="1028700" cy="646331"/>
          </a:xfrm>
          <a:prstGeom prst="rect">
            <a:avLst/>
          </a:prstGeom>
          <a:noFill/>
        </p:spPr>
        <p:txBody>
          <a:bodyPr wrap="square" rtlCol="0">
            <a:spAutoFit/>
          </a:bodyPr>
          <a:lstStyle/>
          <a:p>
            <a:r>
              <a:rPr lang="en-US" dirty="0" smtClean="0"/>
              <a:t>Wants to access</a:t>
            </a:r>
            <a:endParaRPr lang="en-US" dirty="0"/>
          </a:p>
        </p:txBody>
      </p:sp>
      <p:sp>
        <p:nvSpPr>
          <p:cNvPr id="31" name="Multiply 30"/>
          <p:cNvSpPr/>
          <p:nvPr/>
        </p:nvSpPr>
        <p:spPr>
          <a:xfrm>
            <a:off x="4697693" y="3180738"/>
            <a:ext cx="822325" cy="1118347"/>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2" name="Rounded Rectangle 31"/>
          <p:cNvSpPr/>
          <p:nvPr/>
        </p:nvSpPr>
        <p:spPr>
          <a:xfrm>
            <a:off x="685800" y="3281082"/>
            <a:ext cx="5410200" cy="101388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Rounded Rectangle 32"/>
          <p:cNvSpPr/>
          <p:nvPr/>
        </p:nvSpPr>
        <p:spPr>
          <a:xfrm>
            <a:off x="685800" y="1434353"/>
            <a:ext cx="4800600" cy="1805516"/>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5915" y="2351132"/>
            <a:ext cx="894898" cy="829605"/>
          </a:xfrm>
          <a:prstGeom prst="rect">
            <a:avLst/>
          </a:prstGeom>
        </p:spPr>
      </p:pic>
    </p:spTree>
    <p:extLst>
      <p:ext uri="{BB962C8B-B14F-4D97-AF65-F5344CB8AC3E}">
        <p14:creationId xmlns:p14="http://schemas.microsoft.com/office/powerpoint/2010/main" val="162643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1"/>
                                        </p:tgtEl>
                                      </p:cBhvr>
                                    </p:animEffect>
                                    <p:set>
                                      <p:cBhvr>
                                        <p:cTn id="44" dur="1" fill="hold">
                                          <p:stCondLst>
                                            <p:cond delay="499"/>
                                          </p:stCondLst>
                                        </p:cTn>
                                        <p:tgtEl>
                                          <p:spTgt spid="21"/>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6" grpId="1"/>
      <p:bldP spid="17" grpId="0" animBg="1"/>
      <p:bldP spid="17" grpId="1" animBg="1"/>
      <p:bldP spid="20" grpId="0" animBg="1"/>
      <p:bldP spid="20" grpId="1" animBg="1"/>
      <p:bldP spid="21" grpId="0"/>
      <p:bldP spid="21" grpId="1"/>
      <p:bldP spid="22" grpId="0" animBg="1"/>
      <p:bldP spid="22" grpId="1" animBg="1"/>
      <p:bldP spid="28" grpId="0"/>
      <p:bldP spid="29" grpId="0" animBg="1"/>
      <p:bldP spid="30" grpId="0"/>
      <p:bldP spid="31" grpId="0" animBg="1"/>
      <p:bldP spid="32"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DBMS</a:t>
            </a:r>
          </a:p>
        </p:txBody>
      </p:sp>
      <p:sp>
        <p:nvSpPr>
          <p:cNvPr id="3" name="Content Placeholder 2"/>
          <p:cNvSpPr>
            <a:spLocks noGrp="1"/>
          </p:cNvSpPr>
          <p:nvPr>
            <p:ph idx="1"/>
          </p:nvPr>
        </p:nvSpPr>
        <p:spPr>
          <a:xfrm>
            <a:off x="190500" y="990600"/>
            <a:ext cx="8763000" cy="4572000"/>
          </a:xfrm>
        </p:spPr>
        <p:txBody>
          <a:bodyPr/>
          <a:lstStyle/>
          <a:p>
            <a:pPr marL="457200" indent="-457200">
              <a:buFont typeface="+mj-lt"/>
              <a:buAutoNum type="arabicPeriod" startAt="8"/>
            </a:pPr>
            <a:r>
              <a:rPr lang="en-US" dirty="0"/>
              <a:t>Providing backup and recovery </a:t>
            </a:r>
            <a:r>
              <a:rPr lang="en-US" dirty="0" smtClean="0"/>
              <a:t>services</a:t>
            </a:r>
          </a:p>
          <a:p>
            <a:pPr marL="457200" indent="-457200">
              <a:buFont typeface="+mj-lt"/>
              <a:buAutoNum type="arabicPeriod" startAt="8"/>
            </a:pPr>
            <a:endParaRPr lang="en-US" dirty="0"/>
          </a:p>
          <a:p>
            <a:pPr marL="457200" lvl="1" indent="0">
              <a:buNone/>
            </a:pPr>
            <a:endParaRPr lang="en-US" dirty="0"/>
          </a:p>
        </p:txBody>
      </p:sp>
      <p:pic>
        <p:nvPicPr>
          <p:cNvPr id="23" name="Picture 2" descr="Image result for backup and recovery"/>
          <p:cNvPicPr>
            <a:picLocks noChangeAspect="1" noChangeArrowheads="1"/>
          </p:cNvPicPr>
          <p:nvPr/>
        </p:nvPicPr>
        <p:blipFill rotWithShape="1">
          <a:blip r:embed="rId2">
            <a:extLst>
              <a:ext uri="{28A0092B-C50C-407E-A947-70E740481C1C}">
                <a14:useLocalDpi xmlns:a14="http://schemas.microsoft.com/office/drawing/2010/main" val="0"/>
              </a:ext>
            </a:extLst>
          </a:blip>
          <a:srcRect l="5624" t="5000" r="10000" b="5000"/>
          <a:stretch/>
        </p:blipFill>
        <p:spPr bwMode="auto">
          <a:xfrm>
            <a:off x="838200" y="1559859"/>
            <a:ext cx="685800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76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smtClean="0"/>
              <a:t>DBMS (Summary)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Reduce data redundancy (duplication)</a:t>
            </a:r>
          </a:p>
          <a:p>
            <a:pPr lvl="1"/>
            <a:r>
              <a:rPr lang="en-US" dirty="0"/>
              <a:t>Same data is stored at two different places</a:t>
            </a:r>
          </a:p>
          <a:p>
            <a:pPr marL="457200" indent="-457200">
              <a:buFont typeface="+mj-lt"/>
              <a:buAutoNum type="arabicPeriod"/>
            </a:pPr>
            <a:r>
              <a:rPr lang="en-US" dirty="0"/>
              <a:t>Remove data inconsistency</a:t>
            </a:r>
          </a:p>
          <a:p>
            <a:pPr lvl="1"/>
            <a:r>
              <a:rPr lang="en-US" dirty="0"/>
              <a:t>Same data having different state (values)</a:t>
            </a:r>
          </a:p>
          <a:p>
            <a:pPr marL="457200" indent="-457200">
              <a:buFont typeface="+mj-lt"/>
              <a:buAutoNum type="arabicPeriod"/>
            </a:pPr>
            <a:r>
              <a:rPr lang="en-US" dirty="0"/>
              <a:t>Data Isolation</a:t>
            </a:r>
          </a:p>
          <a:p>
            <a:pPr lvl="1"/>
            <a:r>
              <a:rPr lang="en-US" dirty="0" smtClean="0"/>
              <a:t>Data are scattered in different files</a:t>
            </a:r>
          </a:p>
          <a:p>
            <a:pPr lvl="1"/>
            <a:r>
              <a:rPr lang="en-US" dirty="0" smtClean="0"/>
              <a:t>Each file may have different formats</a:t>
            </a:r>
          </a:p>
          <a:p>
            <a:pPr lvl="1"/>
            <a:r>
              <a:rPr lang="en-US" dirty="0" smtClean="0"/>
              <a:t>Difficult to retrieve proper data</a:t>
            </a:r>
            <a:endParaRPr lang="en-US" dirty="0"/>
          </a:p>
          <a:p>
            <a:pPr marL="457200" indent="-457200">
              <a:buFont typeface="+mj-lt"/>
              <a:buAutoNum type="arabicPeriod"/>
            </a:pPr>
            <a:r>
              <a:rPr lang="en-US" dirty="0"/>
              <a:t>Guaranteed Atomicity</a:t>
            </a:r>
          </a:p>
          <a:p>
            <a:pPr lvl="1"/>
            <a:r>
              <a:rPr lang="en-US" dirty="0"/>
              <a:t>Either transaction executes 0% or 100%</a:t>
            </a:r>
          </a:p>
        </p:txBody>
      </p:sp>
    </p:spTree>
    <p:extLst>
      <p:ext uri="{BB962C8B-B14F-4D97-AF65-F5344CB8AC3E}">
        <p14:creationId xmlns:p14="http://schemas.microsoft.com/office/powerpoint/2010/main" val="307690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smtClean="0"/>
              <a:t>DBMS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457200" indent="-457200" algn="just">
              <a:buFont typeface="+mj-lt"/>
              <a:buAutoNum type="arabicPeriod" startAt="5"/>
            </a:pPr>
            <a:r>
              <a:rPr lang="en-US" dirty="0"/>
              <a:t>Allow to implement integrity constraints</a:t>
            </a:r>
          </a:p>
          <a:p>
            <a:pPr lvl="1" algn="just"/>
            <a:r>
              <a:rPr lang="en-US" dirty="0"/>
              <a:t>Rules such as do not allow to store amount less than </a:t>
            </a:r>
            <a:r>
              <a:rPr lang="en-US" dirty="0" err="1"/>
              <a:t>Rs</a:t>
            </a:r>
            <a:r>
              <a:rPr lang="en-US" dirty="0"/>
              <a:t>. 0 in balance. </a:t>
            </a:r>
          </a:p>
          <a:p>
            <a:pPr marL="457200" indent="-457200" algn="just">
              <a:buFont typeface="+mj-lt"/>
              <a:buAutoNum type="arabicPeriod" startAt="5"/>
            </a:pPr>
            <a:r>
              <a:rPr lang="en-US" dirty="0"/>
              <a:t>Sharing of data among multiple users</a:t>
            </a:r>
          </a:p>
          <a:p>
            <a:pPr lvl="1" algn="just"/>
            <a:r>
              <a:rPr lang="en-US" dirty="0"/>
              <a:t>More than one users can access same data at same time</a:t>
            </a:r>
          </a:p>
          <a:p>
            <a:pPr marL="457200" indent="-457200" algn="just">
              <a:buFont typeface="+mj-lt"/>
              <a:buAutoNum type="arabicPeriod" startAt="5"/>
            </a:pPr>
            <a:r>
              <a:rPr lang="en-US" dirty="0"/>
              <a:t>Restricting unauthorized access to data</a:t>
            </a:r>
          </a:p>
          <a:p>
            <a:pPr lvl="1" algn="just"/>
            <a:r>
              <a:rPr lang="en-US" dirty="0"/>
              <a:t>User can only access data which is authorized to him/her</a:t>
            </a:r>
          </a:p>
          <a:p>
            <a:pPr marL="457200" indent="-457200" algn="just">
              <a:buFont typeface="+mj-lt"/>
              <a:buAutoNum type="arabicPeriod" startAt="5"/>
            </a:pPr>
            <a:r>
              <a:rPr lang="en-US" dirty="0"/>
              <a:t>Providing backup and recovery services</a:t>
            </a:r>
          </a:p>
          <a:p>
            <a:pPr lvl="1" algn="just"/>
            <a:r>
              <a:rPr lang="en-US" dirty="0"/>
              <a:t>Can take regular auto or manual backup and use it to recover database if it corrupts.</a:t>
            </a:r>
          </a:p>
        </p:txBody>
      </p:sp>
    </p:spTree>
    <p:extLst>
      <p:ext uri="{BB962C8B-B14F-4D97-AF65-F5344CB8AC3E}">
        <p14:creationId xmlns:p14="http://schemas.microsoft.com/office/powerpoint/2010/main" val="207563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lstStyle/>
          <a:p>
            <a:pPr algn="just"/>
            <a:r>
              <a:rPr lang="en-US" dirty="0" smtClean="0"/>
              <a:t>Data</a:t>
            </a:r>
          </a:p>
          <a:p>
            <a:pPr lvl="1" algn="just"/>
            <a:r>
              <a:rPr lang="en-US" dirty="0"/>
              <a:t>Data is raw, unorganized facts that need to be processed</a:t>
            </a:r>
            <a:r>
              <a:rPr lang="en-US" dirty="0" smtClean="0"/>
              <a:t>.</a:t>
            </a:r>
          </a:p>
          <a:p>
            <a:pPr lvl="1" algn="just"/>
            <a:r>
              <a:rPr lang="en-US" dirty="0" smtClean="0"/>
              <a:t>Example: Marks of subjects</a:t>
            </a:r>
          </a:p>
          <a:p>
            <a:pPr lvl="2" algn="just"/>
            <a:r>
              <a:rPr lang="en-US" dirty="0" smtClean="0"/>
              <a:t>DBMS – 85/100, DS – 80/100, EEM – 75/100. </a:t>
            </a:r>
          </a:p>
          <a:p>
            <a:pPr algn="just"/>
            <a:r>
              <a:rPr lang="en-US" dirty="0" smtClean="0"/>
              <a:t>Information</a:t>
            </a:r>
          </a:p>
          <a:p>
            <a:pPr lvl="1" algn="just"/>
            <a:r>
              <a:rPr lang="en-US" dirty="0"/>
              <a:t>When data is processed, organized, structured or presented in a given context so as to make it useful, it is called information</a:t>
            </a:r>
            <a:r>
              <a:rPr lang="en-US" dirty="0" smtClean="0"/>
              <a:t>.</a:t>
            </a:r>
          </a:p>
          <a:p>
            <a:pPr lvl="1" algn="just"/>
            <a:r>
              <a:rPr lang="en-US" dirty="0" smtClean="0"/>
              <a:t>Example: Percentage</a:t>
            </a:r>
          </a:p>
          <a:p>
            <a:pPr lvl="1" algn="just"/>
            <a:r>
              <a:rPr lang="en-US" dirty="0" smtClean="0"/>
              <a:t>Percentage = (DBMS + DS + EEM) / 3 </a:t>
            </a:r>
          </a:p>
          <a:p>
            <a:pPr marL="1828800" lvl="4" indent="0" algn="just">
              <a:buNone/>
            </a:pPr>
            <a:r>
              <a:rPr lang="en-US" sz="2000" dirty="0"/>
              <a:t>      </a:t>
            </a:r>
            <a:r>
              <a:rPr lang="en-US" sz="2000" dirty="0" smtClean="0"/>
              <a:t>(</a:t>
            </a:r>
            <a:r>
              <a:rPr lang="en-US" sz="2000" dirty="0"/>
              <a:t>85 + 80 + 75) / 3 = </a:t>
            </a:r>
            <a:r>
              <a:rPr lang="en-US" sz="2000" dirty="0" smtClean="0"/>
              <a:t>80%</a:t>
            </a:r>
            <a:endParaRPr lang="en-US" sz="2000" dirty="0"/>
          </a:p>
          <a:p>
            <a:pPr marL="1828800" lvl="4" indent="0" algn="just">
              <a:buNone/>
            </a:pPr>
            <a:r>
              <a:rPr lang="en-US" dirty="0"/>
              <a:t>	</a:t>
            </a:r>
          </a:p>
        </p:txBody>
      </p:sp>
    </p:spTree>
    <p:extLst>
      <p:ext uri="{BB962C8B-B14F-4D97-AF65-F5344CB8AC3E}">
        <p14:creationId xmlns:p14="http://schemas.microsoft.com/office/powerpoint/2010/main" val="166940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Metadata</a:t>
            </a:r>
          </a:p>
          <a:p>
            <a:pPr lvl="1"/>
            <a:r>
              <a:rPr lang="en-US" dirty="0"/>
              <a:t>Metadata is data about data. </a:t>
            </a:r>
          </a:p>
          <a:p>
            <a:pPr lvl="1"/>
            <a:r>
              <a:rPr lang="en-US" dirty="0"/>
              <a:t>Data such as table name, column name, data type, authorized user and user access privileges for any table is called metadata for that table</a:t>
            </a:r>
            <a:r>
              <a:rPr lang="en-US" dirty="0" smtClean="0"/>
              <a:t>.</a:t>
            </a:r>
          </a:p>
          <a:p>
            <a:pPr lvl="1"/>
            <a:endParaRPr lang="en-US" dirty="0"/>
          </a:p>
          <a:p>
            <a:pPr lvl="1"/>
            <a:endParaRPr lang="en-US" dirty="0" smtClean="0"/>
          </a:p>
          <a:p>
            <a:pPr lvl="1"/>
            <a:endParaRPr lang="en-US" dirty="0"/>
          </a:p>
          <a:p>
            <a:pPr lvl="1"/>
            <a:r>
              <a:rPr lang="en-US" dirty="0" smtClean="0"/>
              <a:t> Table Name – Faculty</a:t>
            </a:r>
          </a:p>
          <a:p>
            <a:pPr lvl="1"/>
            <a:r>
              <a:rPr lang="en-US" dirty="0" smtClean="0"/>
              <a:t>Column Name – </a:t>
            </a:r>
            <a:r>
              <a:rPr lang="en-US" dirty="0" err="1" smtClean="0"/>
              <a:t>EmpName</a:t>
            </a:r>
            <a:r>
              <a:rPr lang="en-US" dirty="0" smtClean="0"/>
              <a:t>, Address, Mob, Subject, Salary</a:t>
            </a:r>
          </a:p>
          <a:p>
            <a:pPr lvl="1"/>
            <a:r>
              <a:rPr lang="en-US" dirty="0" err="1" smtClean="0"/>
              <a:t>Datatype</a:t>
            </a:r>
            <a:r>
              <a:rPr lang="en-US" dirty="0" smtClean="0"/>
              <a:t> – </a:t>
            </a:r>
            <a:r>
              <a:rPr lang="en-US" dirty="0" err="1"/>
              <a:t>V</a:t>
            </a:r>
            <a:r>
              <a:rPr lang="en-US" dirty="0" err="1" smtClean="0"/>
              <a:t>archar</a:t>
            </a:r>
            <a:r>
              <a:rPr lang="en-US" dirty="0" smtClean="0"/>
              <a:t>, Decimal</a:t>
            </a:r>
          </a:p>
          <a:p>
            <a:pPr lvl="1"/>
            <a:r>
              <a:rPr lang="en-US" dirty="0" smtClean="0"/>
              <a:t>Access Privileges – Read, Write (Update)</a:t>
            </a:r>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1688508"/>
              </p:ext>
            </p:extLst>
          </p:nvPr>
        </p:nvGraphicFramePr>
        <p:xfrm>
          <a:off x="990600" y="2971800"/>
          <a:ext cx="5205260" cy="741680"/>
        </p:xfrm>
        <a:graphic>
          <a:graphicData uri="http://schemas.openxmlformats.org/drawingml/2006/table">
            <a:tbl>
              <a:tblPr firstRow="1" bandRow="1">
                <a:tableStyleId>{5C22544A-7EE6-4342-B048-85BDC9FD1C3A}</a:tableStyleId>
              </a:tblPr>
              <a:tblGrid>
                <a:gridCol w="1747330"/>
                <a:gridCol w="991553"/>
                <a:gridCol w="698818"/>
                <a:gridCol w="935355"/>
                <a:gridCol w="832204"/>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c>
                  <a:txBody>
                    <a:bodyPr/>
                    <a:lstStyle/>
                    <a:p>
                      <a:r>
                        <a:rPr lang="en-US" dirty="0" smtClean="0"/>
                        <a:t>Salary</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c>
                  <a:txBody>
                    <a:bodyPr/>
                    <a:lstStyle/>
                    <a:p>
                      <a:r>
                        <a:rPr lang="en-US" dirty="0" smtClean="0"/>
                        <a:t>50000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33093376"/>
              </p:ext>
            </p:extLst>
          </p:nvPr>
        </p:nvGraphicFramePr>
        <p:xfrm>
          <a:off x="990600" y="2590800"/>
          <a:ext cx="914400" cy="370840"/>
        </p:xfrm>
        <a:graphic>
          <a:graphicData uri="http://schemas.openxmlformats.org/drawingml/2006/table">
            <a:tbl>
              <a:tblPr firstRow="1" bandRow="1">
                <a:tableStyleId>{5C22544A-7EE6-4342-B048-85BDC9FD1C3A}</a:tableStyleId>
              </a:tblPr>
              <a:tblGrid>
                <a:gridCol w="914400"/>
              </a:tblGrid>
              <a:tr h="370840">
                <a:tc>
                  <a:txBody>
                    <a:bodyPr/>
                    <a:lstStyle/>
                    <a:p>
                      <a:r>
                        <a:rPr lang="en-US" dirty="0" smtClean="0"/>
                        <a:t>Faculty</a:t>
                      </a:r>
                      <a:endParaRPr lang="en-US" dirty="0"/>
                    </a:p>
                  </a:txBody>
                  <a:tcPr/>
                </a:tc>
              </a:tr>
            </a:tbl>
          </a:graphicData>
        </a:graphic>
      </p:graphicFrame>
    </p:spTree>
    <p:extLst>
      <p:ext uri="{BB962C8B-B14F-4D97-AF65-F5344CB8AC3E}">
        <p14:creationId xmlns:p14="http://schemas.microsoft.com/office/powerpoint/2010/main" val="426493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4572000"/>
            <a:ext cx="6400800" cy="1524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Basic Terms (</a:t>
            </a:r>
            <a:r>
              <a:rPr lang="en-US" dirty="0" err="1" smtClean="0"/>
              <a:t>cont</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62115178"/>
              </p:ext>
            </p:extLst>
          </p:nvPr>
        </p:nvGraphicFramePr>
        <p:xfrm>
          <a:off x="990600" y="3352800"/>
          <a:ext cx="914400" cy="370840"/>
        </p:xfrm>
        <a:graphic>
          <a:graphicData uri="http://schemas.openxmlformats.org/drawingml/2006/table">
            <a:tbl>
              <a:tblPr firstRow="1" bandRow="1">
                <a:tableStyleId>{5C22544A-7EE6-4342-B048-85BDC9FD1C3A}</a:tableStyleId>
              </a:tblPr>
              <a:tblGrid>
                <a:gridCol w="914400"/>
              </a:tblGrid>
              <a:tr h="370840">
                <a:tc>
                  <a:txBody>
                    <a:bodyPr/>
                    <a:lstStyle/>
                    <a:p>
                      <a:r>
                        <a:rPr lang="en-US" dirty="0" smtClean="0"/>
                        <a:t>Faculty</a:t>
                      </a:r>
                      <a:endParaRPr lang="en-US" dirty="0"/>
                    </a:p>
                  </a:txBody>
                  <a:tcPr/>
                </a:tc>
              </a:tr>
            </a:tbl>
          </a:graphicData>
        </a:graphic>
      </p:graphicFrame>
      <p:sp>
        <p:nvSpPr>
          <p:cNvPr id="3" name="Content Placeholder 2"/>
          <p:cNvSpPr>
            <a:spLocks noGrp="1"/>
          </p:cNvSpPr>
          <p:nvPr>
            <p:ph idx="1"/>
          </p:nvPr>
        </p:nvSpPr>
        <p:spPr>
          <a:noFill/>
        </p:spPr>
        <p:txBody>
          <a:bodyPr>
            <a:normAutofit lnSpcReduction="10000"/>
          </a:bodyPr>
          <a:lstStyle/>
          <a:p>
            <a:r>
              <a:rPr lang="en-US" dirty="0" smtClean="0"/>
              <a:t>Data dictionary</a:t>
            </a:r>
          </a:p>
          <a:p>
            <a:pPr lvl="1"/>
            <a:r>
              <a:rPr lang="en-US" dirty="0" smtClean="0"/>
              <a:t>Data dictionary is an information repository which contains metadata. </a:t>
            </a:r>
          </a:p>
          <a:p>
            <a:pPr lvl="1"/>
            <a:r>
              <a:rPr lang="en-US" dirty="0" smtClean="0"/>
              <a:t>It is usually a part of the system catalog.</a:t>
            </a:r>
          </a:p>
          <a:p>
            <a:r>
              <a:rPr lang="en-US" dirty="0" smtClean="0"/>
              <a:t>Data warehouse</a:t>
            </a:r>
          </a:p>
          <a:p>
            <a:pPr lvl="1"/>
            <a:r>
              <a:rPr lang="en-US" dirty="0" smtClean="0"/>
              <a:t>Data warehouse is an information repository which stored data. </a:t>
            </a:r>
          </a:p>
          <a:p>
            <a:pPr lvl="1"/>
            <a:r>
              <a:rPr lang="en-US" dirty="0" smtClean="0"/>
              <a:t>It is design to facilitate reporting and analysis.</a:t>
            </a:r>
          </a:p>
          <a:p>
            <a:pPr lvl="1"/>
            <a:endParaRPr lang="en-US" dirty="0" smtClean="0"/>
          </a:p>
          <a:p>
            <a:pPr lvl="1"/>
            <a:endParaRPr lang="en-US" dirty="0" smtClean="0"/>
          </a:p>
          <a:p>
            <a:pPr lvl="1"/>
            <a:endParaRPr lang="en-US" dirty="0" smtClean="0"/>
          </a:p>
          <a:p>
            <a:pPr lvl="1"/>
            <a:r>
              <a:rPr lang="en-US" dirty="0" smtClean="0"/>
              <a:t>Table Name – Faculty</a:t>
            </a:r>
          </a:p>
          <a:p>
            <a:pPr lvl="1"/>
            <a:r>
              <a:rPr lang="en-US" dirty="0" smtClean="0"/>
              <a:t>Column Name – </a:t>
            </a:r>
            <a:r>
              <a:rPr lang="en-US" dirty="0" err="1" smtClean="0"/>
              <a:t>EmpName</a:t>
            </a:r>
            <a:r>
              <a:rPr lang="en-US" dirty="0" smtClean="0"/>
              <a:t>, Address, Mob, Subject, Salary</a:t>
            </a:r>
          </a:p>
          <a:p>
            <a:pPr lvl="1"/>
            <a:r>
              <a:rPr lang="en-US" dirty="0" err="1" smtClean="0"/>
              <a:t>Datatype</a:t>
            </a:r>
            <a:r>
              <a:rPr lang="en-US" dirty="0" smtClean="0"/>
              <a:t> – </a:t>
            </a:r>
            <a:r>
              <a:rPr lang="en-US" dirty="0" err="1" smtClean="0"/>
              <a:t>Varchar</a:t>
            </a:r>
            <a:r>
              <a:rPr lang="en-US" dirty="0" smtClean="0"/>
              <a:t>, Decimal</a:t>
            </a:r>
          </a:p>
          <a:p>
            <a:pPr lvl="1"/>
            <a:r>
              <a:rPr lang="en-US" dirty="0" smtClean="0"/>
              <a:t>Access Privileges – Read, Write (Update)</a:t>
            </a:r>
          </a:p>
          <a:p>
            <a:pPr lvl="1"/>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18813995"/>
              </p:ext>
            </p:extLst>
          </p:nvPr>
        </p:nvGraphicFramePr>
        <p:xfrm>
          <a:off x="990600" y="3733800"/>
          <a:ext cx="5205260" cy="741680"/>
        </p:xfrm>
        <a:graphic>
          <a:graphicData uri="http://schemas.openxmlformats.org/drawingml/2006/table">
            <a:tbl>
              <a:tblPr firstRow="1" bandRow="1">
                <a:tableStyleId>{5C22544A-7EE6-4342-B048-85BDC9FD1C3A}</a:tableStyleId>
              </a:tblPr>
              <a:tblGrid>
                <a:gridCol w="1747330"/>
                <a:gridCol w="991553"/>
                <a:gridCol w="698818"/>
                <a:gridCol w="935355"/>
                <a:gridCol w="832204"/>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c>
                  <a:txBody>
                    <a:bodyPr/>
                    <a:lstStyle/>
                    <a:p>
                      <a:r>
                        <a:rPr lang="en-US" dirty="0" smtClean="0"/>
                        <a:t>Salary</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c>
                  <a:txBody>
                    <a:bodyPr/>
                    <a:lstStyle/>
                    <a:p>
                      <a:r>
                        <a:rPr lang="en-US" dirty="0" smtClean="0"/>
                        <a:t>50000</a:t>
                      </a:r>
                      <a:endParaRPr lang="en-US" dirty="0"/>
                    </a:p>
                  </a:txBody>
                  <a:tcPr/>
                </a:tc>
              </a:tr>
            </a:tbl>
          </a:graphicData>
        </a:graphic>
      </p:graphicFrame>
      <p:sp>
        <p:nvSpPr>
          <p:cNvPr id="8" name="Rounded Rectangle 7"/>
          <p:cNvSpPr/>
          <p:nvPr/>
        </p:nvSpPr>
        <p:spPr>
          <a:xfrm>
            <a:off x="990600" y="4114800"/>
            <a:ext cx="5181600" cy="381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ular Callout 8"/>
          <p:cNvSpPr/>
          <p:nvPr/>
        </p:nvSpPr>
        <p:spPr>
          <a:xfrm>
            <a:off x="7239000" y="5029200"/>
            <a:ext cx="1524000" cy="609600"/>
          </a:xfrm>
          <a:prstGeom prst="wedgeRoundRectCallout">
            <a:avLst>
              <a:gd name="adj1" fmla="val -60525"/>
              <a:gd name="adj2" fmla="val 681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Metadata</a:t>
            </a:r>
            <a:endParaRPr lang="en-US" dirty="0"/>
          </a:p>
        </p:txBody>
      </p:sp>
      <p:sp>
        <p:nvSpPr>
          <p:cNvPr id="10" name="Rounded Rectangular Callout 9"/>
          <p:cNvSpPr/>
          <p:nvPr/>
        </p:nvSpPr>
        <p:spPr>
          <a:xfrm>
            <a:off x="6324600" y="3619500"/>
            <a:ext cx="1524000" cy="609600"/>
          </a:xfrm>
          <a:prstGeom prst="wedgeRoundRectCallout">
            <a:avLst>
              <a:gd name="adj1" fmla="val -60525"/>
              <a:gd name="adj2" fmla="val 681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11" name="Rounded Rectangle 10"/>
          <p:cNvSpPr/>
          <p:nvPr/>
        </p:nvSpPr>
        <p:spPr>
          <a:xfrm>
            <a:off x="5181600" y="1828800"/>
            <a:ext cx="37719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Why both the things are stored at different place???</a:t>
            </a:r>
            <a:endParaRPr lang="en-US" sz="2400" dirty="0"/>
          </a:p>
        </p:txBody>
      </p:sp>
    </p:spTree>
    <p:extLst>
      <p:ext uri="{BB962C8B-B14F-4D97-AF65-F5344CB8AC3E}">
        <p14:creationId xmlns:p14="http://schemas.microsoft.com/office/powerpoint/2010/main" val="194805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 (</a:t>
            </a:r>
            <a:r>
              <a:rPr lang="en-US" dirty="0" err="1" smtClean="0"/>
              <a:t>cont</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52719798"/>
              </p:ext>
            </p:extLst>
          </p:nvPr>
        </p:nvGraphicFramePr>
        <p:xfrm>
          <a:off x="990600" y="4876800"/>
          <a:ext cx="914400" cy="370840"/>
        </p:xfrm>
        <a:graphic>
          <a:graphicData uri="http://schemas.openxmlformats.org/drawingml/2006/table">
            <a:tbl>
              <a:tblPr firstRow="1" bandRow="1">
                <a:tableStyleId>{5C22544A-7EE6-4342-B048-85BDC9FD1C3A}</a:tableStyleId>
              </a:tblPr>
              <a:tblGrid>
                <a:gridCol w="914400"/>
              </a:tblGrid>
              <a:tr h="370840">
                <a:tc>
                  <a:txBody>
                    <a:bodyPr/>
                    <a:lstStyle/>
                    <a:p>
                      <a:r>
                        <a:rPr lang="en-US" dirty="0" smtClean="0"/>
                        <a:t>Faculty</a:t>
                      </a:r>
                      <a:endParaRPr lang="en-US" dirty="0"/>
                    </a:p>
                  </a:txBody>
                  <a:tcPr/>
                </a:tc>
              </a:tr>
            </a:tbl>
          </a:graphicData>
        </a:graphic>
      </p:graphicFrame>
      <p:sp>
        <p:nvSpPr>
          <p:cNvPr id="3" name="Content Placeholder 2"/>
          <p:cNvSpPr>
            <a:spLocks noGrp="1"/>
          </p:cNvSpPr>
          <p:nvPr>
            <p:ph idx="1"/>
          </p:nvPr>
        </p:nvSpPr>
        <p:spPr>
          <a:noFill/>
        </p:spPr>
        <p:txBody>
          <a:bodyPr>
            <a:normAutofit/>
          </a:bodyPr>
          <a:lstStyle/>
          <a:p>
            <a:pPr algn="just"/>
            <a:r>
              <a:rPr lang="en-US" dirty="0"/>
              <a:t>Field</a:t>
            </a:r>
          </a:p>
          <a:p>
            <a:pPr lvl="1" algn="just"/>
            <a:r>
              <a:rPr lang="en-US" dirty="0"/>
              <a:t>A field is a character or group of characters that have a specific meaning.</a:t>
            </a:r>
          </a:p>
          <a:p>
            <a:pPr lvl="1" algn="just"/>
            <a:r>
              <a:rPr lang="en-US" dirty="0"/>
              <a:t>It is also called a data item. It is represented in the database by a value.</a:t>
            </a:r>
          </a:p>
          <a:p>
            <a:pPr lvl="1" algn="just"/>
            <a:r>
              <a:rPr lang="en-US" dirty="0"/>
              <a:t>For Example </a:t>
            </a:r>
            <a:r>
              <a:rPr lang="en-US" dirty="0" err="1" smtClean="0"/>
              <a:t>EmpName</a:t>
            </a:r>
            <a:r>
              <a:rPr lang="en-US" dirty="0" smtClean="0"/>
              <a:t>, Address, Mob, Subject, Salary are </a:t>
            </a:r>
            <a:r>
              <a:rPr lang="en-US" dirty="0"/>
              <a:t>all fields for </a:t>
            </a:r>
            <a:r>
              <a:rPr lang="en-US" dirty="0" smtClean="0"/>
              <a:t>Employee Database.</a:t>
            </a:r>
            <a:endParaRPr lang="en-US" dirty="0"/>
          </a:p>
          <a:p>
            <a:pPr algn="just"/>
            <a:r>
              <a:rPr lang="en-US" dirty="0"/>
              <a:t>Record</a:t>
            </a:r>
          </a:p>
          <a:p>
            <a:pPr lvl="1" algn="just"/>
            <a:r>
              <a:rPr lang="en-US" dirty="0"/>
              <a:t>A record is a collection of logically related fields.</a:t>
            </a:r>
          </a:p>
          <a:p>
            <a:pPr lvl="1" algn="just"/>
            <a:r>
              <a:rPr lang="en-US" dirty="0"/>
              <a:t>For examples, collection of fields </a:t>
            </a:r>
            <a:r>
              <a:rPr lang="en-US" dirty="0" smtClean="0"/>
              <a:t>(</a:t>
            </a:r>
            <a:r>
              <a:rPr lang="en-US" dirty="0" err="1"/>
              <a:t>EmpName</a:t>
            </a:r>
            <a:r>
              <a:rPr lang="en-US" dirty="0"/>
              <a:t>, Address, Mob, </a:t>
            </a:r>
            <a:r>
              <a:rPr lang="en-US" dirty="0" smtClean="0"/>
              <a:t>Subject &amp; Salary) </a:t>
            </a:r>
            <a:r>
              <a:rPr lang="en-US" dirty="0"/>
              <a:t>forms a record for </a:t>
            </a:r>
            <a:r>
              <a:rPr lang="en-US" dirty="0" smtClean="0"/>
              <a:t>employee.</a:t>
            </a:r>
            <a:endParaRPr lang="en-US" dirty="0"/>
          </a:p>
          <a:p>
            <a:pPr marL="0" indent="0" algn="just">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931451751"/>
              </p:ext>
            </p:extLst>
          </p:nvPr>
        </p:nvGraphicFramePr>
        <p:xfrm>
          <a:off x="990600" y="5257800"/>
          <a:ext cx="5205260" cy="741680"/>
        </p:xfrm>
        <a:graphic>
          <a:graphicData uri="http://schemas.openxmlformats.org/drawingml/2006/table">
            <a:tbl>
              <a:tblPr firstRow="1" bandRow="1">
                <a:tableStyleId>{5C22544A-7EE6-4342-B048-85BDC9FD1C3A}</a:tableStyleId>
              </a:tblPr>
              <a:tblGrid>
                <a:gridCol w="1747330"/>
                <a:gridCol w="991553"/>
                <a:gridCol w="698818"/>
                <a:gridCol w="935355"/>
                <a:gridCol w="832204"/>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c>
                  <a:txBody>
                    <a:bodyPr/>
                    <a:lstStyle/>
                    <a:p>
                      <a:r>
                        <a:rPr lang="en-US" dirty="0" smtClean="0"/>
                        <a:t>Salary</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c>
                  <a:txBody>
                    <a:bodyPr/>
                    <a:lstStyle/>
                    <a:p>
                      <a:r>
                        <a:rPr lang="en-US" dirty="0" smtClean="0"/>
                        <a:t>50000</a:t>
                      </a:r>
                      <a:endParaRPr lang="en-US" dirty="0"/>
                    </a:p>
                  </a:txBody>
                  <a:tcPr/>
                </a:tc>
              </a:tr>
            </a:tbl>
          </a:graphicData>
        </a:graphic>
      </p:graphicFrame>
      <p:sp>
        <p:nvSpPr>
          <p:cNvPr id="7" name="Flowchart: Alternate Process 6"/>
          <p:cNvSpPr/>
          <p:nvPr/>
        </p:nvSpPr>
        <p:spPr>
          <a:xfrm>
            <a:off x="990600" y="5626100"/>
            <a:ext cx="1752600" cy="381000"/>
          </a:xfrm>
          <a:prstGeom prst="flowChartAlternateProcess">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Flowchart: Alternate Process 11"/>
          <p:cNvSpPr/>
          <p:nvPr/>
        </p:nvSpPr>
        <p:spPr>
          <a:xfrm>
            <a:off x="5359400" y="5627761"/>
            <a:ext cx="838200" cy="381000"/>
          </a:xfrm>
          <a:prstGeom prst="flowChartAlternateProcess">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Flowchart: Alternate Process 12"/>
          <p:cNvSpPr/>
          <p:nvPr/>
        </p:nvSpPr>
        <p:spPr>
          <a:xfrm>
            <a:off x="990600" y="5629817"/>
            <a:ext cx="5207000" cy="381000"/>
          </a:xfrm>
          <a:prstGeom prst="flowChartAlternateProcess">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8299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2" grpId="0" animBg="1"/>
      <p:bldP spid="12" grpId="1"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Levels ANSI SPARC Database System</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7696200" y="1600200"/>
            <a:ext cx="685800" cy="646331"/>
          </a:xfrm>
          <a:prstGeom prst="rect">
            <a:avLst/>
          </a:prstGeom>
          <a:noFill/>
        </p:spPr>
        <p:txBody>
          <a:bodyPr wrap="square" rtlCol="0">
            <a:spAutoFit/>
          </a:bodyPr>
          <a:lstStyle/>
          <a:p>
            <a:r>
              <a:rPr lang="en-US" dirty="0" smtClean="0"/>
              <a:t>View </a:t>
            </a:r>
          </a:p>
          <a:p>
            <a:r>
              <a:rPr lang="en-US" dirty="0" smtClean="0"/>
              <a:t>Level</a:t>
            </a:r>
            <a:endParaRPr lang="en-IN" dirty="0"/>
          </a:p>
        </p:txBody>
      </p:sp>
      <p:sp>
        <p:nvSpPr>
          <p:cNvPr id="5" name="TextBox 4"/>
          <p:cNvSpPr txBox="1"/>
          <p:nvPr/>
        </p:nvSpPr>
        <p:spPr>
          <a:xfrm>
            <a:off x="7696200" y="2895600"/>
            <a:ext cx="838200" cy="646331"/>
          </a:xfrm>
          <a:prstGeom prst="rect">
            <a:avLst/>
          </a:prstGeom>
          <a:noFill/>
        </p:spPr>
        <p:txBody>
          <a:bodyPr wrap="square" rtlCol="0">
            <a:spAutoFit/>
          </a:bodyPr>
          <a:lstStyle/>
          <a:p>
            <a:r>
              <a:rPr lang="en-US" dirty="0" smtClean="0"/>
              <a:t>Logical </a:t>
            </a:r>
          </a:p>
          <a:p>
            <a:r>
              <a:rPr lang="en-US" dirty="0" smtClean="0"/>
              <a:t>Level</a:t>
            </a:r>
            <a:endParaRPr lang="en-IN" dirty="0"/>
          </a:p>
        </p:txBody>
      </p:sp>
      <p:sp>
        <p:nvSpPr>
          <p:cNvPr id="6" name="TextBox 5"/>
          <p:cNvSpPr txBox="1"/>
          <p:nvPr/>
        </p:nvSpPr>
        <p:spPr>
          <a:xfrm>
            <a:off x="7696200" y="4306669"/>
            <a:ext cx="990600" cy="646331"/>
          </a:xfrm>
          <a:prstGeom prst="rect">
            <a:avLst/>
          </a:prstGeom>
          <a:noFill/>
        </p:spPr>
        <p:txBody>
          <a:bodyPr wrap="square" rtlCol="0">
            <a:spAutoFit/>
          </a:bodyPr>
          <a:lstStyle/>
          <a:p>
            <a:r>
              <a:rPr lang="en-US" dirty="0" smtClean="0"/>
              <a:t>Physical </a:t>
            </a:r>
          </a:p>
          <a:p>
            <a:r>
              <a:rPr lang="en-US" dirty="0" smtClean="0"/>
              <a:t>Level</a:t>
            </a:r>
            <a:endParaRPr lang="en-IN" dirty="0"/>
          </a:p>
        </p:txBody>
      </p:sp>
      <p:sp>
        <p:nvSpPr>
          <p:cNvPr id="7" name="Rectangle 6"/>
          <p:cNvSpPr/>
          <p:nvPr/>
        </p:nvSpPr>
        <p:spPr>
          <a:xfrm>
            <a:off x="23622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1</a:t>
            </a:r>
            <a:endParaRPr lang="en-IN" dirty="0"/>
          </a:p>
        </p:txBody>
      </p:sp>
      <p:sp>
        <p:nvSpPr>
          <p:cNvPr id="8" name="Rectangle 7"/>
          <p:cNvSpPr/>
          <p:nvPr/>
        </p:nvSpPr>
        <p:spPr>
          <a:xfrm>
            <a:off x="41910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2</a:t>
            </a:r>
            <a:endParaRPr lang="en-IN" dirty="0"/>
          </a:p>
        </p:txBody>
      </p:sp>
      <p:sp>
        <p:nvSpPr>
          <p:cNvPr id="9" name="Rectangle 8"/>
          <p:cNvSpPr/>
          <p:nvPr/>
        </p:nvSpPr>
        <p:spPr>
          <a:xfrm>
            <a:off x="60198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3</a:t>
            </a:r>
            <a:endParaRPr lang="en-IN" dirty="0"/>
          </a:p>
        </p:txBody>
      </p:sp>
      <p:sp>
        <p:nvSpPr>
          <p:cNvPr id="10" name="Rectangle 9"/>
          <p:cNvSpPr/>
          <p:nvPr/>
        </p:nvSpPr>
        <p:spPr>
          <a:xfrm>
            <a:off x="4191000" y="29718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Conceptual</a:t>
            </a:r>
          </a:p>
          <a:p>
            <a:pPr algn="ctr"/>
            <a:r>
              <a:rPr lang="en-US" dirty="0" smtClean="0"/>
              <a:t>Level</a:t>
            </a:r>
            <a:endParaRPr lang="en-IN" dirty="0"/>
          </a:p>
        </p:txBody>
      </p:sp>
      <p:sp>
        <p:nvSpPr>
          <p:cNvPr id="11" name="Rectangle 10"/>
          <p:cNvSpPr/>
          <p:nvPr/>
        </p:nvSpPr>
        <p:spPr>
          <a:xfrm>
            <a:off x="4191000" y="43434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Internal</a:t>
            </a:r>
          </a:p>
          <a:p>
            <a:pPr algn="ctr"/>
            <a:r>
              <a:rPr lang="en-US" dirty="0" smtClean="0"/>
              <a:t>Level</a:t>
            </a:r>
            <a:endParaRPr lang="en-IN" dirty="0"/>
          </a:p>
        </p:txBody>
      </p:sp>
      <p:sp>
        <p:nvSpPr>
          <p:cNvPr id="12" name="Flowchart: Magnetic Disk 11"/>
          <p:cNvSpPr/>
          <p:nvPr/>
        </p:nvSpPr>
        <p:spPr>
          <a:xfrm>
            <a:off x="4191000" y="5715000"/>
            <a:ext cx="1447800" cy="609600"/>
          </a:xfrm>
          <a:prstGeom prst="flowChartMagneticDisk">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Database</a:t>
            </a:r>
            <a:endParaRPr lang="en-IN" dirty="0"/>
          </a:p>
        </p:txBody>
      </p:sp>
      <p:cxnSp>
        <p:nvCxnSpPr>
          <p:cNvPr id="13" name="Straight Connector 12"/>
          <p:cNvCxnSpPr>
            <a:stCxn id="7" idx="2"/>
          </p:cNvCxnSpPr>
          <p:nvPr/>
        </p:nvCxnSpPr>
        <p:spPr>
          <a:xfrm>
            <a:off x="3086100" y="2209800"/>
            <a:ext cx="110490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4" name="Straight Connector 13"/>
          <p:cNvCxnSpPr>
            <a:stCxn id="8" idx="2"/>
            <a:endCxn id="10" idx="0"/>
          </p:cNvCxnSpPr>
          <p:nvPr/>
        </p:nvCxnSpPr>
        <p:spPr>
          <a:xfrm>
            <a:off x="4914900" y="22098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Straight Connector 14"/>
          <p:cNvCxnSpPr>
            <a:stCxn id="9" idx="2"/>
          </p:cNvCxnSpPr>
          <p:nvPr/>
        </p:nvCxnSpPr>
        <p:spPr>
          <a:xfrm flipH="1">
            <a:off x="5638800" y="2209800"/>
            <a:ext cx="110490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6" name="Straight Connector 15"/>
          <p:cNvCxnSpPr>
            <a:stCxn id="10" idx="2"/>
            <a:endCxn id="11" idx="0"/>
          </p:cNvCxnSpPr>
          <p:nvPr/>
        </p:nvCxnSpPr>
        <p:spPr>
          <a:xfrm>
            <a:off x="4914900" y="35814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7" name="Straight Connector 16"/>
          <p:cNvCxnSpPr>
            <a:stCxn id="11" idx="2"/>
            <a:endCxn id="12" idx="1"/>
          </p:cNvCxnSpPr>
          <p:nvPr/>
        </p:nvCxnSpPr>
        <p:spPr>
          <a:xfrm>
            <a:off x="4914900" y="49530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2628900" y="1219200"/>
            <a:ext cx="914400" cy="369332"/>
          </a:xfrm>
          <a:prstGeom prst="rect">
            <a:avLst/>
          </a:prstGeom>
          <a:noFill/>
        </p:spPr>
        <p:txBody>
          <a:bodyPr wrap="square" rtlCol="0">
            <a:spAutoFit/>
          </a:bodyPr>
          <a:lstStyle/>
          <a:p>
            <a:pPr algn="ctr"/>
            <a:r>
              <a:rPr lang="en-US" dirty="0" smtClean="0"/>
              <a:t>User 1</a:t>
            </a:r>
            <a:endParaRPr lang="en-IN" dirty="0"/>
          </a:p>
        </p:txBody>
      </p:sp>
      <p:sp>
        <p:nvSpPr>
          <p:cNvPr id="19" name="TextBox 18"/>
          <p:cNvSpPr txBox="1"/>
          <p:nvPr/>
        </p:nvSpPr>
        <p:spPr>
          <a:xfrm>
            <a:off x="4419600" y="1230868"/>
            <a:ext cx="914400" cy="369332"/>
          </a:xfrm>
          <a:prstGeom prst="rect">
            <a:avLst/>
          </a:prstGeom>
          <a:noFill/>
        </p:spPr>
        <p:txBody>
          <a:bodyPr wrap="square" rtlCol="0">
            <a:spAutoFit/>
          </a:bodyPr>
          <a:lstStyle/>
          <a:p>
            <a:pPr algn="ctr"/>
            <a:r>
              <a:rPr lang="en-US" dirty="0" smtClean="0"/>
              <a:t>User 2</a:t>
            </a:r>
            <a:endParaRPr lang="en-IN" dirty="0"/>
          </a:p>
        </p:txBody>
      </p:sp>
      <p:sp>
        <p:nvSpPr>
          <p:cNvPr id="20" name="TextBox 19"/>
          <p:cNvSpPr txBox="1"/>
          <p:nvPr/>
        </p:nvSpPr>
        <p:spPr>
          <a:xfrm>
            <a:off x="6324600" y="1219200"/>
            <a:ext cx="914400" cy="369332"/>
          </a:xfrm>
          <a:prstGeom prst="rect">
            <a:avLst/>
          </a:prstGeom>
          <a:noFill/>
        </p:spPr>
        <p:txBody>
          <a:bodyPr wrap="square" rtlCol="0">
            <a:spAutoFit/>
          </a:bodyPr>
          <a:lstStyle/>
          <a:p>
            <a:pPr algn="ctr"/>
            <a:r>
              <a:rPr lang="en-US" dirty="0" smtClean="0"/>
              <a:t>User 3</a:t>
            </a:r>
            <a:endParaRPr lang="en-IN" dirty="0"/>
          </a:p>
        </p:txBody>
      </p:sp>
      <p:sp>
        <p:nvSpPr>
          <p:cNvPr id="21" name="Rectangle 20"/>
          <p:cNvSpPr/>
          <p:nvPr/>
        </p:nvSpPr>
        <p:spPr>
          <a:xfrm>
            <a:off x="419100" y="4343400"/>
            <a:ext cx="2514600" cy="584775"/>
          </a:xfrm>
          <a:prstGeom prst="rect">
            <a:avLst/>
          </a:prstGeom>
        </p:spPr>
        <p:txBody>
          <a:bodyPr wrap="square">
            <a:spAutoFit/>
          </a:bodyPr>
          <a:lstStyle/>
          <a:p>
            <a:r>
              <a:rPr lang="en-IN" sz="1600" b="1" dirty="0"/>
              <a:t>H</a:t>
            </a:r>
            <a:r>
              <a:rPr lang="en-IN" sz="1600" b="1" dirty="0" smtClean="0"/>
              <a:t>ow </a:t>
            </a:r>
            <a:r>
              <a:rPr lang="en-IN" sz="1600" dirty="0"/>
              <a:t>the data are actually stored on storage </a:t>
            </a:r>
            <a:r>
              <a:rPr lang="en-IN" sz="1600" dirty="0" smtClean="0"/>
              <a:t>devices?</a:t>
            </a:r>
            <a:endParaRPr lang="en-IN" sz="1600" dirty="0"/>
          </a:p>
        </p:txBody>
      </p:sp>
      <p:sp>
        <p:nvSpPr>
          <p:cNvPr id="22" name="Rectangle 21"/>
          <p:cNvSpPr/>
          <p:nvPr/>
        </p:nvSpPr>
        <p:spPr>
          <a:xfrm>
            <a:off x="419100" y="2971800"/>
            <a:ext cx="2819400" cy="584775"/>
          </a:xfrm>
          <a:prstGeom prst="rect">
            <a:avLst/>
          </a:prstGeom>
        </p:spPr>
        <p:txBody>
          <a:bodyPr wrap="square">
            <a:spAutoFit/>
          </a:bodyPr>
          <a:lstStyle/>
          <a:p>
            <a:r>
              <a:rPr lang="en-IN" sz="1600" b="1" dirty="0"/>
              <a:t>W</a:t>
            </a:r>
            <a:r>
              <a:rPr lang="en-IN" sz="1600" b="1" dirty="0" smtClean="0"/>
              <a:t>hat </a:t>
            </a:r>
            <a:r>
              <a:rPr lang="en-IN" sz="1600" dirty="0"/>
              <a:t>data are </a:t>
            </a:r>
            <a:r>
              <a:rPr lang="en-IN" sz="1600" dirty="0" smtClean="0"/>
              <a:t>stored and </a:t>
            </a:r>
          </a:p>
          <a:p>
            <a:r>
              <a:rPr lang="en-IN" sz="1600" b="1" dirty="0" smtClean="0"/>
              <a:t>What</a:t>
            </a:r>
            <a:r>
              <a:rPr lang="en-IN" sz="1600" dirty="0" smtClean="0"/>
              <a:t> </a:t>
            </a:r>
            <a:r>
              <a:rPr lang="en-IN" sz="1600" dirty="0"/>
              <a:t>relationships </a:t>
            </a:r>
            <a:r>
              <a:rPr lang="en-IN" sz="1600" dirty="0" smtClean="0"/>
              <a:t>exist? </a:t>
            </a:r>
            <a:endParaRPr lang="en-IN" sz="2000" dirty="0"/>
          </a:p>
        </p:txBody>
      </p:sp>
      <p:sp>
        <p:nvSpPr>
          <p:cNvPr id="23" name="Rectangle 22"/>
          <p:cNvSpPr/>
          <p:nvPr/>
        </p:nvSpPr>
        <p:spPr>
          <a:xfrm>
            <a:off x="419100" y="1600200"/>
            <a:ext cx="1943100" cy="584775"/>
          </a:xfrm>
          <a:prstGeom prst="rect">
            <a:avLst/>
          </a:prstGeom>
        </p:spPr>
        <p:txBody>
          <a:bodyPr wrap="square">
            <a:spAutoFit/>
          </a:bodyPr>
          <a:lstStyle/>
          <a:p>
            <a:r>
              <a:rPr lang="en-IN" sz="1600" b="1" dirty="0" smtClean="0"/>
              <a:t>How </a:t>
            </a:r>
            <a:r>
              <a:rPr lang="en-IN" sz="1600" dirty="0" smtClean="0"/>
              <a:t>data </a:t>
            </a:r>
            <a:r>
              <a:rPr lang="en-IN" sz="1600" dirty="0"/>
              <a:t>are </a:t>
            </a:r>
            <a:r>
              <a:rPr lang="en-IN" sz="1600" dirty="0" smtClean="0"/>
              <a:t>viewed by each users?</a:t>
            </a:r>
            <a:endParaRPr lang="en-IN" sz="2000" dirty="0"/>
          </a:p>
        </p:txBody>
      </p:sp>
    </p:spTree>
    <p:extLst>
      <p:ext uri="{BB962C8B-B14F-4D97-AF65-F5344CB8AC3E}">
        <p14:creationId xmlns:p14="http://schemas.microsoft.com/office/powerpoint/2010/main" val="347358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animBg="1"/>
      <p:bldP spid="10" grpId="0" animBg="1"/>
      <p:bldP spid="11" grpId="0" animBg="1"/>
      <p:bldP spid="12" grpId="0" animBg="1"/>
      <p:bldP spid="18" grpId="0"/>
      <p:bldP spid="19" grpId="0"/>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j-lt"/>
              </a:rPr>
              <a:t>Topics to be covered</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dirty="0"/>
              <a:t>Introduction </a:t>
            </a:r>
            <a:r>
              <a:rPr lang="en-US" sz="3200" dirty="0" smtClean="0"/>
              <a:t>of DBMS (Basic terms)</a:t>
            </a:r>
          </a:p>
          <a:p>
            <a:pPr>
              <a:buFont typeface="Arial" panose="020B0604020202020204" pitchFamily="34" charset="0"/>
              <a:buChar char="•"/>
            </a:pPr>
            <a:r>
              <a:rPr lang="en-US" sz="3200" dirty="0" smtClean="0"/>
              <a:t>Applications </a:t>
            </a:r>
            <a:r>
              <a:rPr lang="en-US" sz="3200" dirty="0"/>
              <a:t>of </a:t>
            </a:r>
            <a:r>
              <a:rPr lang="en-US" sz="3200" dirty="0" smtClean="0"/>
              <a:t>DBMS</a:t>
            </a:r>
          </a:p>
          <a:p>
            <a:pPr>
              <a:buFont typeface="Arial" panose="020B0604020202020204" pitchFamily="34" charset="0"/>
              <a:buChar char="•"/>
            </a:pPr>
            <a:r>
              <a:rPr lang="en-US" sz="3200" dirty="0" smtClean="0"/>
              <a:t>Purpose (Advantages) of Database</a:t>
            </a:r>
          </a:p>
          <a:p>
            <a:pPr>
              <a:buFont typeface="Arial" panose="020B0604020202020204" pitchFamily="34" charset="0"/>
              <a:buChar char="•"/>
            </a:pPr>
            <a:r>
              <a:rPr lang="en-US" sz="3200" dirty="0" smtClean="0"/>
              <a:t>Three </a:t>
            </a:r>
            <a:r>
              <a:rPr lang="en-US" sz="3200" dirty="0"/>
              <a:t>levels ANSI SPARC Database System</a:t>
            </a:r>
            <a:endParaRPr lang="en-US" sz="3200" dirty="0" smtClean="0"/>
          </a:p>
          <a:p>
            <a:pPr>
              <a:buFont typeface="Arial" panose="020B0604020202020204" pitchFamily="34" charset="0"/>
              <a:buChar char="•"/>
            </a:pPr>
            <a:r>
              <a:rPr lang="en-US" sz="3200" dirty="0" smtClean="0"/>
              <a:t>Mappings and Data Independence</a:t>
            </a:r>
          </a:p>
          <a:p>
            <a:pPr>
              <a:buFont typeface="Arial" panose="020B0604020202020204" pitchFamily="34" charset="0"/>
              <a:buChar char="•"/>
            </a:pPr>
            <a:r>
              <a:rPr lang="en-US" sz="3200" dirty="0" smtClean="0"/>
              <a:t>Database users </a:t>
            </a:r>
            <a:r>
              <a:rPr lang="en-US" sz="3200" dirty="0"/>
              <a:t>and DBA</a:t>
            </a:r>
          </a:p>
          <a:p>
            <a:pPr>
              <a:buFont typeface="Arial" panose="020B0604020202020204" pitchFamily="34" charset="0"/>
              <a:buChar char="•"/>
            </a:pPr>
            <a:r>
              <a:rPr lang="en-US" sz="3200" dirty="0" smtClean="0"/>
              <a:t>Database </a:t>
            </a:r>
            <a:r>
              <a:rPr lang="en-US" sz="3200" dirty="0"/>
              <a:t>System </a:t>
            </a:r>
            <a:r>
              <a:rPr lang="en-US" sz="3200" dirty="0" smtClean="0"/>
              <a:t>Architecture</a:t>
            </a:r>
          </a:p>
        </p:txBody>
      </p:sp>
    </p:spTree>
    <p:extLst>
      <p:ext uri="{BB962C8B-B14F-4D97-AF65-F5344CB8AC3E}">
        <p14:creationId xmlns:p14="http://schemas.microsoft.com/office/powerpoint/2010/main" val="294397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en-US" dirty="0"/>
          </a:p>
        </p:txBody>
      </p:sp>
      <p:sp>
        <p:nvSpPr>
          <p:cNvPr id="3" name="Content Placeholder 2"/>
          <p:cNvSpPr>
            <a:spLocks noGrp="1"/>
          </p:cNvSpPr>
          <p:nvPr>
            <p:ph idx="1"/>
          </p:nvPr>
        </p:nvSpPr>
        <p:spPr/>
        <p:txBody>
          <a:bodyPr/>
          <a:lstStyle/>
          <a:p>
            <a:endParaRPr lang="en-US" dirty="0"/>
          </a:p>
        </p:txBody>
      </p:sp>
      <p:sp>
        <p:nvSpPr>
          <p:cNvPr id="7" name="Rectangle 6"/>
          <p:cNvSpPr/>
          <p:nvPr/>
        </p:nvSpPr>
        <p:spPr>
          <a:xfrm>
            <a:off x="23622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1</a:t>
            </a:r>
            <a:endParaRPr lang="en-IN" dirty="0"/>
          </a:p>
        </p:txBody>
      </p:sp>
      <p:sp>
        <p:nvSpPr>
          <p:cNvPr id="8" name="Rectangle 7"/>
          <p:cNvSpPr/>
          <p:nvPr/>
        </p:nvSpPr>
        <p:spPr>
          <a:xfrm>
            <a:off x="41910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2</a:t>
            </a:r>
            <a:endParaRPr lang="en-IN" dirty="0"/>
          </a:p>
        </p:txBody>
      </p:sp>
      <p:sp>
        <p:nvSpPr>
          <p:cNvPr id="9" name="Rectangle 8"/>
          <p:cNvSpPr/>
          <p:nvPr/>
        </p:nvSpPr>
        <p:spPr>
          <a:xfrm>
            <a:off x="60198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3</a:t>
            </a:r>
            <a:endParaRPr lang="en-IN" dirty="0"/>
          </a:p>
        </p:txBody>
      </p:sp>
      <p:sp>
        <p:nvSpPr>
          <p:cNvPr id="10" name="Rectangle 9"/>
          <p:cNvSpPr/>
          <p:nvPr/>
        </p:nvSpPr>
        <p:spPr>
          <a:xfrm>
            <a:off x="4191000" y="29718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Conceptual</a:t>
            </a:r>
          </a:p>
          <a:p>
            <a:pPr algn="ctr"/>
            <a:r>
              <a:rPr lang="en-US" dirty="0" smtClean="0"/>
              <a:t>Level</a:t>
            </a:r>
            <a:endParaRPr lang="en-IN" dirty="0"/>
          </a:p>
        </p:txBody>
      </p:sp>
      <p:sp>
        <p:nvSpPr>
          <p:cNvPr id="11" name="Rectangle 10"/>
          <p:cNvSpPr/>
          <p:nvPr/>
        </p:nvSpPr>
        <p:spPr>
          <a:xfrm>
            <a:off x="4191000" y="43434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Internal</a:t>
            </a:r>
          </a:p>
          <a:p>
            <a:pPr algn="ctr"/>
            <a:r>
              <a:rPr lang="en-US" dirty="0" smtClean="0"/>
              <a:t>Level</a:t>
            </a:r>
            <a:endParaRPr lang="en-IN" dirty="0"/>
          </a:p>
        </p:txBody>
      </p:sp>
      <p:sp>
        <p:nvSpPr>
          <p:cNvPr id="12" name="Flowchart: Magnetic Disk 11"/>
          <p:cNvSpPr/>
          <p:nvPr/>
        </p:nvSpPr>
        <p:spPr>
          <a:xfrm>
            <a:off x="4191000" y="5715000"/>
            <a:ext cx="1447800" cy="609600"/>
          </a:xfrm>
          <a:prstGeom prst="flowChartMagneticDisk">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Database</a:t>
            </a:r>
            <a:endParaRPr lang="en-IN" dirty="0"/>
          </a:p>
        </p:txBody>
      </p:sp>
      <p:cxnSp>
        <p:nvCxnSpPr>
          <p:cNvPr id="13" name="Straight Connector 12"/>
          <p:cNvCxnSpPr>
            <a:stCxn id="7" idx="2"/>
          </p:cNvCxnSpPr>
          <p:nvPr/>
        </p:nvCxnSpPr>
        <p:spPr>
          <a:xfrm>
            <a:off x="3086100" y="2209800"/>
            <a:ext cx="110490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4" name="Straight Connector 13"/>
          <p:cNvCxnSpPr>
            <a:stCxn id="8" idx="2"/>
            <a:endCxn id="10" idx="0"/>
          </p:cNvCxnSpPr>
          <p:nvPr/>
        </p:nvCxnSpPr>
        <p:spPr>
          <a:xfrm>
            <a:off x="4914900" y="22098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Straight Connector 14"/>
          <p:cNvCxnSpPr>
            <a:stCxn id="9" idx="2"/>
          </p:cNvCxnSpPr>
          <p:nvPr/>
        </p:nvCxnSpPr>
        <p:spPr>
          <a:xfrm flipH="1">
            <a:off x="5638800" y="2209800"/>
            <a:ext cx="110490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6" name="Straight Connector 15"/>
          <p:cNvCxnSpPr>
            <a:stCxn id="10" idx="2"/>
            <a:endCxn id="11" idx="0"/>
          </p:cNvCxnSpPr>
          <p:nvPr/>
        </p:nvCxnSpPr>
        <p:spPr>
          <a:xfrm>
            <a:off x="4914900" y="35814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7" name="Straight Connector 16"/>
          <p:cNvCxnSpPr>
            <a:stCxn id="11" idx="2"/>
            <a:endCxn id="12" idx="1"/>
          </p:cNvCxnSpPr>
          <p:nvPr/>
        </p:nvCxnSpPr>
        <p:spPr>
          <a:xfrm>
            <a:off x="4914900" y="49530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24"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990600"/>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5029200" y="1078468"/>
            <a:ext cx="2743200" cy="369332"/>
          </a:xfrm>
          <a:prstGeom prst="rect">
            <a:avLst/>
          </a:prstGeom>
          <a:noFill/>
        </p:spPr>
        <p:txBody>
          <a:bodyPr wrap="square" rtlCol="0">
            <a:spAutoFit/>
          </a:bodyPr>
          <a:lstStyle/>
          <a:p>
            <a:r>
              <a:rPr lang="en-US" dirty="0" smtClean="0"/>
              <a:t>Want to access some data</a:t>
            </a:r>
            <a:endParaRPr lang="en-IN" dirty="0"/>
          </a:p>
        </p:txBody>
      </p:sp>
      <p:sp>
        <p:nvSpPr>
          <p:cNvPr id="26" name="Down Arrow 25"/>
          <p:cNvSpPr/>
          <p:nvPr/>
        </p:nvSpPr>
        <p:spPr>
          <a:xfrm>
            <a:off x="4343400" y="2209800"/>
            <a:ext cx="304800" cy="762000"/>
          </a:xfrm>
          <a:prstGeom prst="downArrow">
            <a:avLst/>
          </a:prstGeom>
          <a:ln w="6350"/>
        </p:spPr>
        <p:style>
          <a:lnRef idx="2">
            <a:schemeClr val="accent4"/>
          </a:lnRef>
          <a:fillRef idx="1">
            <a:schemeClr val="lt1"/>
          </a:fillRef>
          <a:effectRef idx="0">
            <a:schemeClr val="accent4"/>
          </a:effectRef>
          <a:fontRef idx="minor">
            <a:schemeClr val="dk1"/>
          </a:fontRef>
        </p:style>
        <p:txBody>
          <a:bodyPr vert="vert270" lIns="18000" tIns="18000" rIns="18000" bIns="18000" rtlCol="0" anchor="ctr"/>
          <a:lstStyle/>
          <a:p>
            <a:pPr algn="ctr"/>
            <a:r>
              <a:rPr lang="en-US" sz="1200" b="1" dirty="0" smtClean="0"/>
              <a:t>Request</a:t>
            </a:r>
            <a:endParaRPr lang="en-IN" sz="1200" b="1" dirty="0"/>
          </a:p>
        </p:txBody>
      </p:sp>
      <p:sp>
        <p:nvSpPr>
          <p:cNvPr id="27" name="Down Arrow 26"/>
          <p:cNvSpPr/>
          <p:nvPr/>
        </p:nvSpPr>
        <p:spPr>
          <a:xfrm rot="10800000">
            <a:off x="5029201" y="4952999"/>
            <a:ext cx="304800" cy="762000"/>
          </a:xfrm>
          <a:prstGeom prst="downArrow">
            <a:avLst/>
          </a:prstGeom>
          <a:ln w="6350"/>
        </p:spPr>
        <p:style>
          <a:lnRef idx="2">
            <a:schemeClr val="accent4"/>
          </a:lnRef>
          <a:fillRef idx="1">
            <a:schemeClr val="lt1"/>
          </a:fillRef>
          <a:effectRef idx="0">
            <a:schemeClr val="accent4"/>
          </a:effectRef>
          <a:fontRef idx="minor">
            <a:schemeClr val="dk1"/>
          </a:fontRef>
        </p:style>
        <p:txBody>
          <a:bodyPr vert="vert" lIns="18000" tIns="18000" rIns="18000" bIns="18000" rtlCol="0" anchor="ctr"/>
          <a:lstStyle/>
          <a:p>
            <a:pPr algn="ctr"/>
            <a:r>
              <a:rPr lang="en-US" sz="1200" b="1" dirty="0" smtClean="0"/>
              <a:t>Result</a:t>
            </a:r>
            <a:endParaRPr lang="en-IN" sz="1200" b="1" dirty="0"/>
          </a:p>
        </p:txBody>
      </p:sp>
      <p:sp>
        <p:nvSpPr>
          <p:cNvPr id="28" name="Curved Up Arrow 27"/>
          <p:cNvSpPr/>
          <p:nvPr/>
        </p:nvSpPr>
        <p:spPr>
          <a:xfrm>
            <a:off x="4267200" y="2209800"/>
            <a:ext cx="1295400" cy="3733800"/>
          </a:xfrm>
          <a:prstGeom prst="curvedUpArrow">
            <a:avLst>
              <a:gd name="adj1" fmla="val 11300"/>
              <a:gd name="adj2" fmla="val 29392"/>
              <a:gd name="adj3" fmla="val 25000"/>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Rounded Rectangle 29"/>
          <p:cNvSpPr/>
          <p:nvPr/>
        </p:nvSpPr>
        <p:spPr>
          <a:xfrm>
            <a:off x="457200" y="4343400"/>
            <a:ext cx="33528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400" dirty="0" smtClean="0"/>
              <a:t>Process </a:t>
            </a:r>
            <a:r>
              <a:rPr lang="en-IN" sz="2400" dirty="0"/>
              <a:t>of transforming requests and results between the three levels is called mapping</a:t>
            </a:r>
            <a:endParaRPr lang="en-US" sz="2400" dirty="0"/>
          </a:p>
        </p:txBody>
      </p:sp>
    </p:spTree>
    <p:extLst>
      <p:ext uri="{BB962C8B-B14F-4D97-AF65-F5344CB8AC3E}">
        <p14:creationId xmlns:p14="http://schemas.microsoft.com/office/powerpoint/2010/main" val="386554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3.33333E-6 2.22222E-6 L 1.47451E-17 0.2 " pathEditMode="relative" rAng="0" ptsTypes="AA">
                                      <p:cBhvr>
                                        <p:cTn id="16" dur="2000" fill="hold"/>
                                        <p:tgtEl>
                                          <p:spTgt spid="26"/>
                                        </p:tgtEl>
                                        <p:attrNameLst>
                                          <p:attrName>ppt_x</p:attrName>
                                          <p:attrName>ppt_y</p:attrName>
                                        </p:attrNameLst>
                                      </p:cBhvr>
                                      <p:rCtr x="-208" y="10000"/>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33333E-6 0.2 L -0.00417 0.4 " pathEditMode="relative" rAng="0" ptsTypes="AA">
                                      <p:cBhvr>
                                        <p:cTn id="20" dur="2000" fill="hold"/>
                                        <p:tgtEl>
                                          <p:spTgt spid="26"/>
                                        </p:tgtEl>
                                        <p:attrNameLst>
                                          <p:attrName>ppt_x</p:attrName>
                                          <p:attrName>ppt_y</p:attrName>
                                        </p:attrNameLst>
                                      </p:cBhvr>
                                      <p:rCtr x="-208" y="1000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3" nodeType="clickEffect">
                                  <p:stCondLst>
                                    <p:cond delay="0"/>
                                  </p:stCondLst>
                                  <p:childTnLst>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3.33333E-6 2.22222E-6 L 3.33333E-6 -0.2 " pathEditMode="relative" rAng="0" ptsTypes="AA">
                                      <p:cBhvr>
                                        <p:cTn id="33" dur="2000" fill="hold"/>
                                        <p:tgtEl>
                                          <p:spTgt spid="27"/>
                                        </p:tgtEl>
                                        <p:attrNameLst>
                                          <p:attrName>ppt_x</p:attrName>
                                          <p:attrName>ppt_y</p:attrName>
                                        </p:attrNameLst>
                                      </p:cBhvr>
                                      <p:rCtr x="0" y="-10000"/>
                                    </p:animMotion>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2" nodeType="clickEffect">
                                  <p:stCondLst>
                                    <p:cond delay="0"/>
                                  </p:stCondLst>
                                  <p:childTnLst>
                                    <p:animMotion origin="layout" path="M 3.33333E-6 -0.2 L 3.33333E-6 -0.4 " pathEditMode="relative" rAng="0" ptsTypes="AA">
                                      <p:cBhvr>
                                        <p:cTn id="37" dur="2000" fill="hold"/>
                                        <p:tgtEl>
                                          <p:spTgt spid="27"/>
                                        </p:tgtEl>
                                        <p:attrNameLst>
                                          <p:attrName>ppt_x</p:attrName>
                                          <p:attrName>ppt_y</p:attrName>
                                        </p:attrNameLst>
                                      </p:cBhvr>
                                      <p:rCtr x="0" y="-1000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3" nodeType="clickEffect">
                                  <p:stCondLst>
                                    <p:cond delay="0"/>
                                  </p:stCondLst>
                                  <p:childTnLst>
                                    <p:animEffect transition="out" filter="fade">
                                      <p:cBhvr>
                                        <p:cTn id="41" dur="500"/>
                                        <p:tgtEl>
                                          <p:spTgt spid="27"/>
                                        </p:tgtEl>
                                      </p:cBhvr>
                                    </p:animEffect>
                                    <p:set>
                                      <p:cBhvr>
                                        <p:cTn id="42" dur="1" fill="hold">
                                          <p:stCondLst>
                                            <p:cond delay="499"/>
                                          </p:stCondLst>
                                        </p:cTn>
                                        <p:tgtEl>
                                          <p:spTgt spid="2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heel(1)">
                                      <p:cBhvr>
                                        <p:cTn id="47" dur="20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6" grpId="1" animBg="1"/>
      <p:bldP spid="26" grpId="2" animBg="1"/>
      <p:bldP spid="26" grpId="3" animBg="1"/>
      <p:bldP spid="27" grpId="0" animBg="1"/>
      <p:bldP spid="27" grpId="1" animBg="1"/>
      <p:bldP spid="27" grpId="2" animBg="1"/>
      <p:bldP spid="27" grpId="3" animBg="1"/>
      <p:bldP spid="28"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Mapping</a:t>
            </a:r>
            <a:endParaRPr lang="en-US" dirty="0"/>
          </a:p>
        </p:txBody>
      </p:sp>
      <p:sp>
        <p:nvSpPr>
          <p:cNvPr id="3" name="Content Placeholder 2"/>
          <p:cNvSpPr>
            <a:spLocks noGrp="1"/>
          </p:cNvSpPr>
          <p:nvPr>
            <p:ph idx="1"/>
          </p:nvPr>
        </p:nvSpPr>
        <p:spPr/>
        <p:txBody>
          <a:bodyPr/>
          <a:lstStyle/>
          <a:p>
            <a:endParaRPr lang="en-US" dirty="0"/>
          </a:p>
        </p:txBody>
      </p:sp>
      <p:sp>
        <p:nvSpPr>
          <p:cNvPr id="7" name="Rectangle 6"/>
          <p:cNvSpPr/>
          <p:nvPr/>
        </p:nvSpPr>
        <p:spPr>
          <a:xfrm>
            <a:off x="23622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1</a:t>
            </a:r>
            <a:endParaRPr lang="en-IN" dirty="0"/>
          </a:p>
        </p:txBody>
      </p:sp>
      <p:sp>
        <p:nvSpPr>
          <p:cNvPr id="8" name="Rectangle 7"/>
          <p:cNvSpPr/>
          <p:nvPr/>
        </p:nvSpPr>
        <p:spPr>
          <a:xfrm>
            <a:off x="41910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2</a:t>
            </a:r>
            <a:endParaRPr lang="en-IN" dirty="0"/>
          </a:p>
        </p:txBody>
      </p:sp>
      <p:sp>
        <p:nvSpPr>
          <p:cNvPr id="9" name="Rectangle 8"/>
          <p:cNvSpPr/>
          <p:nvPr/>
        </p:nvSpPr>
        <p:spPr>
          <a:xfrm>
            <a:off x="60198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3</a:t>
            </a:r>
            <a:endParaRPr lang="en-IN" dirty="0"/>
          </a:p>
        </p:txBody>
      </p:sp>
      <p:sp>
        <p:nvSpPr>
          <p:cNvPr id="10" name="Rectangle 9"/>
          <p:cNvSpPr/>
          <p:nvPr/>
        </p:nvSpPr>
        <p:spPr>
          <a:xfrm>
            <a:off x="4191000" y="29718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Conceptual</a:t>
            </a:r>
          </a:p>
          <a:p>
            <a:pPr algn="ctr"/>
            <a:r>
              <a:rPr lang="en-US" dirty="0" smtClean="0"/>
              <a:t>Level</a:t>
            </a:r>
            <a:endParaRPr lang="en-IN" dirty="0"/>
          </a:p>
        </p:txBody>
      </p:sp>
      <p:sp>
        <p:nvSpPr>
          <p:cNvPr id="11" name="Rectangle 10"/>
          <p:cNvSpPr/>
          <p:nvPr/>
        </p:nvSpPr>
        <p:spPr>
          <a:xfrm>
            <a:off x="4191000" y="43434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Internal</a:t>
            </a:r>
          </a:p>
          <a:p>
            <a:pPr algn="ctr"/>
            <a:r>
              <a:rPr lang="en-US" dirty="0" smtClean="0"/>
              <a:t>Level</a:t>
            </a:r>
            <a:endParaRPr lang="en-IN" dirty="0"/>
          </a:p>
        </p:txBody>
      </p:sp>
      <p:sp>
        <p:nvSpPr>
          <p:cNvPr id="12" name="Flowchart: Magnetic Disk 11"/>
          <p:cNvSpPr/>
          <p:nvPr/>
        </p:nvSpPr>
        <p:spPr>
          <a:xfrm>
            <a:off x="4191000" y="5715000"/>
            <a:ext cx="1447800" cy="609600"/>
          </a:xfrm>
          <a:prstGeom prst="flowChartMagneticDisk">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Database</a:t>
            </a:r>
            <a:endParaRPr lang="en-IN" dirty="0"/>
          </a:p>
        </p:txBody>
      </p:sp>
      <p:cxnSp>
        <p:nvCxnSpPr>
          <p:cNvPr id="13" name="Straight Connector 12"/>
          <p:cNvCxnSpPr>
            <a:stCxn id="7" idx="2"/>
          </p:cNvCxnSpPr>
          <p:nvPr/>
        </p:nvCxnSpPr>
        <p:spPr>
          <a:xfrm>
            <a:off x="3086100" y="2209800"/>
            <a:ext cx="110490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4" name="Straight Connector 13"/>
          <p:cNvCxnSpPr>
            <a:stCxn id="8" idx="2"/>
            <a:endCxn id="10" idx="0"/>
          </p:cNvCxnSpPr>
          <p:nvPr/>
        </p:nvCxnSpPr>
        <p:spPr>
          <a:xfrm>
            <a:off x="4914900" y="22098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Straight Connector 14"/>
          <p:cNvCxnSpPr>
            <a:stCxn id="9" idx="2"/>
          </p:cNvCxnSpPr>
          <p:nvPr/>
        </p:nvCxnSpPr>
        <p:spPr>
          <a:xfrm flipH="1">
            <a:off x="5638800" y="2209800"/>
            <a:ext cx="110490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6" name="Straight Connector 15"/>
          <p:cNvCxnSpPr>
            <a:stCxn id="10" idx="2"/>
            <a:endCxn id="11" idx="0"/>
          </p:cNvCxnSpPr>
          <p:nvPr/>
        </p:nvCxnSpPr>
        <p:spPr>
          <a:xfrm>
            <a:off x="4914900" y="35814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7" name="Straight Connector 16"/>
          <p:cNvCxnSpPr>
            <a:stCxn id="11" idx="2"/>
            <a:endCxn id="12" idx="1"/>
          </p:cNvCxnSpPr>
          <p:nvPr/>
        </p:nvCxnSpPr>
        <p:spPr>
          <a:xfrm>
            <a:off x="4914900" y="49530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24"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990600"/>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5029200" y="1078468"/>
            <a:ext cx="2743200" cy="369332"/>
          </a:xfrm>
          <a:prstGeom prst="rect">
            <a:avLst/>
          </a:prstGeom>
          <a:noFill/>
        </p:spPr>
        <p:txBody>
          <a:bodyPr wrap="square" rtlCol="0">
            <a:spAutoFit/>
          </a:bodyPr>
          <a:lstStyle/>
          <a:p>
            <a:r>
              <a:rPr lang="en-US" dirty="0" smtClean="0"/>
              <a:t>Want to access some data</a:t>
            </a:r>
            <a:endParaRPr lang="en-IN" dirty="0"/>
          </a:p>
        </p:txBody>
      </p:sp>
      <p:cxnSp>
        <p:nvCxnSpPr>
          <p:cNvPr id="21" name="Straight Connector 20"/>
          <p:cNvCxnSpPr/>
          <p:nvPr/>
        </p:nvCxnSpPr>
        <p:spPr>
          <a:xfrm>
            <a:off x="3200400" y="2590504"/>
            <a:ext cx="3657600"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2" name="Straight Connector 21"/>
          <p:cNvCxnSpPr/>
          <p:nvPr/>
        </p:nvCxnSpPr>
        <p:spPr>
          <a:xfrm>
            <a:off x="3200400" y="3962400"/>
            <a:ext cx="36576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23" name="TextBox 22"/>
          <p:cNvSpPr txBox="1"/>
          <p:nvPr/>
        </p:nvSpPr>
        <p:spPr>
          <a:xfrm>
            <a:off x="6791332" y="2268317"/>
            <a:ext cx="2095500" cy="646331"/>
          </a:xfrm>
          <a:prstGeom prst="rect">
            <a:avLst/>
          </a:prstGeom>
          <a:noFill/>
        </p:spPr>
        <p:txBody>
          <a:bodyPr wrap="square" rtlCol="0">
            <a:spAutoFit/>
          </a:bodyPr>
          <a:lstStyle/>
          <a:p>
            <a:r>
              <a:rPr lang="en-US" dirty="0" smtClean="0"/>
              <a:t>External/Conceptual</a:t>
            </a:r>
          </a:p>
          <a:p>
            <a:r>
              <a:rPr lang="en-US" dirty="0" smtClean="0"/>
              <a:t>Mapping </a:t>
            </a:r>
            <a:endParaRPr lang="en-IN" dirty="0"/>
          </a:p>
        </p:txBody>
      </p:sp>
      <p:sp>
        <p:nvSpPr>
          <p:cNvPr id="29" name="TextBox 28"/>
          <p:cNvSpPr txBox="1"/>
          <p:nvPr/>
        </p:nvSpPr>
        <p:spPr>
          <a:xfrm>
            <a:off x="6791332" y="3639917"/>
            <a:ext cx="2095500" cy="646331"/>
          </a:xfrm>
          <a:prstGeom prst="rect">
            <a:avLst/>
          </a:prstGeom>
          <a:noFill/>
        </p:spPr>
        <p:txBody>
          <a:bodyPr wrap="square" rtlCol="0">
            <a:spAutoFit/>
          </a:bodyPr>
          <a:lstStyle/>
          <a:p>
            <a:r>
              <a:rPr lang="en-US" dirty="0" smtClean="0"/>
              <a:t>Conceptual/Internal</a:t>
            </a:r>
          </a:p>
          <a:p>
            <a:r>
              <a:rPr lang="en-US" dirty="0" smtClean="0"/>
              <a:t>Mapping </a:t>
            </a:r>
            <a:endParaRPr lang="en-IN" dirty="0"/>
          </a:p>
        </p:txBody>
      </p:sp>
      <p:sp>
        <p:nvSpPr>
          <p:cNvPr id="5" name="Rounded Rectangular Callout 4"/>
          <p:cNvSpPr/>
          <p:nvPr/>
        </p:nvSpPr>
        <p:spPr>
          <a:xfrm>
            <a:off x="238132" y="2819400"/>
            <a:ext cx="3419468" cy="1541683"/>
          </a:xfrm>
          <a:prstGeom prst="wedgeRoundRectCallout">
            <a:avLst>
              <a:gd name="adj1" fmla="val 41841"/>
              <a:gd name="adj2" fmla="val -65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IN" dirty="0"/>
              <a:t>W</a:t>
            </a:r>
            <a:r>
              <a:rPr lang="en-IN" dirty="0" smtClean="0"/>
              <a:t>hich </a:t>
            </a:r>
            <a:r>
              <a:rPr lang="en-IN" dirty="0"/>
              <a:t>objects on the conceptual level correspond to the objects requested on a particular user's external view</a:t>
            </a:r>
          </a:p>
          <a:p>
            <a:pPr marL="171450" indent="-171450">
              <a:buFont typeface="Arial" panose="020B0604020202020204" pitchFamily="34" charset="0"/>
              <a:buChar char="•"/>
            </a:pPr>
            <a:r>
              <a:rPr lang="en-US" dirty="0"/>
              <a:t>Several </a:t>
            </a:r>
            <a:r>
              <a:rPr lang="en-US" dirty="0" smtClean="0"/>
              <a:t>mapping</a:t>
            </a:r>
            <a:endParaRPr lang="en-IN" dirty="0"/>
          </a:p>
        </p:txBody>
      </p:sp>
      <p:sp>
        <p:nvSpPr>
          <p:cNvPr id="6" name="Rounded Rectangular Callout 5"/>
          <p:cNvSpPr/>
          <p:nvPr/>
        </p:nvSpPr>
        <p:spPr>
          <a:xfrm>
            <a:off x="1143001" y="4742083"/>
            <a:ext cx="2819400" cy="1066800"/>
          </a:xfrm>
          <a:prstGeom prst="wedgeRoundRectCallout">
            <a:avLst>
              <a:gd name="adj1" fmla="val 61561"/>
              <a:gd name="adj2" fmla="val -119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IN" dirty="0" smtClean="0"/>
              <a:t>How </a:t>
            </a:r>
            <a:r>
              <a:rPr lang="en-IN" dirty="0"/>
              <a:t>conceptual records and fields stored</a:t>
            </a:r>
          </a:p>
          <a:p>
            <a:pPr marL="171450" indent="-171450">
              <a:buFont typeface="Arial" panose="020B0604020202020204" pitchFamily="34" charset="0"/>
              <a:buChar char="•"/>
            </a:pPr>
            <a:r>
              <a:rPr lang="en-US" dirty="0"/>
              <a:t>One </a:t>
            </a:r>
            <a:r>
              <a:rPr lang="en-US" dirty="0" smtClean="0"/>
              <a:t>mapping</a:t>
            </a:r>
            <a:endParaRPr lang="en-IN" dirty="0"/>
          </a:p>
        </p:txBody>
      </p:sp>
    </p:spTree>
    <p:extLst>
      <p:ext uri="{BB962C8B-B14F-4D97-AF65-F5344CB8AC3E}">
        <p14:creationId xmlns:p14="http://schemas.microsoft.com/office/powerpoint/2010/main" val="185842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9" grpId="0"/>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Independence</a:t>
            </a:r>
            <a:endParaRPr lang="en-US" dirty="0"/>
          </a:p>
        </p:txBody>
      </p:sp>
      <p:sp>
        <p:nvSpPr>
          <p:cNvPr id="3" name="Content Placeholder 2"/>
          <p:cNvSpPr>
            <a:spLocks noGrp="1"/>
          </p:cNvSpPr>
          <p:nvPr>
            <p:ph idx="1"/>
          </p:nvPr>
        </p:nvSpPr>
        <p:spPr>
          <a:ln w="28575">
            <a:noFill/>
          </a:ln>
        </p:spPr>
        <p:txBody>
          <a:bodyPr/>
          <a:lstStyle/>
          <a:p>
            <a:endParaRPr lang="en-US" dirty="0"/>
          </a:p>
        </p:txBody>
      </p:sp>
      <p:sp>
        <p:nvSpPr>
          <p:cNvPr id="7" name="Rectangle 6"/>
          <p:cNvSpPr/>
          <p:nvPr/>
        </p:nvSpPr>
        <p:spPr>
          <a:xfrm>
            <a:off x="23622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1</a:t>
            </a:r>
            <a:endParaRPr lang="en-IN" dirty="0"/>
          </a:p>
        </p:txBody>
      </p:sp>
      <p:sp>
        <p:nvSpPr>
          <p:cNvPr id="8" name="Rectangle 7"/>
          <p:cNvSpPr/>
          <p:nvPr/>
        </p:nvSpPr>
        <p:spPr>
          <a:xfrm>
            <a:off x="41910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2</a:t>
            </a:r>
            <a:endParaRPr lang="en-IN" dirty="0"/>
          </a:p>
        </p:txBody>
      </p:sp>
      <p:sp>
        <p:nvSpPr>
          <p:cNvPr id="9" name="Rectangle 8"/>
          <p:cNvSpPr/>
          <p:nvPr/>
        </p:nvSpPr>
        <p:spPr>
          <a:xfrm>
            <a:off x="6019800" y="16002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View 3</a:t>
            </a:r>
            <a:endParaRPr lang="en-IN" dirty="0"/>
          </a:p>
        </p:txBody>
      </p:sp>
      <p:sp>
        <p:nvSpPr>
          <p:cNvPr id="10" name="Rectangle 9"/>
          <p:cNvSpPr/>
          <p:nvPr/>
        </p:nvSpPr>
        <p:spPr>
          <a:xfrm>
            <a:off x="4191000" y="29718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Conceptual</a:t>
            </a:r>
          </a:p>
          <a:p>
            <a:pPr algn="ctr"/>
            <a:r>
              <a:rPr lang="en-US" dirty="0" smtClean="0"/>
              <a:t>Level</a:t>
            </a:r>
            <a:endParaRPr lang="en-IN" dirty="0"/>
          </a:p>
        </p:txBody>
      </p:sp>
      <p:sp>
        <p:nvSpPr>
          <p:cNvPr id="11" name="Rectangle 10"/>
          <p:cNvSpPr/>
          <p:nvPr/>
        </p:nvSpPr>
        <p:spPr>
          <a:xfrm>
            <a:off x="4191000" y="4343400"/>
            <a:ext cx="14478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Internal</a:t>
            </a:r>
          </a:p>
          <a:p>
            <a:pPr algn="ctr"/>
            <a:r>
              <a:rPr lang="en-US" dirty="0" smtClean="0"/>
              <a:t>Level</a:t>
            </a:r>
            <a:endParaRPr lang="en-IN" dirty="0"/>
          </a:p>
        </p:txBody>
      </p:sp>
      <p:sp>
        <p:nvSpPr>
          <p:cNvPr id="12" name="Flowchart: Magnetic Disk 11"/>
          <p:cNvSpPr/>
          <p:nvPr/>
        </p:nvSpPr>
        <p:spPr>
          <a:xfrm>
            <a:off x="4191000" y="5715000"/>
            <a:ext cx="1447800" cy="609600"/>
          </a:xfrm>
          <a:prstGeom prst="flowChartMagneticDisk">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Database</a:t>
            </a:r>
            <a:endParaRPr lang="en-IN" dirty="0"/>
          </a:p>
        </p:txBody>
      </p:sp>
      <p:cxnSp>
        <p:nvCxnSpPr>
          <p:cNvPr id="13" name="Straight Connector 12"/>
          <p:cNvCxnSpPr>
            <a:stCxn id="7" idx="2"/>
          </p:cNvCxnSpPr>
          <p:nvPr/>
        </p:nvCxnSpPr>
        <p:spPr>
          <a:xfrm>
            <a:off x="3086100" y="2209800"/>
            <a:ext cx="110490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4" name="Straight Connector 13"/>
          <p:cNvCxnSpPr>
            <a:stCxn id="8" idx="2"/>
            <a:endCxn id="10" idx="0"/>
          </p:cNvCxnSpPr>
          <p:nvPr/>
        </p:nvCxnSpPr>
        <p:spPr>
          <a:xfrm>
            <a:off x="4914900" y="22098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Straight Connector 14"/>
          <p:cNvCxnSpPr>
            <a:stCxn id="9" idx="2"/>
          </p:cNvCxnSpPr>
          <p:nvPr/>
        </p:nvCxnSpPr>
        <p:spPr>
          <a:xfrm flipH="1">
            <a:off x="5638800" y="2209800"/>
            <a:ext cx="110490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6" name="Straight Connector 15"/>
          <p:cNvCxnSpPr>
            <a:stCxn id="10" idx="2"/>
            <a:endCxn id="11" idx="0"/>
          </p:cNvCxnSpPr>
          <p:nvPr/>
        </p:nvCxnSpPr>
        <p:spPr>
          <a:xfrm>
            <a:off x="4914900" y="35814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7" name="Straight Connector 16"/>
          <p:cNvCxnSpPr>
            <a:stCxn id="11" idx="2"/>
            <a:endCxn id="12" idx="1"/>
          </p:cNvCxnSpPr>
          <p:nvPr/>
        </p:nvCxnSpPr>
        <p:spPr>
          <a:xfrm>
            <a:off x="4914900" y="4953000"/>
            <a:ext cx="0" cy="76200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24"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990600"/>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5029200" y="1078468"/>
            <a:ext cx="2743200" cy="369332"/>
          </a:xfrm>
          <a:prstGeom prst="rect">
            <a:avLst/>
          </a:prstGeom>
          <a:noFill/>
        </p:spPr>
        <p:txBody>
          <a:bodyPr wrap="square" rtlCol="0">
            <a:spAutoFit/>
          </a:bodyPr>
          <a:lstStyle/>
          <a:p>
            <a:r>
              <a:rPr lang="en-US" dirty="0" smtClean="0"/>
              <a:t>Want to access some data</a:t>
            </a:r>
            <a:endParaRPr lang="en-IN" dirty="0"/>
          </a:p>
        </p:txBody>
      </p:sp>
      <p:sp>
        <p:nvSpPr>
          <p:cNvPr id="23" name="TextBox 22"/>
          <p:cNvSpPr txBox="1"/>
          <p:nvPr/>
        </p:nvSpPr>
        <p:spPr>
          <a:xfrm>
            <a:off x="6477000" y="2895600"/>
            <a:ext cx="1600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Logical Data </a:t>
            </a:r>
            <a:r>
              <a:rPr lang="en-US" dirty="0"/>
              <a:t>Independence</a:t>
            </a:r>
            <a:endParaRPr lang="en-IN" dirty="0"/>
          </a:p>
        </p:txBody>
      </p:sp>
      <p:sp>
        <p:nvSpPr>
          <p:cNvPr id="29" name="TextBox 28"/>
          <p:cNvSpPr txBox="1"/>
          <p:nvPr/>
        </p:nvSpPr>
        <p:spPr>
          <a:xfrm>
            <a:off x="6477000" y="4324350"/>
            <a:ext cx="154201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Physical  Data Independence</a:t>
            </a:r>
            <a:endParaRPr lang="en-IN" dirty="0"/>
          </a:p>
        </p:txBody>
      </p:sp>
      <p:sp>
        <p:nvSpPr>
          <p:cNvPr id="5" name="Rounded Rectangular Callout 4"/>
          <p:cNvSpPr/>
          <p:nvPr/>
        </p:nvSpPr>
        <p:spPr>
          <a:xfrm>
            <a:off x="195266" y="2505758"/>
            <a:ext cx="3419468" cy="2066242"/>
          </a:xfrm>
          <a:prstGeom prst="wedgeRoundRectCallout">
            <a:avLst>
              <a:gd name="adj1" fmla="val 67329"/>
              <a:gd name="adj2" fmla="val -199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IN" dirty="0"/>
              <a:t>A</a:t>
            </a:r>
            <a:r>
              <a:rPr lang="en-IN" dirty="0" smtClean="0"/>
              <a:t>llows </a:t>
            </a:r>
            <a:r>
              <a:rPr lang="en-IN" dirty="0"/>
              <a:t>to change conceptual schema without affecting the existing external schema.</a:t>
            </a:r>
          </a:p>
          <a:p>
            <a:pPr marL="171450" indent="-171450">
              <a:buFont typeface="Arial" panose="020B0604020202020204" pitchFamily="34" charset="0"/>
              <a:buChar char="•"/>
            </a:pPr>
            <a:r>
              <a:rPr lang="en-IN" dirty="0" smtClean="0"/>
              <a:t>Required </a:t>
            </a:r>
            <a:r>
              <a:rPr lang="en-IN" dirty="0"/>
              <a:t>whenever the logical structure of the database is altered.</a:t>
            </a:r>
          </a:p>
          <a:p>
            <a:pPr marL="171450" indent="-171450">
              <a:buFont typeface="Arial" panose="020B0604020202020204" pitchFamily="34" charset="0"/>
              <a:buChar char="•"/>
            </a:pPr>
            <a:r>
              <a:rPr lang="en-IN" dirty="0" smtClean="0"/>
              <a:t>Difficult </a:t>
            </a:r>
            <a:r>
              <a:rPr lang="en-IN" dirty="0"/>
              <a:t>to achieve</a:t>
            </a:r>
          </a:p>
        </p:txBody>
      </p:sp>
      <p:sp>
        <p:nvSpPr>
          <p:cNvPr id="6" name="Rounded Rectangular Callout 5"/>
          <p:cNvSpPr/>
          <p:nvPr/>
        </p:nvSpPr>
        <p:spPr>
          <a:xfrm>
            <a:off x="190499" y="4648200"/>
            <a:ext cx="3789911" cy="1676400"/>
          </a:xfrm>
          <a:prstGeom prst="wedgeRoundRectCallout">
            <a:avLst>
              <a:gd name="adj1" fmla="val 54802"/>
              <a:gd name="adj2" fmla="val -518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IN" dirty="0" smtClean="0"/>
              <a:t>Allows </a:t>
            </a:r>
            <a:r>
              <a:rPr lang="en-IN" dirty="0"/>
              <a:t>changing in physical storage devices without change in the conceptual view or external view.</a:t>
            </a:r>
          </a:p>
          <a:p>
            <a:pPr marL="171450" indent="-171450">
              <a:buFont typeface="Arial" panose="020B0604020202020204" pitchFamily="34" charset="0"/>
              <a:buChar char="•"/>
            </a:pPr>
            <a:r>
              <a:rPr lang="en-IN" dirty="0"/>
              <a:t>R</a:t>
            </a:r>
            <a:r>
              <a:rPr lang="en-IN" dirty="0" smtClean="0"/>
              <a:t>equired </a:t>
            </a:r>
            <a:r>
              <a:rPr lang="en-IN" dirty="0"/>
              <a:t>to improve performance.</a:t>
            </a:r>
          </a:p>
          <a:p>
            <a:pPr marL="171450" indent="-171450">
              <a:buFont typeface="Arial" panose="020B0604020202020204" pitchFamily="34" charset="0"/>
              <a:buChar char="•"/>
            </a:pPr>
            <a:r>
              <a:rPr lang="en-IN" dirty="0" smtClean="0"/>
              <a:t>Easy </a:t>
            </a:r>
            <a:r>
              <a:rPr lang="en-IN" dirty="0"/>
              <a:t>to achieve</a:t>
            </a:r>
          </a:p>
        </p:txBody>
      </p:sp>
      <p:cxnSp>
        <p:nvCxnSpPr>
          <p:cNvPr id="19" name="Straight Arrow Connector 18"/>
          <p:cNvCxnSpPr>
            <a:stCxn id="29" idx="1"/>
            <a:endCxn id="11" idx="3"/>
          </p:cNvCxnSpPr>
          <p:nvPr/>
        </p:nvCxnSpPr>
        <p:spPr>
          <a:xfrm flipH="1">
            <a:off x="5638800" y="4647516"/>
            <a:ext cx="838200" cy="6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638800" y="3275232"/>
            <a:ext cx="838200" cy="6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49390" y="5105400"/>
            <a:ext cx="310411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Ability to modify a schema definition in one level without affecting a schema definition in the next higher level</a:t>
            </a:r>
            <a:r>
              <a:rPr lang="en-US" dirty="0" smtClean="0"/>
              <a:t>.</a:t>
            </a:r>
            <a:endParaRPr lang="en-US" dirty="0"/>
          </a:p>
        </p:txBody>
      </p:sp>
    </p:spTree>
    <p:extLst>
      <p:ext uri="{BB962C8B-B14F-4D97-AF65-F5344CB8AC3E}">
        <p14:creationId xmlns:p14="http://schemas.microsoft.com/office/powerpoint/2010/main" val="33072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5" grpId="0" animBg="1"/>
      <p:bldP spid="6"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database users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lgn="just">
              <a:buFont typeface="+mj-lt"/>
              <a:buAutoNum type="arabicPeriod"/>
            </a:pPr>
            <a:r>
              <a:rPr lang="en-IN" b="1" dirty="0"/>
              <a:t>Naive Users (End Users)</a:t>
            </a:r>
          </a:p>
          <a:p>
            <a:pPr lvl="1" algn="just"/>
            <a:r>
              <a:rPr lang="en-IN" dirty="0"/>
              <a:t>Unsophisticated users who have zero knowledge of database system</a:t>
            </a:r>
          </a:p>
          <a:p>
            <a:pPr lvl="1" algn="just"/>
            <a:r>
              <a:rPr lang="en-IN" dirty="0"/>
              <a:t>User interacts to database via sophisticated software or </a:t>
            </a:r>
            <a:r>
              <a:rPr lang="en-IN" dirty="0" smtClean="0"/>
              <a:t>tools</a:t>
            </a:r>
            <a:endParaRPr lang="en-IN" dirty="0"/>
          </a:p>
          <a:p>
            <a:pPr lvl="1" algn="just"/>
            <a:r>
              <a:rPr lang="en-US" dirty="0"/>
              <a:t>e.g. Clerk in Bank</a:t>
            </a:r>
            <a:endParaRPr lang="en-IN" dirty="0"/>
          </a:p>
          <a:p>
            <a:pPr marL="457200" indent="-457200" algn="just">
              <a:buFont typeface="+mj-lt"/>
              <a:buAutoNum type="arabicPeriod"/>
            </a:pPr>
            <a:r>
              <a:rPr lang="en-IN" b="1" dirty="0"/>
              <a:t>Application Programmers</a:t>
            </a:r>
          </a:p>
          <a:p>
            <a:pPr lvl="1" algn="just"/>
            <a:r>
              <a:rPr lang="en-IN" dirty="0"/>
              <a:t>Programmers who write software using tools such as Java, </a:t>
            </a:r>
            <a:r>
              <a:rPr lang="en-IN" dirty="0" err="1"/>
              <a:t>.Net</a:t>
            </a:r>
            <a:r>
              <a:rPr lang="en-IN" dirty="0"/>
              <a:t>, PHP etc…</a:t>
            </a:r>
          </a:p>
          <a:p>
            <a:pPr lvl="1" algn="just"/>
            <a:r>
              <a:rPr lang="en-US" dirty="0"/>
              <a:t>e.g. Software Developers</a:t>
            </a:r>
            <a:endParaRPr lang="en-IN" dirty="0"/>
          </a:p>
          <a:p>
            <a:pPr marL="457200" indent="-457200" algn="just">
              <a:buFont typeface="+mj-lt"/>
              <a:buAutoNum type="arabicPeriod"/>
            </a:pPr>
            <a:r>
              <a:rPr lang="en-IN" b="1" dirty="0"/>
              <a:t>Sophisticated Users</a:t>
            </a:r>
          </a:p>
          <a:p>
            <a:pPr lvl="1" algn="just"/>
            <a:r>
              <a:rPr lang="en-IN" dirty="0"/>
              <a:t>Interact with database system without using application program</a:t>
            </a:r>
          </a:p>
          <a:p>
            <a:pPr lvl="1" algn="just"/>
            <a:r>
              <a:rPr lang="en-US" dirty="0"/>
              <a:t>Use query tools like SQL</a:t>
            </a:r>
          </a:p>
          <a:p>
            <a:pPr lvl="1" algn="just"/>
            <a:r>
              <a:rPr lang="en-US" dirty="0"/>
              <a:t>e.g. Analyst </a:t>
            </a:r>
            <a:endParaRPr lang="en-IN" dirty="0"/>
          </a:p>
          <a:p>
            <a:pPr marL="457200" indent="-457200" algn="just">
              <a:buFont typeface="+mj-lt"/>
              <a:buAutoNum type="arabicPeriod"/>
            </a:pPr>
            <a:r>
              <a:rPr lang="en-IN" b="1" dirty="0"/>
              <a:t>Specialized Users (DBA)</a:t>
            </a:r>
          </a:p>
          <a:p>
            <a:pPr lvl="1" algn="just"/>
            <a:r>
              <a:rPr lang="en-IN" dirty="0"/>
              <a:t>User write specialized database applications program</a:t>
            </a:r>
          </a:p>
          <a:p>
            <a:pPr lvl="1" algn="just"/>
            <a:r>
              <a:rPr lang="en-US" dirty="0"/>
              <a:t>Use administration tools</a:t>
            </a:r>
          </a:p>
          <a:p>
            <a:pPr lvl="1" algn="just"/>
            <a:r>
              <a:rPr lang="en-US" dirty="0"/>
              <a:t>e.g. Database Administrator</a:t>
            </a:r>
          </a:p>
        </p:txBody>
      </p:sp>
    </p:spTree>
    <p:extLst>
      <p:ext uri="{BB962C8B-B14F-4D97-AF65-F5344CB8AC3E}">
        <p14:creationId xmlns:p14="http://schemas.microsoft.com/office/powerpoint/2010/main" val="156552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Role of DBA (Database Administrator)</a:t>
            </a:r>
            <a:endParaRPr lang="en-US"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IN" dirty="0"/>
              <a:t>Schema Definition</a:t>
            </a:r>
          </a:p>
          <a:p>
            <a:pPr lvl="1" algn="just"/>
            <a:r>
              <a:rPr lang="en-US" dirty="0"/>
              <a:t>defines the logical schema of the database. </a:t>
            </a:r>
          </a:p>
          <a:p>
            <a:pPr marL="457200" indent="-457200" algn="just">
              <a:buFont typeface="+mj-lt"/>
              <a:buAutoNum type="arabicPeriod"/>
            </a:pPr>
            <a:r>
              <a:rPr lang="en-IN" dirty="0"/>
              <a:t>Storage Structure and Access Method Definition</a:t>
            </a:r>
          </a:p>
          <a:p>
            <a:pPr lvl="1" algn="just"/>
            <a:r>
              <a:rPr lang="en-US" dirty="0"/>
              <a:t>decides how the data is to be represented in the database &amp; how to access it.</a:t>
            </a:r>
          </a:p>
          <a:p>
            <a:pPr marL="457200" indent="-457200" algn="just">
              <a:buFont typeface="+mj-lt"/>
              <a:buAutoNum type="arabicPeriod"/>
            </a:pPr>
            <a:r>
              <a:rPr lang="en-IN" dirty="0"/>
              <a:t>Defining Security and Integrity Constraints</a:t>
            </a:r>
          </a:p>
          <a:p>
            <a:pPr lvl="1" algn="just"/>
            <a:r>
              <a:rPr lang="en-US" dirty="0"/>
              <a:t>decides various security and integrity constraints.</a:t>
            </a:r>
          </a:p>
          <a:p>
            <a:pPr marL="457200" indent="-457200" algn="just">
              <a:buFont typeface="+mj-lt"/>
              <a:buAutoNum type="arabicPeriod"/>
            </a:pPr>
            <a:r>
              <a:rPr lang="en-IN" dirty="0"/>
              <a:t>Granting of Authorization for Data Access</a:t>
            </a:r>
          </a:p>
          <a:p>
            <a:pPr lvl="1" algn="just"/>
            <a:r>
              <a:rPr lang="en-US" dirty="0"/>
              <a:t>determines which user needs access to which part of the database</a:t>
            </a:r>
            <a:r>
              <a:rPr lang="en-US" dirty="0" smtClean="0"/>
              <a:t>.</a:t>
            </a:r>
            <a:endParaRPr lang="en-US" dirty="0"/>
          </a:p>
        </p:txBody>
      </p:sp>
    </p:spTree>
    <p:extLst>
      <p:ext uri="{BB962C8B-B14F-4D97-AF65-F5344CB8AC3E}">
        <p14:creationId xmlns:p14="http://schemas.microsoft.com/office/powerpoint/2010/main" val="274351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Role of DBA (Database Administrator)</a:t>
            </a:r>
            <a:endParaRPr lang="en-US" dirty="0"/>
          </a:p>
        </p:txBody>
      </p:sp>
      <p:sp>
        <p:nvSpPr>
          <p:cNvPr id="3" name="Content Placeholder 2"/>
          <p:cNvSpPr>
            <a:spLocks noGrp="1"/>
          </p:cNvSpPr>
          <p:nvPr>
            <p:ph idx="1"/>
          </p:nvPr>
        </p:nvSpPr>
        <p:spPr/>
        <p:txBody>
          <a:bodyPr>
            <a:normAutofit/>
          </a:bodyPr>
          <a:lstStyle/>
          <a:p>
            <a:pPr marL="457200" indent="-457200" algn="just">
              <a:buFont typeface="+mj-lt"/>
              <a:buAutoNum type="arabicPeriod" startAt="5"/>
            </a:pPr>
            <a:r>
              <a:rPr lang="en-IN" dirty="0" smtClean="0"/>
              <a:t>Liaison </a:t>
            </a:r>
            <a:r>
              <a:rPr lang="en-IN" dirty="0"/>
              <a:t>with Users</a:t>
            </a:r>
          </a:p>
          <a:p>
            <a:pPr lvl="1" algn="just"/>
            <a:r>
              <a:rPr lang="en-US" dirty="0"/>
              <a:t>provide necessary data to user.</a:t>
            </a:r>
          </a:p>
          <a:p>
            <a:pPr marL="457200" indent="-457200" algn="just">
              <a:buFont typeface="+mj-lt"/>
              <a:buAutoNum type="arabicPeriod" startAt="5"/>
            </a:pPr>
            <a:r>
              <a:rPr lang="en-IN" dirty="0"/>
              <a:t>Assisting Application Programmer</a:t>
            </a:r>
          </a:p>
          <a:p>
            <a:pPr lvl="1" algn="just"/>
            <a:r>
              <a:rPr lang="en-US" dirty="0"/>
              <a:t>provides assistance to application programmers to develop application programs.</a:t>
            </a:r>
            <a:endParaRPr lang="en-IN" dirty="0"/>
          </a:p>
          <a:p>
            <a:pPr marL="457200" indent="-457200" algn="just">
              <a:buFont typeface="+mj-lt"/>
              <a:buAutoNum type="arabicPeriod" startAt="5"/>
            </a:pPr>
            <a:r>
              <a:rPr lang="en-IN" dirty="0"/>
              <a:t>Monitoring Performance</a:t>
            </a:r>
          </a:p>
          <a:p>
            <a:pPr lvl="1" algn="just"/>
            <a:r>
              <a:rPr lang="en-US" dirty="0"/>
              <a:t>ensures that better performance is maintained by making change in physical or logical schema if required.</a:t>
            </a:r>
            <a:endParaRPr lang="en-IN" dirty="0"/>
          </a:p>
          <a:p>
            <a:pPr marL="457200" indent="-457200" algn="just">
              <a:buFont typeface="+mj-lt"/>
              <a:buAutoNum type="arabicPeriod" startAt="5"/>
            </a:pPr>
            <a:r>
              <a:rPr lang="en-IN" dirty="0"/>
              <a:t>Backup and Recovery</a:t>
            </a:r>
          </a:p>
          <a:p>
            <a:pPr lvl="1" algn="just"/>
            <a:r>
              <a:rPr lang="en-US" dirty="0"/>
              <a:t>backing up the database on some storage devices such as DVD, CD or Magnetic Tape or remote servers and  recover system in case of failures, such as flood or virus attack from this backup.</a:t>
            </a:r>
          </a:p>
        </p:txBody>
      </p:sp>
    </p:spTree>
    <p:extLst>
      <p:ext uri="{BB962C8B-B14F-4D97-AF65-F5344CB8AC3E}">
        <p14:creationId xmlns:p14="http://schemas.microsoft.com/office/powerpoint/2010/main" val="235758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System Architecture</a:t>
            </a:r>
            <a:endParaRPr lang="en-US" dirty="0"/>
          </a:p>
        </p:txBody>
      </p:sp>
      <p:sp>
        <p:nvSpPr>
          <p:cNvPr id="3" name="Content Placeholder 2"/>
          <p:cNvSpPr>
            <a:spLocks noGrp="1"/>
          </p:cNvSpPr>
          <p:nvPr>
            <p:ph idx="1"/>
          </p:nvPr>
        </p:nvSpPr>
        <p:spPr>
          <a:ln w="19050">
            <a:solidFill>
              <a:schemeClr val="bg1"/>
            </a:solidFill>
          </a:ln>
        </p:spPr>
        <p:txBody>
          <a:bodyPr/>
          <a:lstStyle/>
          <a:p>
            <a:endParaRPr lang="en-US" dirty="0" smtClean="0"/>
          </a:p>
          <a:p>
            <a:endParaRPr lang="en-US" dirty="0"/>
          </a:p>
        </p:txBody>
      </p:sp>
      <p:sp>
        <p:nvSpPr>
          <p:cNvPr id="4" name="AutoShape 78"/>
          <p:cNvSpPr>
            <a:spLocks noChangeArrowheads="1"/>
          </p:cNvSpPr>
          <p:nvPr/>
        </p:nvSpPr>
        <p:spPr bwMode="auto">
          <a:xfrm>
            <a:off x="1501515" y="1040952"/>
            <a:ext cx="1069045" cy="47849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naive users</a:t>
            </a:r>
            <a:endParaRPr kumimoji="0" lang="en-US" altLang="en-US" sz="1400" b="0" i="0" u="none" strike="noStrike" cap="none" normalizeH="0" baseline="0" dirty="0" smtClean="0">
              <a:ln>
                <a:noFill/>
              </a:ln>
              <a:solidFill>
                <a:schemeClr val="tx1"/>
              </a:solidFill>
              <a:effectLst/>
            </a:endParaRPr>
          </a:p>
        </p:txBody>
      </p:sp>
      <p:sp>
        <p:nvSpPr>
          <p:cNvPr id="5" name="AutoShape 77"/>
          <p:cNvSpPr>
            <a:spLocks noChangeArrowheads="1"/>
          </p:cNvSpPr>
          <p:nvPr/>
        </p:nvSpPr>
        <p:spPr bwMode="auto">
          <a:xfrm>
            <a:off x="2873115" y="1041174"/>
            <a:ext cx="1313293" cy="47951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application programmer</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6" name="AutoShape 76"/>
          <p:cNvSpPr>
            <a:spLocks noChangeArrowheads="1"/>
          </p:cNvSpPr>
          <p:nvPr/>
        </p:nvSpPr>
        <p:spPr bwMode="auto">
          <a:xfrm>
            <a:off x="4437391" y="1044485"/>
            <a:ext cx="1353809" cy="47951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sophisticated</a:t>
            </a:r>
            <a:endParaRPr kumimoji="0" lang="en-US" altLang="en-US"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users</a:t>
            </a:r>
            <a:endParaRPr kumimoji="0" lang="en-US" altLang="en-US" sz="1400" b="0" i="0" u="none" strike="noStrike" cap="none" normalizeH="0" baseline="0" dirty="0" smtClean="0">
              <a:ln>
                <a:noFill/>
              </a:ln>
              <a:solidFill>
                <a:schemeClr val="tx1"/>
              </a:solidFill>
              <a:effectLst/>
            </a:endParaRPr>
          </a:p>
        </p:txBody>
      </p:sp>
      <p:sp>
        <p:nvSpPr>
          <p:cNvPr id="7" name="AutoShape 75"/>
          <p:cNvSpPr>
            <a:spLocks noChangeArrowheads="1"/>
          </p:cNvSpPr>
          <p:nvPr/>
        </p:nvSpPr>
        <p:spPr bwMode="auto">
          <a:xfrm>
            <a:off x="6093755" y="1038810"/>
            <a:ext cx="1373845" cy="47951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database administrator</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Oval 70"/>
          <p:cNvSpPr>
            <a:spLocks noChangeArrowheads="1"/>
          </p:cNvSpPr>
          <p:nvPr/>
        </p:nvSpPr>
        <p:spPr bwMode="auto">
          <a:xfrm>
            <a:off x="1282410" y="1801326"/>
            <a:ext cx="1501821" cy="637074"/>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application</a:t>
            </a:r>
            <a:endParaRPr kumimoji="0" lang="en-US" altLang="en-US"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interfaces</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9" name="Oval 67"/>
          <p:cNvSpPr>
            <a:spLocks noChangeArrowheads="1"/>
          </p:cNvSpPr>
          <p:nvPr/>
        </p:nvSpPr>
        <p:spPr bwMode="auto">
          <a:xfrm>
            <a:off x="2844800" y="1712546"/>
            <a:ext cx="1513726" cy="709017"/>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application</a:t>
            </a:r>
            <a:endParaRPr kumimoji="0" lang="en-US" altLang="en-US"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program</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10" name="Oval 64"/>
          <p:cNvSpPr>
            <a:spLocks noChangeArrowheads="1"/>
          </p:cNvSpPr>
          <p:nvPr/>
        </p:nvSpPr>
        <p:spPr bwMode="auto">
          <a:xfrm>
            <a:off x="4481841" y="1802270"/>
            <a:ext cx="1277609" cy="63612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query</a:t>
            </a:r>
            <a:endParaRPr kumimoji="0" lang="en-US" altLang="en-US"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tool</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11" name="Oval 61"/>
          <p:cNvSpPr>
            <a:spLocks noChangeArrowheads="1"/>
          </p:cNvSpPr>
          <p:nvPr/>
        </p:nvSpPr>
        <p:spPr bwMode="auto">
          <a:xfrm>
            <a:off x="5904938" y="1792882"/>
            <a:ext cx="1754845" cy="63281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administration tool</a:t>
            </a:r>
            <a:endParaRPr kumimoji="0" lang="en-US" altLang="en-US" sz="1400" b="0" i="0" u="none" strike="noStrike" cap="none" normalizeH="0" baseline="0" dirty="0" smtClean="0">
              <a:ln>
                <a:noFill/>
              </a:ln>
              <a:solidFill>
                <a:schemeClr val="tx1"/>
              </a:solidFill>
              <a:effectLst/>
            </a:endParaRPr>
          </a:p>
        </p:txBody>
      </p:sp>
      <p:sp>
        <p:nvSpPr>
          <p:cNvPr id="12" name="Rectangle 58"/>
          <p:cNvSpPr>
            <a:spLocks noChangeArrowheads="1"/>
          </p:cNvSpPr>
          <p:nvPr/>
        </p:nvSpPr>
        <p:spPr bwMode="auto">
          <a:xfrm>
            <a:off x="3068096" y="2743200"/>
            <a:ext cx="1006996" cy="314983"/>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compiler and linker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55"/>
          <p:cNvSpPr>
            <a:spLocks noChangeArrowheads="1"/>
          </p:cNvSpPr>
          <p:nvPr/>
        </p:nvSpPr>
        <p:spPr bwMode="auto">
          <a:xfrm>
            <a:off x="4596064" y="2743200"/>
            <a:ext cx="1006996" cy="314983"/>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DML queries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52"/>
          <p:cNvSpPr>
            <a:spLocks noChangeArrowheads="1"/>
          </p:cNvSpPr>
          <p:nvPr/>
        </p:nvSpPr>
        <p:spPr bwMode="auto">
          <a:xfrm>
            <a:off x="6280841" y="2731168"/>
            <a:ext cx="1006996" cy="314983"/>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DDL interpreter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49"/>
          <p:cNvSpPr>
            <a:spLocks noChangeArrowheads="1"/>
          </p:cNvSpPr>
          <p:nvPr/>
        </p:nvSpPr>
        <p:spPr bwMode="auto">
          <a:xfrm>
            <a:off x="1369538" y="3161404"/>
            <a:ext cx="1285569" cy="433220"/>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application program object code</a:t>
            </a:r>
            <a:endParaRPr kumimoji="0" lang="en-US" altLang="en-US" sz="800" b="0" i="0" u="none" strike="noStrike" cap="none" normalizeH="0" baseline="0" dirty="0" smtClean="0">
              <a:ln>
                <a:noFill/>
              </a:ln>
              <a:solidFill>
                <a:schemeClr val="tx1"/>
              </a:solidFill>
              <a:effectLst/>
            </a:endParaRPr>
          </a:p>
        </p:txBody>
      </p:sp>
      <p:sp>
        <p:nvSpPr>
          <p:cNvPr id="16" name="Rectangle 48"/>
          <p:cNvSpPr>
            <a:spLocks noChangeArrowheads="1"/>
          </p:cNvSpPr>
          <p:nvPr/>
        </p:nvSpPr>
        <p:spPr bwMode="auto">
          <a:xfrm>
            <a:off x="4267642" y="3217094"/>
            <a:ext cx="1006996" cy="371264"/>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DML compiler and organizer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47"/>
          <p:cNvSpPr>
            <a:spLocks noChangeArrowheads="1"/>
          </p:cNvSpPr>
          <p:nvPr/>
        </p:nvSpPr>
        <p:spPr bwMode="auto">
          <a:xfrm>
            <a:off x="3051232" y="3679164"/>
            <a:ext cx="1209947" cy="314983"/>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query evaluation engine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31"/>
          <p:cNvSpPr>
            <a:spLocks noChangeArrowheads="1"/>
          </p:cNvSpPr>
          <p:nvPr/>
        </p:nvSpPr>
        <p:spPr bwMode="auto">
          <a:xfrm>
            <a:off x="1767602" y="4267200"/>
            <a:ext cx="1100716" cy="184923"/>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buffer manager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30"/>
          <p:cNvSpPr>
            <a:spLocks noChangeArrowheads="1"/>
          </p:cNvSpPr>
          <p:nvPr/>
        </p:nvSpPr>
        <p:spPr bwMode="auto">
          <a:xfrm>
            <a:off x="3110049" y="4267200"/>
            <a:ext cx="930082" cy="184923"/>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file manager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29"/>
          <p:cNvSpPr>
            <a:spLocks noChangeArrowheads="1"/>
          </p:cNvSpPr>
          <p:nvPr/>
        </p:nvSpPr>
        <p:spPr bwMode="auto">
          <a:xfrm>
            <a:off x="4893945" y="4267200"/>
            <a:ext cx="949472" cy="515040"/>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authorization and integrity manager</a:t>
            </a:r>
            <a:endParaRPr kumimoji="0" lang="en-US" altLang="en-US"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28"/>
          <p:cNvSpPr>
            <a:spLocks noChangeArrowheads="1"/>
          </p:cNvSpPr>
          <p:nvPr/>
        </p:nvSpPr>
        <p:spPr bwMode="auto">
          <a:xfrm>
            <a:off x="5995307" y="4267200"/>
            <a:ext cx="1006996" cy="34998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transaction manager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AutoShape 27"/>
          <p:cNvSpPr>
            <a:spLocks noChangeShapeType="1"/>
          </p:cNvSpPr>
          <p:nvPr/>
        </p:nvSpPr>
        <p:spPr bwMode="auto">
          <a:xfrm flipV="1">
            <a:off x="1166496" y="4106960"/>
            <a:ext cx="6583680" cy="45719"/>
          </a:xfrm>
          <a:prstGeom prst="straightConnector1">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23" name="AutoShape 23"/>
          <p:cNvSpPr>
            <a:spLocks noChangeArrowheads="1"/>
          </p:cNvSpPr>
          <p:nvPr/>
        </p:nvSpPr>
        <p:spPr bwMode="auto">
          <a:xfrm>
            <a:off x="2315576" y="5137903"/>
            <a:ext cx="2749003" cy="1110497"/>
          </a:xfrm>
          <a:prstGeom prst="can">
            <a:avLst>
              <a:gd name="adj" fmla="val 201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22"/>
          <p:cNvSpPr>
            <a:spLocks noChangeArrowheads="1"/>
          </p:cNvSpPr>
          <p:nvPr/>
        </p:nvSpPr>
        <p:spPr bwMode="auto">
          <a:xfrm>
            <a:off x="3891642" y="5486400"/>
            <a:ext cx="1123984" cy="207151"/>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dictionary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1"/>
          <p:cNvSpPr>
            <a:spLocks noChangeArrowheads="1"/>
          </p:cNvSpPr>
          <p:nvPr/>
        </p:nvSpPr>
        <p:spPr bwMode="auto">
          <a:xfrm>
            <a:off x="3980191" y="5845841"/>
            <a:ext cx="1049009" cy="207151"/>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statistical data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0"/>
          <p:cNvSpPr>
            <a:spLocks noChangeArrowheads="1"/>
          </p:cNvSpPr>
          <p:nvPr/>
        </p:nvSpPr>
        <p:spPr bwMode="auto">
          <a:xfrm>
            <a:off x="2963500" y="5497887"/>
            <a:ext cx="617900" cy="207151"/>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indices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9"/>
          <p:cNvSpPr>
            <a:spLocks noChangeArrowheads="1"/>
          </p:cNvSpPr>
          <p:nvPr/>
        </p:nvSpPr>
        <p:spPr bwMode="auto">
          <a:xfrm>
            <a:off x="2460648" y="5876719"/>
            <a:ext cx="577827" cy="185396"/>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AutoShape 36"/>
          <p:cNvSpPr>
            <a:spLocks noChangeShapeType="1"/>
          </p:cNvSpPr>
          <p:nvPr/>
        </p:nvSpPr>
        <p:spPr bwMode="auto">
          <a:xfrm flipV="1">
            <a:off x="1152798" y="2461846"/>
            <a:ext cx="6583680" cy="10878"/>
          </a:xfrm>
          <a:prstGeom prst="straightConnector1">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29" name="AutoShape 34"/>
          <p:cNvSpPr>
            <a:spLocks noChangeShapeType="1"/>
          </p:cNvSpPr>
          <p:nvPr/>
        </p:nvSpPr>
        <p:spPr bwMode="auto">
          <a:xfrm>
            <a:off x="1143000" y="2472723"/>
            <a:ext cx="16158" cy="1645920"/>
          </a:xfrm>
          <a:prstGeom prst="straightConnector1">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30" name="AutoShape 33"/>
          <p:cNvSpPr>
            <a:spLocks noChangeShapeType="1"/>
          </p:cNvSpPr>
          <p:nvPr/>
        </p:nvSpPr>
        <p:spPr bwMode="auto">
          <a:xfrm>
            <a:off x="7755596" y="2461846"/>
            <a:ext cx="16158" cy="1555053"/>
          </a:xfrm>
          <a:prstGeom prst="straightConnector1">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31" name="AutoShape 26"/>
          <p:cNvSpPr>
            <a:spLocks noChangeShapeType="1"/>
          </p:cNvSpPr>
          <p:nvPr/>
        </p:nvSpPr>
        <p:spPr bwMode="auto">
          <a:xfrm flipV="1">
            <a:off x="1172845" y="4985721"/>
            <a:ext cx="6583680" cy="10878"/>
          </a:xfrm>
          <a:prstGeom prst="straightConnector1">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33" name="AutoShape 24"/>
          <p:cNvSpPr>
            <a:spLocks noChangeShapeType="1"/>
          </p:cNvSpPr>
          <p:nvPr/>
        </p:nvSpPr>
        <p:spPr bwMode="auto">
          <a:xfrm>
            <a:off x="7756242" y="4106961"/>
            <a:ext cx="16158" cy="863130"/>
          </a:xfrm>
          <a:prstGeom prst="straightConnector1">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35" name="AutoShape 27"/>
          <p:cNvSpPr>
            <a:spLocks noChangeShapeType="1"/>
          </p:cNvSpPr>
          <p:nvPr/>
        </p:nvSpPr>
        <p:spPr bwMode="auto">
          <a:xfrm flipV="1">
            <a:off x="1188720" y="4047758"/>
            <a:ext cx="6583680" cy="45719"/>
          </a:xfrm>
          <a:prstGeom prst="straightConnector1">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36" name="AutoShape 34"/>
          <p:cNvSpPr>
            <a:spLocks noChangeShapeType="1"/>
          </p:cNvSpPr>
          <p:nvPr/>
        </p:nvSpPr>
        <p:spPr bwMode="auto">
          <a:xfrm>
            <a:off x="1159158" y="4152679"/>
            <a:ext cx="16158" cy="850392"/>
          </a:xfrm>
          <a:prstGeom prst="straightConnector1">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cxnSp>
        <p:nvCxnSpPr>
          <p:cNvPr id="38" name="Straight Connector 37"/>
          <p:cNvCxnSpPr>
            <a:stCxn id="4" idx="2"/>
            <a:endCxn id="8" idx="0"/>
          </p:cNvCxnSpPr>
          <p:nvPr/>
        </p:nvCxnSpPr>
        <p:spPr>
          <a:xfrm flipH="1">
            <a:off x="2033321" y="1519446"/>
            <a:ext cx="2717" cy="28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7" idx="2"/>
            <a:endCxn id="11" idx="0"/>
          </p:cNvCxnSpPr>
          <p:nvPr/>
        </p:nvCxnSpPr>
        <p:spPr>
          <a:xfrm>
            <a:off x="6780678" y="1518325"/>
            <a:ext cx="1683" cy="2745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109033" y="1524000"/>
            <a:ext cx="2717" cy="28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5" idx="2"/>
          </p:cNvCxnSpPr>
          <p:nvPr/>
        </p:nvCxnSpPr>
        <p:spPr>
          <a:xfrm>
            <a:off x="3529762" y="1520689"/>
            <a:ext cx="0" cy="192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15" idx="0"/>
          </p:cNvCxnSpPr>
          <p:nvPr/>
        </p:nvCxnSpPr>
        <p:spPr>
          <a:xfrm>
            <a:off x="2012322" y="2438517"/>
            <a:ext cx="1" cy="72288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3576732" y="2432038"/>
            <a:ext cx="1" cy="32004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9" name="Straight Connector 58"/>
          <p:cNvCxnSpPr>
            <a:stCxn id="10" idx="4"/>
          </p:cNvCxnSpPr>
          <p:nvPr/>
        </p:nvCxnSpPr>
        <p:spPr>
          <a:xfrm flipH="1">
            <a:off x="5113237" y="2438399"/>
            <a:ext cx="7409" cy="314112"/>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6780677" y="2438399"/>
            <a:ext cx="1" cy="292608"/>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1" name="Straight Connector 60"/>
          <p:cNvCxnSpPr>
            <a:endCxn id="13" idx="0"/>
          </p:cNvCxnSpPr>
          <p:nvPr/>
        </p:nvCxnSpPr>
        <p:spPr>
          <a:xfrm flipH="1">
            <a:off x="5099562" y="2454029"/>
            <a:ext cx="1681115" cy="28917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12" idx="3"/>
            <a:endCxn id="13" idx="1"/>
          </p:cNvCxnSpPr>
          <p:nvPr/>
        </p:nvCxnSpPr>
        <p:spPr>
          <a:xfrm>
            <a:off x="4075092" y="2900692"/>
            <a:ext cx="520972"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12" idx="1"/>
          </p:cNvCxnSpPr>
          <p:nvPr/>
        </p:nvCxnSpPr>
        <p:spPr>
          <a:xfrm rot="10800000" flipV="1">
            <a:off x="2317960" y="2900692"/>
            <a:ext cx="750136" cy="260712"/>
          </a:xfrm>
          <a:prstGeom prst="bentConnector3">
            <a:avLst>
              <a:gd name="adj1" fmla="val 100009"/>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5" idx="3"/>
          </p:cNvCxnSpPr>
          <p:nvPr/>
        </p:nvCxnSpPr>
        <p:spPr>
          <a:xfrm>
            <a:off x="2655107" y="3378014"/>
            <a:ext cx="874654" cy="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flipV="1">
            <a:off x="3529761" y="2971801"/>
            <a:ext cx="1066303" cy="40621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3" idx="2"/>
          </p:cNvCxnSpPr>
          <p:nvPr/>
        </p:nvCxnSpPr>
        <p:spPr>
          <a:xfrm>
            <a:off x="5099562" y="3058183"/>
            <a:ext cx="0" cy="18118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a:off x="2317959" y="3588358"/>
            <a:ext cx="744332" cy="248298"/>
          </a:xfrm>
          <a:prstGeom prst="bentConnector3">
            <a:avLst>
              <a:gd name="adj1" fmla="val 93"/>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endCxn id="17" idx="3"/>
          </p:cNvCxnSpPr>
          <p:nvPr/>
        </p:nvCxnSpPr>
        <p:spPr>
          <a:xfrm rot="5400000">
            <a:off x="4261000" y="3592960"/>
            <a:ext cx="243875" cy="243516"/>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953975" y="3702786"/>
            <a:ext cx="1568434" cy="338554"/>
          </a:xfrm>
          <a:prstGeom prst="rect">
            <a:avLst/>
          </a:prstGeom>
          <a:noFill/>
        </p:spPr>
        <p:txBody>
          <a:bodyPr wrap="square" rtlCol="0">
            <a:spAutoFit/>
          </a:bodyPr>
          <a:lstStyle/>
          <a:p>
            <a:r>
              <a:rPr lang="en-US" sz="1600" dirty="0" smtClean="0"/>
              <a:t>query processor</a:t>
            </a:r>
            <a:endParaRPr lang="en-US" sz="1600" dirty="0"/>
          </a:p>
        </p:txBody>
      </p:sp>
      <p:sp>
        <p:nvSpPr>
          <p:cNvPr id="98" name="TextBox 97"/>
          <p:cNvSpPr txBox="1"/>
          <p:nvPr/>
        </p:nvSpPr>
        <p:spPr>
          <a:xfrm>
            <a:off x="5953975" y="4668612"/>
            <a:ext cx="1589825" cy="338554"/>
          </a:xfrm>
          <a:prstGeom prst="rect">
            <a:avLst/>
          </a:prstGeom>
          <a:noFill/>
        </p:spPr>
        <p:txBody>
          <a:bodyPr wrap="square" rtlCol="0">
            <a:spAutoFit/>
          </a:bodyPr>
          <a:lstStyle/>
          <a:p>
            <a:r>
              <a:rPr lang="en-US" sz="1600" dirty="0" smtClean="0"/>
              <a:t>storage manager</a:t>
            </a:r>
            <a:endParaRPr lang="en-US" sz="1600" dirty="0"/>
          </a:p>
        </p:txBody>
      </p:sp>
      <p:sp>
        <p:nvSpPr>
          <p:cNvPr id="99" name="TextBox 98"/>
          <p:cNvSpPr txBox="1"/>
          <p:nvPr/>
        </p:nvSpPr>
        <p:spPr>
          <a:xfrm>
            <a:off x="5867400" y="5562600"/>
            <a:ext cx="1589825" cy="338554"/>
          </a:xfrm>
          <a:prstGeom prst="rect">
            <a:avLst/>
          </a:prstGeom>
          <a:noFill/>
        </p:spPr>
        <p:txBody>
          <a:bodyPr wrap="square" rtlCol="0">
            <a:spAutoFit/>
          </a:bodyPr>
          <a:lstStyle/>
          <a:p>
            <a:r>
              <a:rPr lang="en-US" sz="1600" dirty="0" smtClean="0"/>
              <a:t>disk storage</a:t>
            </a:r>
            <a:endParaRPr lang="en-US" sz="1600" dirty="0"/>
          </a:p>
        </p:txBody>
      </p:sp>
      <p:cxnSp>
        <p:nvCxnSpPr>
          <p:cNvPr id="100" name="Straight Connector 99"/>
          <p:cNvCxnSpPr>
            <a:stCxn id="17" idx="2"/>
          </p:cNvCxnSpPr>
          <p:nvPr/>
        </p:nvCxnSpPr>
        <p:spPr>
          <a:xfrm flipH="1">
            <a:off x="2315576" y="3994147"/>
            <a:ext cx="1340630" cy="26447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3" name="Straight Connector 102"/>
          <p:cNvCxnSpPr>
            <a:stCxn id="17" idx="2"/>
            <a:endCxn id="19" idx="0"/>
          </p:cNvCxnSpPr>
          <p:nvPr/>
        </p:nvCxnSpPr>
        <p:spPr>
          <a:xfrm flipH="1">
            <a:off x="3575090" y="3994147"/>
            <a:ext cx="81116" cy="273053"/>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6" name="Straight Connector 105"/>
          <p:cNvCxnSpPr>
            <a:stCxn id="17" idx="2"/>
            <a:endCxn id="20" idx="0"/>
          </p:cNvCxnSpPr>
          <p:nvPr/>
        </p:nvCxnSpPr>
        <p:spPr>
          <a:xfrm>
            <a:off x="3656206" y="3994147"/>
            <a:ext cx="1712475" cy="273053"/>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10" name="Straight Connector 109"/>
          <p:cNvCxnSpPr>
            <a:endCxn id="21" idx="0"/>
          </p:cNvCxnSpPr>
          <p:nvPr/>
        </p:nvCxnSpPr>
        <p:spPr>
          <a:xfrm>
            <a:off x="3640116" y="3991040"/>
            <a:ext cx="2858689" cy="27616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12" name="Straight Connector 111"/>
          <p:cNvCxnSpPr>
            <a:stCxn id="18" idx="2"/>
            <a:endCxn id="27" idx="0"/>
          </p:cNvCxnSpPr>
          <p:nvPr/>
        </p:nvCxnSpPr>
        <p:spPr>
          <a:xfrm>
            <a:off x="2317960" y="4452123"/>
            <a:ext cx="431602" cy="142459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16" name="Straight Connector 115"/>
          <p:cNvCxnSpPr>
            <a:stCxn id="18" idx="2"/>
            <a:endCxn id="26" idx="0"/>
          </p:cNvCxnSpPr>
          <p:nvPr/>
        </p:nvCxnSpPr>
        <p:spPr>
          <a:xfrm>
            <a:off x="2317960" y="4452123"/>
            <a:ext cx="954490" cy="1045764"/>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19" name="Straight Connector 118"/>
          <p:cNvCxnSpPr>
            <a:stCxn id="19" idx="2"/>
            <a:endCxn id="26" idx="0"/>
          </p:cNvCxnSpPr>
          <p:nvPr/>
        </p:nvCxnSpPr>
        <p:spPr>
          <a:xfrm flipH="1">
            <a:off x="3272450" y="4452123"/>
            <a:ext cx="302640" cy="1045764"/>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22" name="Straight Connector 121"/>
          <p:cNvCxnSpPr>
            <a:stCxn id="19" idx="2"/>
          </p:cNvCxnSpPr>
          <p:nvPr/>
        </p:nvCxnSpPr>
        <p:spPr>
          <a:xfrm flipH="1">
            <a:off x="2750167" y="4452123"/>
            <a:ext cx="824923" cy="142459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24" name="Straight Connector 123"/>
          <p:cNvCxnSpPr>
            <a:stCxn id="20" idx="2"/>
            <a:endCxn id="24" idx="0"/>
          </p:cNvCxnSpPr>
          <p:nvPr/>
        </p:nvCxnSpPr>
        <p:spPr>
          <a:xfrm flipH="1">
            <a:off x="4453634" y="4782240"/>
            <a:ext cx="915047" cy="70416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27" name="Straight Connector 126"/>
          <p:cNvCxnSpPr>
            <a:stCxn id="16" idx="2"/>
            <a:endCxn id="24" idx="0"/>
          </p:cNvCxnSpPr>
          <p:nvPr/>
        </p:nvCxnSpPr>
        <p:spPr>
          <a:xfrm flipH="1">
            <a:off x="4453634" y="3588358"/>
            <a:ext cx="317506" cy="1898042"/>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1" name="Straight Connector 130"/>
          <p:cNvCxnSpPr/>
          <p:nvPr/>
        </p:nvCxnSpPr>
        <p:spPr>
          <a:xfrm flipH="1">
            <a:off x="3807300" y="4700593"/>
            <a:ext cx="4120" cy="125231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6" name="Straight Connector 135"/>
          <p:cNvCxnSpPr>
            <a:endCxn id="25" idx="1"/>
          </p:cNvCxnSpPr>
          <p:nvPr/>
        </p:nvCxnSpPr>
        <p:spPr>
          <a:xfrm>
            <a:off x="3802537" y="5949416"/>
            <a:ext cx="177654" cy="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flipV="1">
            <a:off x="3816183" y="4707259"/>
            <a:ext cx="764062" cy="5959"/>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40" name="TextBox 139"/>
          <p:cNvSpPr txBox="1"/>
          <p:nvPr/>
        </p:nvSpPr>
        <p:spPr>
          <a:xfrm>
            <a:off x="1558861" y="1522419"/>
            <a:ext cx="480789" cy="276999"/>
          </a:xfrm>
          <a:prstGeom prst="rect">
            <a:avLst/>
          </a:prstGeom>
          <a:noFill/>
        </p:spPr>
        <p:txBody>
          <a:bodyPr wrap="square" rtlCol="0">
            <a:spAutoFit/>
          </a:bodyPr>
          <a:lstStyle/>
          <a:p>
            <a:r>
              <a:rPr lang="en-US" sz="1200" dirty="0" smtClean="0"/>
              <a:t>uses</a:t>
            </a:r>
            <a:endParaRPr lang="en-US" sz="1200" dirty="0"/>
          </a:p>
        </p:txBody>
      </p:sp>
      <p:sp>
        <p:nvSpPr>
          <p:cNvPr id="141" name="TextBox 140"/>
          <p:cNvSpPr txBox="1"/>
          <p:nvPr/>
        </p:nvSpPr>
        <p:spPr>
          <a:xfrm>
            <a:off x="3064034" y="1485765"/>
            <a:ext cx="517366" cy="276999"/>
          </a:xfrm>
          <a:prstGeom prst="rect">
            <a:avLst/>
          </a:prstGeom>
          <a:noFill/>
        </p:spPr>
        <p:txBody>
          <a:bodyPr wrap="square" rtlCol="0">
            <a:spAutoFit/>
          </a:bodyPr>
          <a:lstStyle/>
          <a:p>
            <a:r>
              <a:rPr lang="en-US" sz="1200" dirty="0" smtClean="0"/>
              <a:t>write</a:t>
            </a:r>
            <a:endParaRPr lang="en-US" sz="1200" dirty="0"/>
          </a:p>
        </p:txBody>
      </p:sp>
      <p:sp>
        <p:nvSpPr>
          <p:cNvPr id="143" name="TextBox 142"/>
          <p:cNvSpPr txBox="1"/>
          <p:nvPr/>
        </p:nvSpPr>
        <p:spPr>
          <a:xfrm>
            <a:off x="4695097" y="1527166"/>
            <a:ext cx="480789" cy="276999"/>
          </a:xfrm>
          <a:prstGeom prst="rect">
            <a:avLst/>
          </a:prstGeom>
          <a:noFill/>
        </p:spPr>
        <p:txBody>
          <a:bodyPr wrap="square" rtlCol="0">
            <a:spAutoFit/>
          </a:bodyPr>
          <a:lstStyle/>
          <a:p>
            <a:r>
              <a:rPr lang="en-US" sz="1200" dirty="0" smtClean="0"/>
              <a:t>uses</a:t>
            </a:r>
            <a:endParaRPr lang="en-US" sz="1200" dirty="0"/>
          </a:p>
        </p:txBody>
      </p:sp>
      <p:sp>
        <p:nvSpPr>
          <p:cNvPr id="144" name="TextBox 143"/>
          <p:cNvSpPr txBox="1"/>
          <p:nvPr/>
        </p:nvSpPr>
        <p:spPr>
          <a:xfrm>
            <a:off x="6299889" y="1511506"/>
            <a:ext cx="480789" cy="276999"/>
          </a:xfrm>
          <a:prstGeom prst="rect">
            <a:avLst/>
          </a:prstGeom>
          <a:noFill/>
        </p:spPr>
        <p:txBody>
          <a:bodyPr wrap="square" rtlCol="0">
            <a:spAutoFit/>
          </a:bodyPr>
          <a:lstStyle/>
          <a:p>
            <a:r>
              <a:rPr lang="en-US" sz="1200" dirty="0" smtClean="0"/>
              <a:t>uses</a:t>
            </a:r>
            <a:endParaRPr lang="en-US" sz="1200" dirty="0"/>
          </a:p>
        </p:txBody>
      </p:sp>
      <p:sp>
        <p:nvSpPr>
          <p:cNvPr id="145" name="Rounded Rectangular Callout 144"/>
          <p:cNvSpPr/>
          <p:nvPr/>
        </p:nvSpPr>
        <p:spPr>
          <a:xfrm>
            <a:off x="7467600" y="2778959"/>
            <a:ext cx="1485900" cy="933549"/>
          </a:xfrm>
          <a:prstGeom prst="wedgeRoundRectCallout">
            <a:avLst>
              <a:gd name="adj1" fmla="val -62859"/>
              <a:gd name="adj2" fmla="val 625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deal with execution of DDL and DML statements</a:t>
            </a:r>
            <a:endParaRPr lang="en-US" sz="1400" dirty="0"/>
          </a:p>
        </p:txBody>
      </p:sp>
      <p:sp>
        <p:nvSpPr>
          <p:cNvPr id="146" name="Rounded Rectangular Callout 145"/>
          <p:cNvSpPr/>
          <p:nvPr/>
        </p:nvSpPr>
        <p:spPr>
          <a:xfrm>
            <a:off x="7239000" y="5072798"/>
            <a:ext cx="1808351" cy="1251801"/>
          </a:xfrm>
          <a:prstGeom prst="wedgeRoundRectCallout">
            <a:avLst>
              <a:gd name="adj1" fmla="val -64947"/>
              <a:gd name="adj2" fmla="val -617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provides interface between low-level data stored and application program and queries</a:t>
            </a:r>
            <a:endParaRPr lang="en-US" sz="1400" dirty="0"/>
          </a:p>
        </p:txBody>
      </p:sp>
      <p:sp>
        <p:nvSpPr>
          <p:cNvPr id="147" name="Rounded Rectangular Callout 146"/>
          <p:cNvSpPr/>
          <p:nvPr/>
        </p:nvSpPr>
        <p:spPr>
          <a:xfrm>
            <a:off x="7474063" y="2575431"/>
            <a:ext cx="1573288" cy="1111211"/>
          </a:xfrm>
          <a:prstGeom prst="wedgeRoundRectCallout">
            <a:avLst>
              <a:gd name="adj1" fmla="val -65069"/>
              <a:gd name="adj2" fmla="val -213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Interprets DDL statements into a set of tables containing metadata</a:t>
            </a:r>
            <a:endParaRPr lang="en-US" sz="1400" dirty="0"/>
          </a:p>
        </p:txBody>
      </p:sp>
      <p:sp>
        <p:nvSpPr>
          <p:cNvPr id="151" name="Rounded Rectangular Callout 150"/>
          <p:cNvSpPr/>
          <p:nvPr/>
        </p:nvSpPr>
        <p:spPr>
          <a:xfrm>
            <a:off x="7404888" y="2437406"/>
            <a:ext cx="1671927" cy="1459540"/>
          </a:xfrm>
          <a:prstGeom prst="wedgeRoundRectCallout">
            <a:avLst>
              <a:gd name="adj1" fmla="val -178363"/>
              <a:gd name="adj2" fmla="val 238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a:t>
            </a:r>
            <a:r>
              <a:rPr lang="en-IN" sz="1400" dirty="0" smtClean="0"/>
              <a:t>ranslates </a:t>
            </a:r>
            <a:r>
              <a:rPr lang="en-IN" sz="1400" dirty="0"/>
              <a:t>DML statements into low level instructions that the query evaluation engine understands</a:t>
            </a:r>
            <a:endParaRPr lang="en-US" sz="1400" dirty="0"/>
          </a:p>
        </p:txBody>
      </p:sp>
      <p:sp>
        <p:nvSpPr>
          <p:cNvPr id="152" name="Rounded Rectangular Callout 151"/>
          <p:cNvSpPr/>
          <p:nvPr/>
        </p:nvSpPr>
        <p:spPr>
          <a:xfrm>
            <a:off x="7391400" y="2761334"/>
            <a:ext cx="1671927" cy="1124866"/>
          </a:xfrm>
          <a:prstGeom prst="wedgeRoundRectCallout">
            <a:avLst>
              <a:gd name="adj1" fmla="val -236011"/>
              <a:gd name="adj2" fmla="val 50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Executes low level instructions generated by DML compiler.</a:t>
            </a:r>
            <a:endParaRPr lang="en-US" sz="1400" dirty="0"/>
          </a:p>
        </p:txBody>
      </p:sp>
      <p:sp>
        <p:nvSpPr>
          <p:cNvPr id="153" name="Rounded Rectangular Callout 152"/>
          <p:cNvSpPr/>
          <p:nvPr/>
        </p:nvSpPr>
        <p:spPr>
          <a:xfrm>
            <a:off x="7277540" y="5062712"/>
            <a:ext cx="1808351" cy="799624"/>
          </a:xfrm>
          <a:prstGeom prst="wedgeRoundRectCallout">
            <a:avLst>
              <a:gd name="adj1" fmla="val -73147"/>
              <a:gd name="adj2" fmla="val -1100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Preserves atomicity and controls concurrency</a:t>
            </a:r>
            <a:endParaRPr lang="en-US" sz="1400" dirty="0"/>
          </a:p>
        </p:txBody>
      </p:sp>
      <p:sp>
        <p:nvSpPr>
          <p:cNvPr id="77" name="Rounded Rectangular Callout 76"/>
          <p:cNvSpPr/>
          <p:nvPr/>
        </p:nvSpPr>
        <p:spPr>
          <a:xfrm>
            <a:off x="7200460" y="5201650"/>
            <a:ext cx="1808351" cy="971282"/>
          </a:xfrm>
          <a:prstGeom prst="wedgeRoundRectCallout">
            <a:avLst>
              <a:gd name="adj1" fmla="val -132403"/>
              <a:gd name="adj2" fmla="val -957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Checks the authority of users to access </a:t>
            </a:r>
            <a:r>
              <a:rPr lang="en-IN" sz="1400" dirty="0" smtClean="0"/>
              <a:t>data and integrity constraints</a:t>
            </a:r>
            <a:endParaRPr lang="en-US" sz="1400" dirty="0"/>
          </a:p>
        </p:txBody>
      </p:sp>
      <p:sp>
        <p:nvSpPr>
          <p:cNvPr id="78" name="Rounded Rectangular Callout 77"/>
          <p:cNvSpPr/>
          <p:nvPr/>
        </p:nvSpPr>
        <p:spPr>
          <a:xfrm>
            <a:off x="219989" y="4722395"/>
            <a:ext cx="1808351" cy="971282"/>
          </a:xfrm>
          <a:prstGeom prst="wedgeRoundRectCallout">
            <a:avLst>
              <a:gd name="adj1" fmla="val 115665"/>
              <a:gd name="adj2" fmla="val -791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Manages allocation of space on disk storage</a:t>
            </a:r>
            <a:endParaRPr lang="en-US" sz="1400" dirty="0"/>
          </a:p>
        </p:txBody>
      </p:sp>
      <p:sp>
        <p:nvSpPr>
          <p:cNvPr id="80" name="Rounded Rectangular Callout 79"/>
          <p:cNvSpPr/>
          <p:nvPr/>
        </p:nvSpPr>
        <p:spPr>
          <a:xfrm>
            <a:off x="178178" y="4862733"/>
            <a:ext cx="1881685" cy="971282"/>
          </a:xfrm>
          <a:prstGeom prst="wedgeRoundRectCallout">
            <a:avLst>
              <a:gd name="adj1" fmla="val 69859"/>
              <a:gd name="adj2" fmla="val -91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Fetches data from disk storage to memory for being used</a:t>
            </a:r>
            <a:endParaRPr lang="en-US" sz="1400" dirty="0"/>
          </a:p>
        </p:txBody>
      </p:sp>
      <p:sp>
        <p:nvSpPr>
          <p:cNvPr id="82" name="Rounded Rectangular Callout 81"/>
          <p:cNvSpPr/>
          <p:nvPr/>
        </p:nvSpPr>
        <p:spPr>
          <a:xfrm>
            <a:off x="5288693" y="5915811"/>
            <a:ext cx="1808351" cy="289110"/>
          </a:xfrm>
          <a:prstGeom prst="wedgeRoundRectCallout">
            <a:avLst>
              <a:gd name="adj1" fmla="val -69939"/>
              <a:gd name="adj2" fmla="val -1498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Calibri" panose="020F0502020204030204" pitchFamily="34" charset="0"/>
              </a:rPr>
              <a:t>To store metadata</a:t>
            </a:r>
            <a:endParaRPr lang="en-US" sz="1400" dirty="0"/>
          </a:p>
        </p:txBody>
      </p:sp>
      <p:sp>
        <p:nvSpPr>
          <p:cNvPr id="83" name="Rounded Rectangular Callout 82"/>
          <p:cNvSpPr/>
          <p:nvPr/>
        </p:nvSpPr>
        <p:spPr>
          <a:xfrm>
            <a:off x="179695" y="5600765"/>
            <a:ext cx="1881685" cy="503521"/>
          </a:xfrm>
          <a:prstGeom prst="wedgeRoundRectCallout">
            <a:avLst>
              <a:gd name="adj1" fmla="val 98445"/>
              <a:gd name="adj2" fmla="val -444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Calibri" panose="020F0502020204030204" pitchFamily="34" charset="0"/>
              </a:rPr>
              <a:t>To </a:t>
            </a:r>
            <a:r>
              <a:rPr lang="en-IN" sz="1400" dirty="0">
                <a:latin typeface="Calibri" panose="020F0502020204030204" pitchFamily="34" charset="0"/>
              </a:rPr>
              <a:t>provide faster access to data items</a:t>
            </a:r>
            <a:endParaRPr lang="en-US" sz="1400" dirty="0"/>
          </a:p>
        </p:txBody>
      </p:sp>
      <p:sp>
        <p:nvSpPr>
          <p:cNvPr id="84" name="Rounded Rectangular Callout 83"/>
          <p:cNvSpPr/>
          <p:nvPr/>
        </p:nvSpPr>
        <p:spPr>
          <a:xfrm>
            <a:off x="179986" y="5828302"/>
            <a:ext cx="1881685" cy="503521"/>
          </a:xfrm>
          <a:prstGeom prst="wedgeRoundRectCallout">
            <a:avLst>
              <a:gd name="adj1" fmla="val 72718"/>
              <a:gd name="adj2" fmla="val -230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Calibri" panose="020F0502020204030204" pitchFamily="34" charset="0"/>
              </a:rPr>
              <a:t>To store user data</a:t>
            </a:r>
            <a:endParaRPr lang="en-US" sz="1400" dirty="0"/>
          </a:p>
        </p:txBody>
      </p:sp>
      <p:sp>
        <p:nvSpPr>
          <p:cNvPr id="87" name="Rounded Rectangular Callout 86"/>
          <p:cNvSpPr/>
          <p:nvPr/>
        </p:nvSpPr>
        <p:spPr>
          <a:xfrm>
            <a:off x="5303286" y="5862336"/>
            <a:ext cx="2240514" cy="516949"/>
          </a:xfrm>
          <a:prstGeom prst="wedgeRoundRectCallout">
            <a:avLst>
              <a:gd name="adj1" fmla="val -67559"/>
              <a:gd name="adj2" fmla="val -456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Calibri" panose="020F0502020204030204" pitchFamily="34" charset="0"/>
              </a:rPr>
              <a:t>To store statistical information about the data</a:t>
            </a:r>
            <a:endParaRPr lang="en-US" sz="1400" dirty="0"/>
          </a:p>
        </p:txBody>
      </p:sp>
    </p:spTree>
    <p:extLst>
      <p:ext uri="{BB962C8B-B14F-4D97-AF65-F5344CB8AC3E}">
        <p14:creationId xmlns:p14="http://schemas.microsoft.com/office/powerpoint/2010/main" val="281416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45"/>
                                        </p:tgtEl>
                                      </p:cBhvr>
                                    </p:animEffect>
                                    <p:set>
                                      <p:cBhvr>
                                        <p:cTn id="75" dur="1" fill="hold">
                                          <p:stCondLst>
                                            <p:cond delay="499"/>
                                          </p:stCondLst>
                                        </p:cTn>
                                        <p:tgtEl>
                                          <p:spTgt spid="145"/>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5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5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70"/>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6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79"/>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8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6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4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6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147"/>
                                        </p:tgtEl>
                                      </p:cBhvr>
                                    </p:animEffect>
                                    <p:set>
                                      <p:cBhvr>
                                        <p:cTn id="124" dur="1" fill="hold">
                                          <p:stCondLst>
                                            <p:cond delay="499"/>
                                          </p:stCondLst>
                                        </p:cTn>
                                        <p:tgtEl>
                                          <p:spTgt spid="14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8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5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grpId="1" nodeType="clickEffect">
                                  <p:stCondLst>
                                    <p:cond delay="0"/>
                                  </p:stCondLst>
                                  <p:childTnLst>
                                    <p:animEffect transition="out" filter="fade">
                                      <p:cBhvr>
                                        <p:cTn id="138" dur="500"/>
                                        <p:tgtEl>
                                          <p:spTgt spid="151"/>
                                        </p:tgtEl>
                                      </p:cBhvr>
                                    </p:animEffect>
                                    <p:set>
                                      <p:cBhvr>
                                        <p:cTn id="139" dur="1" fill="hold">
                                          <p:stCondLst>
                                            <p:cond delay="499"/>
                                          </p:stCondLst>
                                        </p:cTn>
                                        <p:tgtEl>
                                          <p:spTgt spid="151"/>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7"/>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92"/>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86"/>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152"/>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0" presetClass="exit" presetSubtype="0" fill="hold" grpId="1" nodeType="clickEffect">
                                  <p:stCondLst>
                                    <p:cond delay="0"/>
                                  </p:stCondLst>
                                  <p:childTnLst>
                                    <p:animEffect transition="out" filter="fade">
                                      <p:cBhvr>
                                        <p:cTn id="155" dur="500"/>
                                        <p:tgtEl>
                                          <p:spTgt spid="152"/>
                                        </p:tgtEl>
                                      </p:cBhvr>
                                    </p:animEffect>
                                    <p:set>
                                      <p:cBhvr>
                                        <p:cTn id="156" dur="1" fill="hold">
                                          <p:stCondLst>
                                            <p:cond delay="499"/>
                                          </p:stCondLst>
                                        </p:cTn>
                                        <p:tgtEl>
                                          <p:spTgt spid="152"/>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3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3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3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2"/>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4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1" nodeType="clickEffect">
                                  <p:stCondLst>
                                    <p:cond delay="0"/>
                                  </p:stCondLst>
                                  <p:childTnLst>
                                    <p:animEffect transition="out" filter="fade">
                                      <p:cBhvr>
                                        <p:cTn id="174" dur="500"/>
                                        <p:tgtEl>
                                          <p:spTgt spid="146"/>
                                        </p:tgtEl>
                                      </p:cBhvr>
                                    </p:animEffect>
                                    <p:set>
                                      <p:cBhvr>
                                        <p:cTn id="175" dur="1" fill="hold">
                                          <p:stCondLst>
                                            <p:cond delay="499"/>
                                          </p:stCondLst>
                                        </p:cTn>
                                        <p:tgtEl>
                                          <p:spTgt spid="146"/>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nodeType="clickEffect">
                                  <p:stCondLst>
                                    <p:cond delay="0"/>
                                  </p:stCondLst>
                                  <p:childTnLst>
                                    <p:set>
                                      <p:cBhvr>
                                        <p:cTn id="179" dur="1" fill="hold">
                                          <p:stCondLst>
                                            <p:cond delay="0"/>
                                          </p:stCondLst>
                                        </p:cTn>
                                        <p:tgtEl>
                                          <p:spTgt spid="110"/>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21"/>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153"/>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0" presetClass="exit" presetSubtype="0" fill="hold" grpId="1" nodeType="clickEffect">
                                  <p:stCondLst>
                                    <p:cond delay="0"/>
                                  </p:stCondLst>
                                  <p:childTnLst>
                                    <p:animEffect transition="out" filter="fade">
                                      <p:cBhvr>
                                        <p:cTn id="189" dur="500"/>
                                        <p:tgtEl>
                                          <p:spTgt spid="153"/>
                                        </p:tgtEl>
                                      </p:cBhvr>
                                    </p:animEffect>
                                    <p:set>
                                      <p:cBhvr>
                                        <p:cTn id="190" dur="1" fill="hold">
                                          <p:stCondLst>
                                            <p:cond delay="499"/>
                                          </p:stCondLst>
                                        </p:cTn>
                                        <p:tgtEl>
                                          <p:spTgt spid="153"/>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06"/>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7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0" presetClass="exit" presetSubtype="0" fill="hold" grpId="1" nodeType="clickEffect">
                                  <p:stCondLst>
                                    <p:cond delay="0"/>
                                  </p:stCondLst>
                                  <p:childTnLst>
                                    <p:animEffect transition="out" filter="fade">
                                      <p:cBhvr>
                                        <p:cTn id="204" dur="500"/>
                                        <p:tgtEl>
                                          <p:spTgt spid="77"/>
                                        </p:tgtEl>
                                      </p:cBhvr>
                                    </p:animEffect>
                                    <p:set>
                                      <p:cBhvr>
                                        <p:cTn id="205" dur="1" fill="hold">
                                          <p:stCondLst>
                                            <p:cond delay="499"/>
                                          </p:stCondLst>
                                        </p:cTn>
                                        <p:tgtEl>
                                          <p:spTgt spid="77"/>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nodeType="clickEffect">
                                  <p:stCondLst>
                                    <p:cond delay="0"/>
                                  </p:stCondLst>
                                  <p:childTnLst>
                                    <p:set>
                                      <p:cBhvr>
                                        <p:cTn id="209" dur="1" fill="hold">
                                          <p:stCondLst>
                                            <p:cond delay="0"/>
                                          </p:stCondLst>
                                        </p:cTn>
                                        <p:tgtEl>
                                          <p:spTgt spid="103"/>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19"/>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grpId="0" nodeType="clickEffect">
                                  <p:stCondLst>
                                    <p:cond delay="0"/>
                                  </p:stCondLst>
                                  <p:childTnLst>
                                    <p:set>
                                      <p:cBhvr>
                                        <p:cTn id="215" dur="1" fill="hold">
                                          <p:stCondLst>
                                            <p:cond delay="0"/>
                                          </p:stCondLst>
                                        </p:cTn>
                                        <p:tgtEl>
                                          <p:spTgt spid="78"/>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0" presetClass="exit" presetSubtype="0" fill="hold" grpId="1" nodeType="clickEffect">
                                  <p:stCondLst>
                                    <p:cond delay="0"/>
                                  </p:stCondLst>
                                  <p:childTnLst>
                                    <p:animEffect transition="out" filter="fade">
                                      <p:cBhvr>
                                        <p:cTn id="219" dur="500"/>
                                        <p:tgtEl>
                                          <p:spTgt spid="78"/>
                                        </p:tgtEl>
                                      </p:cBhvr>
                                    </p:animEffect>
                                    <p:set>
                                      <p:cBhvr>
                                        <p:cTn id="220" dur="1" fill="hold">
                                          <p:stCondLst>
                                            <p:cond delay="499"/>
                                          </p:stCondLst>
                                        </p:cTn>
                                        <p:tgtEl>
                                          <p:spTgt spid="78"/>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nodeType="clickEffect">
                                  <p:stCondLst>
                                    <p:cond delay="0"/>
                                  </p:stCondLst>
                                  <p:childTnLst>
                                    <p:set>
                                      <p:cBhvr>
                                        <p:cTn id="224" dur="1" fill="hold">
                                          <p:stCondLst>
                                            <p:cond delay="0"/>
                                          </p:stCondLst>
                                        </p:cTn>
                                        <p:tgtEl>
                                          <p:spTgt spid="100"/>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8"/>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0" presetClass="exit" presetSubtype="0" fill="hold" grpId="1" nodeType="clickEffect">
                                  <p:stCondLst>
                                    <p:cond delay="0"/>
                                  </p:stCondLst>
                                  <p:childTnLst>
                                    <p:animEffect transition="out" filter="fade">
                                      <p:cBhvr>
                                        <p:cTn id="234" dur="500"/>
                                        <p:tgtEl>
                                          <p:spTgt spid="80"/>
                                        </p:tgtEl>
                                      </p:cBhvr>
                                    </p:animEffect>
                                    <p:set>
                                      <p:cBhvr>
                                        <p:cTn id="235" dur="1" fill="hold">
                                          <p:stCondLst>
                                            <p:cond delay="499"/>
                                          </p:stCondLst>
                                        </p:cTn>
                                        <p:tgtEl>
                                          <p:spTgt spid="80"/>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99"/>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23"/>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nodeType="clickEffect">
                                  <p:stCondLst>
                                    <p:cond delay="0"/>
                                  </p:stCondLst>
                                  <p:childTnLst>
                                    <p:set>
                                      <p:cBhvr>
                                        <p:cTn id="245" dur="1" fill="hold">
                                          <p:stCondLst>
                                            <p:cond delay="0"/>
                                          </p:stCondLst>
                                        </p:cTn>
                                        <p:tgtEl>
                                          <p:spTgt spid="127"/>
                                        </p:tgtEl>
                                        <p:attrNameLst>
                                          <p:attrName>style.visibility</p:attrName>
                                        </p:attrNameLst>
                                      </p:cBhvr>
                                      <p:to>
                                        <p:strVal val="visible"/>
                                      </p:to>
                                    </p:set>
                                  </p:childTnLst>
                                </p:cTn>
                              </p:par>
                              <p:par>
                                <p:cTn id="246" presetID="1" presetClass="entr" presetSubtype="0" fill="hold" nodeType="withEffect">
                                  <p:stCondLst>
                                    <p:cond delay="0"/>
                                  </p:stCondLst>
                                  <p:childTnLst>
                                    <p:set>
                                      <p:cBhvr>
                                        <p:cTn id="247" dur="1" fill="hold">
                                          <p:stCondLst>
                                            <p:cond delay="0"/>
                                          </p:stCondLst>
                                        </p:cTn>
                                        <p:tgtEl>
                                          <p:spTgt spid="124"/>
                                        </p:tgtEl>
                                        <p:attrNameLst>
                                          <p:attrName>style.visibility</p:attrName>
                                        </p:attrNameLst>
                                      </p:cBhvr>
                                      <p:to>
                                        <p:strVal val="visible"/>
                                      </p:to>
                                    </p:set>
                                  </p:childTnLst>
                                </p:cTn>
                              </p:par>
                              <p:par>
                                <p:cTn id="248" presetID="1" presetClass="entr" presetSubtype="0" fill="hold" grpId="0" nodeType="withEffect">
                                  <p:stCondLst>
                                    <p:cond delay="0"/>
                                  </p:stCondLst>
                                  <p:childTnLst>
                                    <p:set>
                                      <p:cBhvr>
                                        <p:cTn id="249" dur="1" fill="hold">
                                          <p:stCondLst>
                                            <p:cond delay="0"/>
                                          </p:stCondLst>
                                        </p:cTn>
                                        <p:tgtEl>
                                          <p:spTgt spid="24"/>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82"/>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0" presetClass="exit" presetSubtype="0" fill="hold" grpId="1" nodeType="clickEffect">
                                  <p:stCondLst>
                                    <p:cond delay="0"/>
                                  </p:stCondLst>
                                  <p:childTnLst>
                                    <p:animEffect transition="out" filter="fade">
                                      <p:cBhvr>
                                        <p:cTn id="257" dur="500"/>
                                        <p:tgtEl>
                                          <p:spTgt spid="82"/>
                                        </p:tgtEl>
                                      </p:cBhvr>
                                    </p:animEffect>
                                    <p:set>
                                      <p:cBhvr>
                                        <p:cTn id="258" dur="1" fill="hold">
                                          <p:stCondLst>
                                            <p:cond delay="499"/>
                                          </p:stCondLst>
                                        </p:cTn>
                                        <p:tgtEl>
                                          <p:spTgt spid="82"/>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nodeType="clickEffect">
                                  <p:stCondLst>
                                    <p:cond delay="0"/>
                                  </p:stCondLst>
                                  <p:childTnLst>
                                    <p:set>
                                      <p:cBhvr>
                                        <p:cTn id="262" dur="1" fill="hold">
                                          <p:stCondLst>
                                            <p:cond delay="0"/>
                                          </p:stCondLst>
                                        </p:cTn>
                                        <p:tgtEl>
                                          <p:spTgt spid="119"/>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16"/>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26"/>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83"/>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10" presetClass="exit" presetSubtype="0" fill="hold" grpId="1" nodeType="clickEffect">
                                  <p:stCondLst>
                                    <p:cond delay="0"/>
                                  </p:stCondLst>
                                  <p:childTnLst>
                                    <p:animEffect transition="out" filter="fade">
                                      <p:cBhvr>
                                        <p:cTn id="274" dur="500"/>
                                        <p:tgtEl>
                                          <p:spTgt spid="83"/>
                                        </p:tgtEl>
                                      </p:cBhvr>
                                    </p:animEffect>
                                    <p:set>
                                      <p:cBhvr>
                                        <p:cTn id="275" dur="1" fill="hold">
                                          <p:stCondLst>
                                            <p:cond delay="499"/>
                                          </p:stCondLst>
                                        </p:cTn>
                                        <p:tgtEl>
                                          <p:spTgt spid="83"/>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27"/>
                                        </p:tgtEl>
                                        <p:attrNameLst>
                                          <p:attrName>style.visibility</p:attrName>
                                        </p:attrNameLst>
                                      </p:cBhvr>
                                      <p:to>
                                        <p:strVal val="visible"/>
                                      </p:to>
                                    </p:set>
                                  </p:childTnLst>
                                </p:cTn>
                              </p:par>
                              <p:par>
                                <p:cTn id="280" presetID="1" presetClass="entr" presetSubtype="0" fill="hold" nodeType="withEffect">
                                  <p:stCondLst>
                                    <p:cond delay="0"/>
                                  </p:stCondLst>
                                  <p:childTnLst>
                                    <p:set>
                                      <p:cBhvr>
                                        <p:cTn id="281" dur="1" fill="hold">
                                          <p:stCondLst>
                                            <p:cond delay="0"/>
                                          </p:stCondLst>
                                        </p:cTn>
                                        <p:tgtEl>
                                          <p:spTgt spid="122"/>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112"/>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1" presetClass="entr" presetSubtype="0" fill="hold" grpId="0" nodeType="clickEffect">
                                  <p:stCondLst>
                                    <p:cond delay="0"/>
                                  </p:stCondLst>
                                  <p:childTnLst>
                                    <p:set>
                                      <p:cBhvr>
                                        <p:cTn id="287" dur="1" fill="hold">
                                          <p:stCondLst>
                                            <p:cond delay="0"/>
                                          </p:stCondLst>
                                        </p:cTn>
                                        <p:tgtEl>
                                          <p:spTgt spid="84"/>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0" presetClass="exit" presetSubtype="0" fill="hold" grpId="1" nodeType="clickEffect">
                                  <p:stCondLst>
                                    <p:cond delay="0"/>
                                  </p:stCondLst>
                                  <p:childTnLst>
                                    <p:animEffect transition="out" filter="fade">
                                      <p:cBhvr>
                                        <p:cTn id="291" dur="500"/>
                                        <p:tgtEl>
                                          <p:spTgt spid="84"/>
                                        </p:tgtEl>
                                      </p:cBhvr>
                                    </p:animEffect>
                                    <p:set>
                                      <p:cBhvr>
                                        <p:cTn id="292" dur="1" fill="hold">
                                          <p:stCondLst>
                                            <p:cond delay="499"/>
                                          </p:stCondLst>
                                        </p:cTn>
                                        <p:tgtEl>
                                          <p:spTgt spid="84"/>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25"/>
                                        </p:tgtEl>
                                        <p:attrNameLst>
                                          <p:attrName>style.visibility</p:attrName>
                                        </p:attrNameLst>
                                      </p:cBhvr>
                                      <p:to>
                                        <p:strVal val="visible"/>
                                      </p:to>
                                    </p:set>
                                  </p:childTnLst>
                                </p:cTn>
                              </p:par>
                              <p:par>
                                <p:cTn id="297" presetID="1" presetClass="entr" presetSubtype="0" fill="hold" nodeType="withEffect">
                                  <p:stCondLst>
                                    <p:cond delay="0"/>
                                  </p:stCondLst>
                                  <p:childTnLst>
                                    <p:set>
                                      <p:cBhvr>
                                        <p:cTn id="298" dur="1" fill="hold">
                                          <p:stCondLst>
                                            <p:cond delay="0"/>
                                          </p:stCondLst>
                                        </p:cTn>
                                        <p:tgtEl>
                                          <p:spTgt spid="138"/>
                                        </p:tgtEl>
                                        <p:attrNameLst>
                                          <p:attrName>style.visibility</p:attrName>
                                        </p:attrNameLst>
                                      </p:cBhvr>
                                      <p:to>
                                        <p:strVal val="visible"/>
                                      </p:to>
                                    </p:set>
                                  </p:childTnLst>
                                </p:cTn>
                              </p:par>
                              <p:par>
                                <p:cTn id="299" presetID="1" presetClass="entr" presetSubtype="0" fill="hold" nodeType="withEffect">
                                  <p:stCondLst>
                                    <p:cond delay="0"/>
                                  </p:stCondLst>
                                  <p:childTnLst>
                                    <p:set>
                                      <p:cBhvr>
                                        <p:cTn id="300" dur="1" fill="hold">
                                          <p:stCondLst>
                                            <p:cond delay="0"/>
                                          </p:stCondLst>
                                        </p:cTn>
                                        <p:tgtEl>
                                          <p:spTgt spid="131"/>
                                        </p:tgtEl>
                                        <p:attrNameLst>
                                          <p:attrName>style.visibility</p:attrName>
                                        </p:attrNameLst>
                                      </p:cBhvr>
                                      <p:to>
                                        <p:strVal val="visible"/>
                                      </p:to>
                                    </p:set>
                                  </p:childTnLst>
                                </p:cTn>
                              </p:par>
                              <p:par>
                                <p:cTn id="301" presetID="1" presetClass="entr" presetSubtype="0" fill="hold" nodeType="withEffect">
                                  <p:stCondLst>
                                    <p:cond delay="0"/>
                                  </p:stCondLst>
                                  <p:childTnLst>
                                    <p:set>
                                      <p:cBhvr>
                                        <p:cTn id="302" dur="1" fill="hold">
                                          <p:stCondLst>
                                            <p:cond delay="0"/>
                                          </p:stCondLst>
                                        </p:cTn>
                                        <p:tgtEl>
                                          <p:spTgt spid="136"/>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ntr" presetSubtype="0" fill="hold" grpId="0" nodeType="clickEffect">
                                  <p:stCondLst>
                                    <p:cond delay="0"/>
                                  </p:stCondLst>
                                  <p:childTnLst>
                                    <p:set>
                                      <p:cBhvr>
                                        <p:cTn id="306" dur="1" fill="hold">
                                          <p:stCondLst>
                                            <p:cond delay="0"/>
                                          </p:stCondLst>
                                        </p:cTn>
                                        <p:tgtEl>
                                          <p:spTgt spid="87"/>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presetID="10" presetClass="exit" presetSubtype="0" fill="hold" grpId="1" nodeType="clickEffect">
                                  <p:stCondLst>
                                    <p:cond delay="0"/>
                                  </p:stCondLst>
                                  <p:childTnLst>
                                    <p:animEffect transition="out" filter="fade">
                                      <p:cBhvr>
                                        <p:cTn id="310" dur="500"/>
                                        <p:tgtEl>
                                          <p:spTgt spid="87"/>
                                        </p:tgtEl>
                                      </p:cBhvr>
                                    </p:animEffect>
                                    <p:set>
                                      <p:cBhvr>
                                        <p:cTn id="311" dur="1" fill="hold">
                                          <p:stCondLst>
                                            <p:cond delay="499"/>
                                          </p:stCondLst>
                                        </p:cTn>
                                        <p:tgtEl>
                                          <p:spTgt spid="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animBg="1"/>
      <p:bldP spid="35" grpId="0" animBg="1"/>
      <p:bldP spid="36" grpId="0" animBg="1"/>
      <p:bldP spid="97" grpId="0"/>
      <p:bldP spid="98" grpId="0"/>
      <p:bldP spid="99" grpId="0"/>
      <p:bldP spid="140" grpId="0"/>
      <p:bldP spid="141" grpId="0"/>
      <p:bldP spid="143" grpId="0"/>
      <p:bldP spid="144" grpId="0"/>
      <p:bldP spid="145" grpId="0" animBg="1"/>
      <p:bldP spid="145" grpId="1" animBg="1"/>
      <p:bldP spid="146" grpId="0" animBg="1"/>
      <p:bldP spid="146" grpId="1" animBg="1"/>
      <p:bldP spid="147" grpId="0" animBg="1"/>
      <p:bldP spid="147" grpId="1" animBg="1"/>
      <p:bldP spid="151" grpId="0" animBg="1"/>
      <p:bldP spid="151" grpId="1" animBg="1"/>
      <p:bldP spid="152" grpId="0" animBg="1"/>
      <p:bldP spid="152" grpId="1" animBg="1"/>
      <p:bldP spid="153" grpId="0" animBg="1"/>
      <p:bldP spid="153" grpId="1" animBg="1"/>
      <p:bldP spid="77" grpId="0" animBg="1"/>
      <p:bldP spid="77" grpId="1" animBg="1"/>
      <p:bldP spid="78" grpId="0" animBg="1"/>
      <p:bldP spid="78" grpId="1" animBg="1"/>
      <p:bldP spid="80" grpId="0" animBg="1"/>
      <p:bldP spid="80" grpId="1" animBg="1"/>
      <p:bldP spid="82" grpId="0" animBg="1"/>
      <p:bldP spid="82" grpId="1" animBg="1"/>
      <p:bldP spid="83" grpId="0" animBg="1"/>
      <p:bldP spid="83" grpId="1" animBg="1"/>
      <p:bldP spid="84" grpId="0" animBg="1"/>
      <p:bldP spid="84" grpId="1" animBg="1"/>
      <p:bldP spid="87" grpId="0" animBg="1"/>
      <p:bldP spid="8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What is Database Management System (DBMS)?</a:t>
            </a:r>
            <a:endParaRPr lang="en-US" dirty="0"/>
          </a:p>
        </p:txBody>
      </p:sp>
      <p:sp>
        <p:nvSpPr>
          <p:cNvPr id="3" name="Content Placeholder 2"/>
          <p:cNvSpPr>
            <a:spLocks noGrp="1"/>
          </p:cNvSpPr>
          <p:nvPr>
            <p:ph idx="1"/>
          </p:nvPr>
        </p:nvSpPr>
        <p:spPr/>
        <p:txBody>
          <a:bodyPr>
            <a:normAutofit/>
          </a:bodyPr>
          <a:lstStyle/>
          <a:p>
            <a:pPr algn="just"/>
            <a:r>
              <a:rPr lang="en-US" b="1" dirty="0"/>
              <a:t>Data</a:t>
            </a:r>
            <a:r>
              <a:rPr lang="en-US" dirty="0"/>
              <a:t> - Fact that can be recorded or stored</a:t>
            </a:r>
          </a:p>
          <a:p>
            <a:pPr lvl="1" algn="just"/>
            <a:r>
              <a:rPr lang="en-US" dirty="0"/>
              <a:t>e.g. Person Name, Age, Gender and Weight etc.</a:t>
            </a:r>
          </a:p>
          <a:p>
            <a:pPr algn="just"/>
            <a:r>
              <a:rPr lang="en-US" b="1" dirty="0"/>
              <a:t>Database</a:t>
            </a:r>
            <a:r>
              <a:rPr lang="en-US" dirty="0"/>
              <a:t> - Collection of logically related data</a:t>
            </a:r>
          </a:p>
          <a:p>
            <a:pPr lvl="1" algn="just"/>
            <a:r>
              <a:rPr lang="en-US" dirty="0"/>
              <a:t>e.g. Books Database in Library, Student Database in University etc.</a:t>
            </a:r>
          </a:p>
          <a:p>
            <a:pPr algn="just"/>
            <a:r>
              <a:rPr lang="en-US" b="1" dirty="0"/>
              <a:t>Management</a:t>
            </a:r>
            <a:r>
              <a:rPr lang="en-US" dirty="0"/>
              <a:t> - Manipulation, Searching and Security of data</a:t>
            </a:r>
          </a:p>
          <a:p>
            <a:pPr lvl="1" algn="just"/>
            <a:r>
              <a:rPr lang="en-US" dirty="0"/>
              <a:t>e.g. Viewing result in GTU website, Searching exam papers in GTU website</a:t>
            </a:r>
          </a:p>
          <a:p>
            <a:pPr algn="just"/>
            <a:r>
              <a:rPr lang="en-US" b="1" dirty="0"/>
              <a:t>System</a:t>
            </a:r>
            <a:r>
              <a:rPr lang="en-US" dirty="0"/>
              <a:t> - Programs or tools used to manage database</a:t>
            </a:r>
          </a:p>
          <a:p>
            <a:pPr lvl="1" algn="just"/>
            <a:r>
              <a:rPr lang="en-US" dirty="0"/>
              <a:t>e.g. SQL Server Studio Express, Oracle 11g</a:t>
            </a:r>
          </a:p>
          <a:p>
            <a:pPr algn="just"/>
            <a:r>
              <a:rPr lang="en-US" b="1" dirty="0"/>
              <a:t>DBMS</a:t>
            </a:r>
            <a:r>
              <a:rPr lang="en-US" dirty="0"/>
              <a:t> - A Database Management System is a software for creating and managing databases. It provides a systematic way to create, retrieve, update and manage data.</a:t>
            </a:r>
          </a:p>
          <a:p>
            <a:pPr lvl="1" algn="just"/>
            <a:r>
              <a:rPr lang="en-US" dirty="0"/>
              <a:t>e.g. MS SQL Server 2014, Oracle 11g, My SQL, MS Access, dBase etc.</a:t>
            </a:r>
          </a:p>
        </p:txBody>
      </p:sp>
    </p:spTree>
    <p:extLst>
      <p:ext uri="{BB962C8B-B14F-4D97-AF65-F5344CB8AC3E}">
        <p14:creationId xmlns:p14="http://schemas.microsoft.com/office/powerpoint/2010/main" val="424299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DBMS</a:t>
            </a:r>
          </a:p>
        </p:txBody>
      </p:sp>
      <p:sp>
        <p:nvSpPr>
          <p:cNvPr id="3" name="Content Placeholder 2"/>
          <p:cNvSpPr>
            <a:spLocks noGrp="1"/>
          </p:cNvSpPr>
          <p:nvPr>
            <p:ph idx="1"/>
          </p:nvPr>
        </p:nvSpPr>
        <p:spPr/>
        <p:txBody>
          <a:bodyPr>
            <a:normAutofit/>
          </a:bodyPr>
          <a:lstStyle/>
          <a:p>
            <a:r>
              <a:rPr lang="en-US" dirty="0"/>
              <a:t>DBMS is computerized record-keeping system.</a:t>
            </a:r>
          </a:p>
          <a:p>
            <a:r>
              <a:rPr lang="en-US" dirty="0"/>
              <a:t>So where it is required to store </a:t>
            </a:r>
            <a:r>
              <a:rPr lang="en-US" dirty="0" smtClean="0"/>
              <a:t>data </a:t>
            </a:r>
            <a:r>
              <a:rPr lang="en-US" dirty="0"/>
              <a:t>at there DBMS can be used.</a:t>
            </a:r>
          </a:p>
          <a:p>
            <a:pPr marL="914400" lvl="1" indent="-457200">
              <a:buFont typeface="+mj-lt"/>
              <a:buAutoNum type="arabicPeriod"/>
            </a:pPr>
            <a:r>
              <a:rPr lang="en-US" dirty="0"/>
              <a:t>E-Commerce (</a:t>
            </a:r>
            <a:r>
              <a:rPr lang="en-US" dirty="0" err="1"/>
              <a:t>Flikart</a:t>
            </a:r>
            <a:r>
              <a:rPr lang="en-US" dirty="0"/>
              <a:t>, Amazon, </a:t>
            </a:r>
            <a:r>
              <a:rPr lang="en-US" dirty="0" err="1"/>
              <a:t>Shopclues</a:t>
            </a:r>
            <a:r>
              <a:rPr lang="en-US" dirty="0"/>
              <a:t>, eBay etc.)</a:t>
            </a:r>
          </a:p>
          <a:p>
            <a:pPr marL="914400" lvl="1" indent="-457200">
              <a:buFont typeface="+mj-lt"/>
              <a:buAutoNum type="arabicPeriod"/>
            </a:pPr>
            <a:r>
              <a:rPr lang="en-US" dirty="0"/>
              <a:t>Online Television Streaming (</a:t>
            </a:r>
            <a:r>
              <a:rPr lang="en-US" dirty="0" err="1"/>
              <a:t>Hotstar</a:t>
            </a:r>
            <a:r>
              <a:rPr lang="en-US" dirty="0"/>
              <a:t>, Amazon Prime etc.)</a:t>
            </a:r>
          </a:p>
          <a:p>
            <a:pPr marL="914400" lvl="1" indent="-457200">
              <a:buFont typeface="+mj-lt"/>
              <a:buAutoNum type="arabicPeriod"/>
            </a:pPr>
            <a:r>
              <a:rPr lang="en-US" dirty="0"/>
              <a:t>Social Media (</a:t>
            </a:r>
            <a:r>
              <a:rPr lang="en-US" dirty="0" err="1"/>
              <a:t>WhatsApp</a:t>
            </a:r>
            <a:r>
              <a:rPr lang="en-US" dirty="0"/>
              <a:t>, Facebook, Twitter, LinkedIn etc.)</a:t>
            </a:r>
          </a:p>
          <a:p>
            <a:pPr marL="914400" lvl="1" indent="-457200">
              <a:buFont typeface="+mj-lt"/>
              <a:buAutoNum type="arabicPeriod"/>
            </a:pPr>
            <a:r>
              <a:rPr lang="en-US" dirty="0"/>
              <a:t>Banking &amp; Insurance</a:t>
            </a:r>
          </a:p>
          <a:p>
            <a:pPr marL="914400" lvl="1" indent="-457200">
              <a:buFont typeface="+mj-lt"/>
              <a:buAutoNum type="arabicPeriod"/>
            </a:pPr>
            <a:r>
              <a:rPr lang="en-US" dirty="0"/>
              <a:t>Airline &amp; Railway</a:t>
            </a:r>
          </a:p>
          <a:p>
            <a:pPr marL="914400" lvl="1" indent="-457200">
              <a:buFont typeface="+mj-lt"/>
              <a:buAutoNum type="arabicPeriod"/>
            </a:pPr>
            <a:r>
              <a:rPr lang="en-US" dirty="0"/>
              <a:t>Universities and Colleges/Schools</a:t>
            </a:r>
          </a:p>
          <a:p>
            <a:pPr marL="914400" lvl="1" indent="-457200">
              <a:buFont typeface="+mj-lt"/>
              <a:buAutoNum type="arabicPeriod"/>
            </a:pPr>
            <a:r>
              <a:rPr lang="en-US" dirty="0"/>
              <a:t>Human Resource Department</a:t>
            </a:r>
          </a:p>
          <a:p>
            <a:pPr marL="914400" lvl="1" indent="-457200">
              <a:buFont typeface="+mj-lt"/>
              <a:buAutoNum type="arabicPeriod"/>
            </a:pPr>
            <a:r>
              <a:rPr lang="en-US" dirty="0"/>
              <a:t>Hospitals and Medical Stores	</a:t>
            </a:r>
          </a:p>
          <a:p>
            <a:pPr marL="914400" lvl="1" indent="-457200">
              <a:buFont typeface="+mj-lt"/>
              <a:buAutoNum type="arabicPeriod"/>
            </a:pPr>
            <a:r>
              <a:rPr lang="en-US" dirty="0"/>
              <a:t>Government </a:t>
            </a:r>
            <a:r>
              <a:rPr lang="en-US" dirty="0" smtClean="0"/>
              <a:t>Organizations</a:t>
            </a:r>
          </a:p>
          <a:p>
            <a:pPr marL="342900" lvl="1" indent="-342900">
              <a:buFont typeface="Wingdings" panose="05000000000000000000" pitchFamily="2" charset="2"/>
              <a:buChar char="§"/>
            </a:pPr>
            <a:r>
              <a:rPr lang="en-US" sz="2400" dirty="0"/>
              <a:t>Write down any five applications of DBMS other than above.</a:t>
            </a:r>
          </a:p>
        </p:txBody>
      </p:sp>
    </p:spTree>
    <p:extLst>
      <p:ext uri="{BB962C8B-B14F-4D97-AF65-F5344CB8AC3E}">
        <p14:creationId xmlns:p14="http://schemas.microsoft.com/office/powerpoint/2010/main" val="79794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DBMS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Reduce data redundancy (duplication</a:t>
            </a:r>
            <a:r>
              <a:rPr lang="en-US" dirty="0" smtClean="0"/>
              <a:t>)</a:t>
            </a:r>
            <a:endParaRPr lang="en-US" dirty="0"/>
          </a:p>
        </p:txBody>
      </p:sp>
      <p:sp>
        <p:nvSpPr>
          <p:cNvPr id="5" name="Rectangle 4"/>
          <p:cNvSpPr/>
          <p:nvPr/>
        </p:nvSpPr>
        <p:spPr>
          <a:xfrm>
            <a:off x="783488" y="1571236"/>
            <a:ext cx="2099421"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Computer</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7" name="Rectangle 6"/>
          <p:cNvSpPr/>
          <p:nvPr/>
        </p:nvSpPr>
        <p:spPr>
          <a:xfrm>
            <a:off x="6664514" y="1577368"/>
            <a:ext cx="987770"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Civil</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8" name="Rectangle 7"/>
          <p:cNvSpPr/>
          <p:nvPr/>
        </p:nvSpPr>
        <p:spPr>
          <a:xfrm>
            <a:off x="873385" y="5678269"/>
            <a:ext cx="1919628"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Electrical</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9" name="Rectangle 8"/>
          <p:cNvSpPr/>
          <p:nvPr/>
        </p:nvSpPr>
        <p:spPr>
          <a:xfrm>
            <a:off x="5965350" y="5678269"/>
            <a:ext cx="2386102"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Mechanical</a:t>
            </a:r>
            <a:endParaRPr lang="en-US" sz="3600" b="1" cap="none" spc="0" dirty="0">
              <a:ln w="22225">
                <a:solidFill>
                  <a:schemeClr val="accent2"/>
                </a:solidFill>
                <a:prstDash val="solid"/>
              </a:ln>
              <a:solidFill>
                <a:schemeClr val="accent2">
                  <a:lumMod val="40000"/>
                  <a:lumOff val="60000"/>
                </a:schemeClr>
              </a:solidFill>
              <a:effectLst/>
            </a:endParaRPr>
          </a:p>
        </p:txBody>
      </p:sp>
      <p:graphicFrame>
        <p:nvGraphicFramePr>
          <p:cNvPr id="12" name="Table 11"/>
          <p:cNvGraphicFramePr>
            <a:graphicFrameLocks noGrp="1"/>
          </p:cNvGraphicFramePr>
          <p:nvPr>
            <p:extLst>
              <p:ext uri="{D42A27DB-BD31-4B8C-83A1-F6EECF244321}">
                <p14:modId xmlns:p14="http://schemas.microsoft.com/office/powerpoint/2010/main" val="2661346183"/>
              </p:ext>
            </p:extLst>
          </p:nvPr>
        </p:nvGraphicFramePr>
        <p:xfrm>
          <a:off x="190500" y="2244982"/>
          <a:ext cx="4381501" cy="741680"/>
        </p:xfrm>
        <a:graphic>
          <a:graphicData uri="http://schemas.openxmlformats.org/drawingml/2006/table">
            <a:tbl>
              <a:tblPr firstRow="1" bandRow="1">
                <a:tableStyleId>{5C22544A-7EE6-4342-B048-85BDC9FD1C3A}</a:tableStyleId>
              </a:tblPr>
              <a:tblGrid>
                <a:gridCol w="1704872"/>
                <a:gridCol w="967460"/>
                <a:gridCol w="681838"/>
                <a:gridCol w="1027331"/>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92941049"/>
              </p:ext>
            </p:extLst>
          </p:nvPr>
        </p:nvGraphicFramePr>
        <p:xfrm>
          <a:off x="4713794" y="2254862"/>
          <a:ext cx="4354006" cy="741680"/>
        </p:xfrm>
        <a:graphic>
          <a:graphicData uri="http://schemas.openxmlformats.org/drawingml/2006/table">
            <a:tbl>
              <a:tblPr firstRow="1" bandRow="1">
                <a:tableStyleId>{5C22544A-7EE6-4342-B048-85BDC9FD1C3A}</a:tableStyleId>
              </a:tblPr>
              <a:tblGrid>
                <a:gridCol w="1747330"/>
                <a:gridCol w="991553"/>
                <a:gridCol w="679768"/>
                <a:gridCol w="935355"/>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987590815"/>
              </p:ext>
            </p:extLst>
          </p:nvPr>
        </p:nvGraphicFramePr>
        <p:xfrm>
          <a:off x="152400" y="4895669"/>
          <a:ext cx="4354006" cy="741680"/>
        </p:xfrm>
        <a:graphic>
          <a:graphicData uri="http://schemas.openxmlformats.org/drawingml/2006/table">
            <a:tbl>
              <a:tblPr firstRow="1" bandRow="1">
                <a:tableStyleId>{5C22544A-7EE6-4342-B048-85BDC9FD1C3A}</a:tableStyleId>
              </a:tblPr>
              <a:tblGrid>
                <a:gridCol w="1747330"/>
                <a:gridCol w="991553"/>
                <a:gridCol w="679768"/>
                <a:gridCol w="935355"/>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705792996"/>
              </p:ext>
            </p:extLst>
          </p:nvPr>
        </p:nvGraphicFramePr>
        <p:xfrm>
          <a:off x="4723317" y="4872674"/>
          <a:ext cx="4354006" cy="741680"/>
        </p:xfrm>
        <a:graphic>
          <a:graphicData uri="http://schemas.openxmlformats.org/drawingml/2006/table">
            <a:tbl>
              <a:tblPr firstRow="1" bandRow="1">
                <a:tableStyleId>{5C22544A-7EE6-4342-B048-85BDC9FD1C3A}</a:tableStyleId>
              </a:tblPr>
              <a:tblGrid>
                <a:gridCol w="1747330"/>
                <a:gridCol w="991553"/>
                <a:gridCol w="679768"/>
                <a:gridCol w="935355"/>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pic>
        <p:nvPicPr>
          <p:cNvPr id="18" name="Picture 2" descr="Image result for nilesh gambhava"/>
          <p:cNvPicPr>
            <a:picLocks noChangeAspect="1" noChangeArrowheads="1"/>
          </p:cNvPicPr>
          <p:nvPr/>
        </p:nvPicPr>
        <p:blipFill rotWithShape="1">
          <a:blip r:embed="rId2">
            <a:extLst>
              <a:ext uri="{28A0092B-C50C-407E-A947-70E740481C1C}">
                <a14:useLocalDpi xmlns:a14="http://schemas.microsoft.com/office/drawing/2010/main" val="0"/>
              </a:ext>
            </a:extLst>
          </a:blip>
          <a:srcRect l="3497" t="8557"/>
          <a:stretch/>
        </p:blipFill>
        <p:spPr bwMode="auto">
          <a:xfrm>
            <a:off x="3680237" y="3048000"/>
            <a:ext cx="1929987"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Alternate Process 5"/>
          <p:cNvSpPr/>
          <p:nvPr/>
        </p:nvSpPr>
        <p:spPr>
          <a:xfrm>
            <a:off x="6172200" y="3596548"/>
            <a:ext cx="2590800" cy="73170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000" dirty="0"/>
              <a:t>Same data is stored at </a:t>
            </a:r>
            <a:r>
              <a:rPr lang="en-US" sz="2000" dirty="0" smtClean="0"/>
              <a:t>four different places</a:t>
            </a:r>
            <a:endParaRPr lang="en-US" sz="2000" dirty="0"/>
          </a:p>
        </p:txBody>
      </p:sp>
      <p:sp>
        <p:nvSpPr>
          <p:cNvPr id="10" name="Rectangle 9"/>
          <p:cNvSpPr/>
          <p:nvPr/>
        </p:nvSpPr>
        <p:spPr>
          <a:xfrm>
            <a:off x="190500" y="2590800"/>
            <a:ext cx="4381500"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697317" y="2622804"/>
            <a:ext cx="4381500"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97317" y="5270388"/>
            <a:ext cx="4381500"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35415" y="5274060"/>
            <a:ext cx="4381500"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Alternate Process 19"/>
          <p:cNvSpPr/>
          <p:nvPr/>
        </p:nvSpPr>
        <p:spPr>
          <a:xfrm>
            <a:off x="304800" y="3268833"/>
            <a:ext cx="3131261" cy="130316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marL="0" lvl="1" algn="ctr"/>
            <a:r>
              <a:rPr lang="en-US" sz="2000" dirty="0" smtClean="0"/>
              <a:t>Database management system can remove such data redundancy by storing data centrally.</a:t>
            </a:r>
            <a:endParaRPr lang="en-US" sz="2000" dirty="0"/>
          </a:p>
        </p:txBody>
      </p:sp>
    </p:spTree>
    <p:extLst>
      <p:ext uri="{BB962C8B-B14F-4D97-AF65-F5344CB8AC3E}">
        <p14:creationId xmlns:p14="http://schemas.microsoft.com/office/powerpoint/2010/main" val="230842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19"/>
                                        </p:tgtEl>
                                      </p:cBhvr>
                                    </p:animEffect>
                                    <p:set>
                                      <p:cBhvr>
                                        <p:cTn id="38" dur="1" fill="hold">
                                          <p:stCondLst>
                                            <p:cond delay="499"/>
                                          </p:stCondLst>
                                        </p:cTn>
                                        <p:tgtEl>
                                          <p:spTgt spid="19"/>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6" grpId="0" animBg="1"/>
      <p:bldP spid="10" grpId="0" animBg="1"/>
      <p:bldP spid="19" grpId="0" animBg="1"/>
      <p:bldP spid="23" grpId="0" animBg="1"/>
      <p:bldP spid="24"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smtClean="0"/>
              <a:t>DBMS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2"/>
            </a:pPr>
            <a:r>
              <a:rPr lang="en-US" dirty="0"/>
              <a:t>Remove data </a:t>
            </a:r>
            <a:r>
              <a:rPr lang="en-US" dirty="0" smtClean="0"/>
              <a:t>inconsistency</a:t>
            </a:r>
            <a:endParaRPr lang="en-US" dirty="0"/>
          </a:p>
        </p:txBody>
      </p:sp>
      <p:sp>
        <p:nvSpPr>
          <p:cNvPr id="5" name="Rectangle 4"/>
          <p:cNvSpPr/>
          <p:nvPr/>
        </p:nvSpPr>
        <p:spPr>
          <a:xfrm>
            <a:off x="783488" y="1571236"/>
            <a:ext cx="2099421"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Computer</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7" name="Rectangle 6"/>
          <p:cNvSpPr/>
          <p:nvPr/>
        </p:nvSpPr>
        <p:spPr>
          <a:xfrm>
            <a:off x="6664514" y="1577368"/>
            <a:ext cx="987770"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Civil</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8" name="Rectangle 7"/>
          <p:cNvSpPr/>
          <p:nvPr/>
        </p:nvSpPr>
        <p:spPr>
          <a:xfrm>
            <a:off x="873385" y="5678269"/>
            <a:ext cx="1919628"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Electrical</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9" name="Rectangle 8"/>
          <p:cNvSpPr/>
          <p:nvPr/>
        </p:nvSpPr>
        <p:spPr>
          <a:xfrm>
            <a:off x="5965350" y="5678269"/>
            <a:ext cx="2386102" cy="64633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nchor="ctr">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Mechanical</a:t>
            </a:r>
            <a:endParaRPr lang="en-US" sz="3600" b="1" cap="none" spc="0" dirty="0">
              <a:ln w="22225">
                <a:solidFill>
                  <a:schemeClr val="accent2"/>
                </a:solidFill>
                <a:prstDash val="solid"/>
              </a:ln>
              <a:solidFill>
                <a:schemeClr val="accent2">
                  <a:lumMod val="40000"/>
                  <a:lumOff val="60000"/>
                </a:schemeClr>
              </a:solidFill>
              <a:effectLst/>
            </a:endParaRPr>
          </a:p>
        </p:txBody>
      </p:sp>
      <p:graphicFrame>
        <p:nvGraphicFramePr>
          <p:cNvPr id="12" name="Table 11"/>
          <p:cNvGraphicFramePr>
            <a:graphicFrameLocks noGrp="1"/>
          </p:cNvGraphicFramePr>
          <p:nvPr>
            <p:extLst>
              <p:ext uri="{D42A27DB-BD31-4B8C-83A1-F6EECF244321}">
                <p14:modId xmlns:p14="http://schemas.microsoft.com/office/powerpoint/2010/main" val="2661346183"/>
              </p:ext>
            </p:extLst>
          </p:nvPr>
        </p:nvGraphicFramePr>
        <p:xfrm>
          <a:off x="190500" y="2244982"/>
          <a:ext cx="4381501" cy="741680"/>
        </p:xfrm>
        <a:graphic>
          <a:graphicData uri="http://schemas.openxmlformats.org/drawingml/2006/table">
            <a:tbl>
              <a:tblPr firstRow="1" bandRow="1">
                <a:tableStyleId>{5C22544A-7EE6-4342-B048-85BDC9FD1C3A}</a:tableStyleId>
              </a:tblPr>
              <a:tblGrid>
                <a:gridCol w="1704872"/>
                <a:gridCol w="967460"/>
                <a:gridCol w="681838"/>
                <a:gridCol w="1027331"/>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92941049"/>
              </p:ext>
            </p:extLst>
          </p:nvPr>
        </p:nvGraphicFramePr>
        <p:xfrm>
          <a:off x="4713794" y="2254862"/>
          <a:ext cx="4354006" cy="741680"/>
        </p:xfrm>
        <a:graphic>
          <a:graphicData uri="http://schemas.openxmlformats.org/drawingml/2006/table">
            <a:tbl>
              <a:tblPr firstRow="1" bandRow="1">
                <a:tableStyleId>{5C22544A-7EE6-4342-B048-85BDC9FD1C3A}</a:tableStyleId>
              </a:tblPr>
              <a:tblGrid>
                <a:gridCol w="1747330"/>
                <a:gridCol w="991553"/>
                <a:gridCol w="679768"/>
                <a:gridCol w="935355"/>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987590815"/>
              </p:ext>
            </p:extLst>
          </p:nvPr>
        </p:nvGraphicFramePr>
        <p:xfrm>
          <a:off x="152400" y="4895669"/>
          <a:ext cx="4354006" cy="741680"/>
        </p:xfrm>
        <a:graphic>
          <a:graphicData uri="http://schemas.openxmlformats.org/drawingml/2006/table">
            <a:tbl>
              <a:tblPr firstRow="1" bandRow="1">
                <a:tableStyleId>{5C22544A-7EE6-4342-B048-85BDC9FD1C3A}</a:tableStyleId>
              </a:tblPr>
              <a:tblGrid>
                <a:gridCol w="1747330"/>
                <a:gridCol w="991553"/>
                <a:gridCol w="679768"/>
                <a:gridCol w="935355"/>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705792996"/>
              </p:ext>
            </p:extLst>
          </p:nvPr>
        </p:nvGraphicFramePr>
        <p:xfrm>
          <a:off x="4723317" y="4872674"/>
          <a:ext cx="4354006" cy="741680"/>
        </p:xfrm>
        <a:graphic>
          <a:graphicData uri="http://schemas.openxmlformats.org/drawingml/2006/table">
            <a:tbl>
              <a:tblPr firstRow="1" bandRow="1">
                <a:tableStyleId>{5C22544A-7EE6-4342-B048-85BDC9FD1C3A}</a:tableStyleId>
              </a:tblPr>
              <a:tblGrid>
                <a:gridCol w="1747330"/>
                <a:gridCol w="991553"/>
                <a:gridCol w="679768"/>
                <a:gridCol w="935355"/>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pic>
        <p:nvPicPr>
          <p:cNvPr id="18" name="Picture 2" descr="Image result for nilesh gambhava"/>
          <p:cNvPicPr>
            <a:picLocks noChangeAspect="1" noChangeArrowheads="1"/>
          </p:cNvPicPr>
          <p:nvPr/>
        </p:nvPicPr>
        <p:blipFill rotWithShape="1">
          <a:blip r:embed="rId2">
            <a:extLst>
              <a:ext uri="{28A0092B-C50C-407E-A947-70E740481C1C}">
                <a14:useLocalDpi xmlns:a14="http://schemas.microsoft.com/office/drawing/2010/main" val="0"/>
              </a:ext>
            </a:extLst>
          </a:blip>
          <a:srcRect l="3497" t="8557"/>
          <a:stretch/>
        </p:blipFill>
        <p:spPr bwMode="auto">
          <a:xfrm>
            <a:off x="3667120" y="3048000"/>
            <a:ext cx="192998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499698" y="3894284"/>
            <a:ext cx="2667000" cy="490343"/>
          </a:xfrm>
          <a:prstGeom prst="wedgeRoundRectCallout">
            <a:avLst>
              <a:gd name="adj1" fmla="val 70774"/>
              <a:gd name="adj2" fmla="val 425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no is changed</a:t>
            </a:r>
            <a:endParaRPr lang="en-US" dirty="0"/>
          </a:p>
        </p:txBody>
      </p:sp>
      <p:sp>
        <p:nvSpPr>
          <p:cNvPr id="6" name="Rounded Rectangle 5"/>
          <p:cNvSpPr/>
          <p:nvPr/>
        </p:nvSpPr>
        <p:spPr>
          <a:xfrm>
            <a:off x="2882909" y="2610168"/>
            <a:ext cx="622291" cy="37115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ounded Rectangle 16"/>
          <p:cNvSpPr/>
          <p:nvPr/>
        </p:nvSpPr>
        <p:spPr>
          <a:xfrm>
            <a:off x="7477118" y="2624888"/>
            <a:ext cx="622291" cy="37115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ounded Rectangle 18"/>
          <p:cNvSpPr/>
          <p:nvPr/>
        </p:nvSpPr>
        <p:spPr>
          <a:xfrm>
            <a:off x="2920072" y="5265622"/>
            <a:ext cx="622291" cy="37115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Rounded Rectangle 19"/>
          <p:cNvSpPr/>
          <p:nvPr/>
        </p:nvSpPr>
        <p:spPr>
          <a:xfrm>
            <a:off x="7487383" y="5243170"/>
            <a:ext cx="622291" cy="37115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Rounded Rectangle 20"/>
          <p:cNvSpPr/>
          <p:nvPr/>
        </p:nvSpPr>
        <p:spPr>
          <a:xfrm>
            <a:off x="2881941" y="2610168"/>
            <a:ext cx="622291" cy="371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678</a:t>
            </a:r>
            <a:endParaRPr lang="en-US" dirty="0"/>
          </a:p>
        </p:txBody>
      </p:sp>
      <p:sp>
        <p:nvSpPr>
          <p:cNvPr id="22" name="Rounded Rectangle 21"/>
          <p:cNvSpPr/>
          <p:nvPr/>
        </p:nvSpPr>
        <p:spPr>
          <a:xfrm>
            <a:off x="2920072" y="5265622"/>
            <a:ext cx="622291" cy="371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678</a:t>
            </a:r>
            <a:endParaRPr lang="en-US" dirty="0"/>
          </a:p>
        </p:txBody>
      </p:sp>
      <p:sp>
        <p:nvSpPr>
          <p:cNvPr id="10" name="Flowchart: Alternate Process 9"/>
          <p:cNvSpPr/>
          <p:nvPr/>
        </p:nvSpPr>
        <p:spPr>
          <a:xfrm>
            <a:off x="499698" y="3024941"/>
            <a:ext cx="2645250" cy="793765"/>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Same data having different state (</a:t>
            </a:r>
            <a:r>
              <a:rPr lang="en-US" sz="2000" dirty="0" smtClean="0"/>
              <a:t>values)</a:t>
            </a:r>
            <a:endParaRPr lang="en-US" sz="2000" dirty="0"/>
          </a:p>
        </p:txBody>
      </p:sp>
      <p:sp>
        <p:nvSpPr>
          <p:cNvPr id="23" name="Flowchart: Alternate Process 22"/>
          <p:cNvSpPr/>
          <p:nvPr/>
        </p:nvSpPr>
        <p:spPr>
          <a:xfrm>
            <a:off x="5965350" y="3414634"/>
            <a:ext cx="2851026" cy="1033711"/>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Database management system can </a:t>
            </a:r>
            <a:r>
              <a:rPr lang="en-US" sz="2000" dirty="0" smtClean="0"/>
              <a:t>keep data in consistent state.</a:t>
            </a:r>
            <a:endParaRPr lang="en-US" sz="2000" dirty="0"/>
          </a:p>
        </p:txBody>
      </p:sp>
    </p:spTree>
    <p:extLst>
      <p:ext uri="{BB962C8B-B14F-4D97-AF65-F5344CB8AC3E}">
        <p14:creationId xmlns:p14="http://schemas.microsoft.com/office/powerpoint/2010/main" val="11662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4" grpId="0" animBg="1"/>
      <p:bldP spid="6" grpId="0" animBg="1"/>
      <p:bldP spid="17" grpId="0" animBg="1"/>
      <p:bldP spid="19" grpId="0" animBg="1"/>
      <p:bldP spid="20" grpId="0" animBg="1"/>
      <p:bldP spid="21" grpId="0" animBg="1"/>
      <p:bldP spid="22" grpId="0" animBg="1"/>
      <p:bldP spid="10"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DBMS</a:t>
            </a:r>
          </a:p>
        </p:txBody>
      </p:sp>
      <p:sp>
        <p:nvSpPr>
          <p:cNvPr id="3" name="Content Placeholder 2"/>
          <p:cNvSpPr>
            <a:spLocks noGrp="1"/>
          </p:cNvSpPr>
          <p:nvPr>
            <p:ph idx="1"/>
          </p:nvPr>
        </p:nvSpPr>
        <p:spPr/>
        <p:txBody>
          <a:bodyPr/>
          <a:lstStyle/>
          <a:p>
            <a:pPr marL="457200" indent="-457200">
              <a:buFont typeface="+mj-lt"/>
              <a:buAutoNum type="arabicPeriod" startAt="3"/>
            </a:pPr>
            <a:r>
              <a:rPr lang="en-US" dirty="0" smtClean="0"/>
              <a:t>Data </a:t>
            </a:r>
            <a:r>
              <a:rPr lang="en-US" dirty="0"/>
              <a:t>Isolation</a:t>
            </a:r>
          </a:p>
          <a:p>
            <a:pPr marL="4572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1700470"/>
              </p:ext>
            </p:extLst>
          </p:nvPr>
        </p:nvGraphicFramePr>
        <p:xfrm>
          <a:off x="762000" y="1524000"/>
          <a:ext cx="4381501" cy="741680"/>
        </p:xfrm>
        <a:graphic>
          <a:graphicData uri="http://schemas.openxmlformats.org/drawingml/2006/table">
            <a:tbl>
              <a:tblPr firstRow="1" bandRow="1">
                <a:tableStyleId>{5C22544A-7EE6-4342-B048-85BDC9FD1C3A}</a:tableStyleId>
              </a:tblPr>
              <a:tblGrid>
                <a:gridCol w="1704872"/>
                <a:gridCol w="967460"/>
                <a:gridCol w="681838"/>
                <a:gridCol w="1027331"/>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smtClean="0"/>
                        <a:t>Mob</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1234</a:t>
                      </a:r>
                      <a:endParaRPr lang="en-US" dirty="0"/>
                    </a:p>
                  </a:txBody>
                  <a:tcPr/>
                </a:tc>
                <a:tc>
                  <a:txBody>
                    <a:bodyPr/>
                    <a:lstStyle/>
                    <a:p>
                      <a:r>
                        <a:rPr lang="en-US" dirty="0" smtClean="0"/>
                        <a:t>CPU</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74959483"/>
              </p:ext>
            </p:extLst>
          </p:nvPr>
        </p:nvGraphicFramePr>
        <p:xfrm>
          <a:off x="762000" y="2438400"/>
          <a:ext cx="3354170" cy="741680"/>
        </p:xfrm>
        <a:graphic>
          <a:graphicData uri="http://schemas.openxmlformats.org/drawingml/2006/table">
            <a:tbl>
              <a:tblPr firstRow="1" bandRow="1">
                <a:tableStyleId>{5C22544A-7EE6-4342-B048-85BDC9FD1C3A}</a:tableStyleId>
              </a:tblPr>
              <a:tblGrid>
                <a:gridCol w="1704872"/>
                <a:gridCol w="967460"/>
                <a:gridCol w="681838"/>
              </a:tblGrid>
              <a:tr h="370840">
                <a:tc>
                  <a:txBody>
                    <a:bodyPr/>
                    <a:lstStyle/>
                    <a:p>
                      <a:r>
                        <a:rPr lang="en-US" dirty="0" err="1" smtClean="0"/>
                        <a:t>EmpName</a:t>
                      </a:r>
                      <a:endParaRPr lang="en-US" dirty="0"/>
                    </a:p>
                  </a:txBody>
                  <a:tcPr/>
                </a:tc>
                <a:tc>
                  <a:txBody>
                    <a:bodyPr/>
                    <a:lstStyle/>
                    <a:p>
                      <a:r>
                        <a:rPr lang="en-US" dirty="0" smtClean="0"/>
                        <a:t>Salary</a:t>
                      </a:r>
                      <a:endParaRPr lang="en-US" dirty="0"/>
                    </a:p>
                  </a:txBody>
                  <a:tcPr/>
                </a:tc>
                <a:tc>
                  <a:txBody>
                    <a:bodyPr/>
                    <a:lstStyle/>
                    <a:p>
                      <a:r>
                        <a:rPr lang="en-US" dirty="0" smtClean="0"/>
                        <a:t>Load</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50000</a:t>
                      </a:r>
                      <a:endParaRPr lang="en-US" dirty="0"/>
                    </a:p>
                  </a:txBody>
                  <a:tcPr/>
                </a:tc>
                <a:tc>
                  <a:txBody>
                    <a:bodyPr/>
                    <a:lstStyle/>
                    <a:p>
                      <a:r>
                        <a:rPr lang="en-US" dirty="0" smtClean="0"/>
                        <a:t>20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0603802"/>
              </p:ext>
            </p:extLst>
          </p:nvPr>
        </p:nvGraphicFramePr>
        <p:xfrm>
          <a:off x="762000" y="3352800"/>
          <a:ext cx="5241545" cy="741680"/>
        </p:xfrm>
        <a:graphic>
          <a:graphicData uri="http://schemas.openxmlformats.org/drawingml/2006/table">
            <a:tbl>
              <a:tblPr firstRow="1" bandRow="1">
                <a:tableStyleId>{5C22544A-7EE6-4342-B048-85BDC9FD1C3A}</a:tableStyleId>
              </a:tblPr>
              <a:tblGrid>
                <a:gridCol w="1752600"/>
                <a:gridCol w="1058482"/>
                <a:gridCol w="1283970"/>
                <a:gridCol w="1146493"/>
              </a:tblGrid>
              <a:tr h="370840">
                <a:tc>
                  <a:txBody>
                    <a:bodyPr/>
                    <a:lstStyle/>
                    <a:p>
                      <a:r>
                        <a:rPr lang="en-US" dirty="0" err="1" smtClean="0"/>
                        <a:t>EmpName</a:t>
                      </a:r>
                      <a:endParaRPr lang="en-US" dirty="0"/>
                    </a:p>
                  </a:txBody>
                  <a:tcPr/>
                </a:tc>
                <a:tc>
                  <a:txBody>
                    <a:bodyPr/>
                    <a:lstStyle/>
                    <a:p>
                      <a:r>
                        <a:rPr lang="en-US" dirty="0" smtClean="0"/>
                        <a:t>Teaching</a:t>
                      </a:r>
                      <a:endParaRPr lang="en-US" dirty="0"/>
                    </a:p>
                  </a:txBody>
                  <a:tcPr/>
                </a:tc>
                <a:tc>
                  <a:txBody>
                    <a:bodyPr/>
                    <a:lstStyle/>
                    <a:p>
                      <a:r>
                        <a:rPr lang="en-US" dirty="0" smtClean="0"/>
                        <a:t>Knowledge</a:t>
                      </a:r>
                      <a:endParaRPr lang="en-US" dirty="0"/>
                    </a:p>
                  </a:txBody>
                  <a:tcPr/>
                </a:tc>
                <a:tc>
                  <a:txBody>
                    <a:bodyPr/>
                    <a:lstStyle/>
                    <a:p>
                      <a:r>
                        <a:rPr lang="en-US" sz="1800" b="1" i="0" kern="1200" dirty="0" smtClean="0">
                          <a:solidFill>
                            <a:schemeClr val="lt1"/>
                          </a:solidFill>
                          <a:effectLst/>
                          <a:latin typeface="+mn-lt"/>
                          <a:ea typeface="+mn-ea"/>
                          <a:cs typeface="+mn-cs"/>
                        </a:rPr>
                        <a:t>Discipline</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Good</a:t>
                      </a:r>
                      <a:endParaRPr lang="en-US" dirty="0"/>
                    </a:p>
                  </a:txBody>
                  <a:tcPr/>
                </a:tc>
                <a:tc>
                  <a:txBody>
                    <a:bodyPr/>
                    <a:lstStyle/>
                    <a:p>
                      <a:r>
                        <a:rPr lang="en-US" dirty="0" smtClean="0"/>
                        <a:t>V Good</a:t>
                      </a:r>
                      <a:endParaRPr lang="en-US" dirty="0"/>
                    </a:p>
                  </a:txBody>
                  <a:tcPr/>
                </a:tc>
                <a:tc>
                  <a:txBody>
                    <a:bodyPr/>
                    <a:lstStyle/>
                    <a:p>
                      <a:r>
                        <a:rPr lang="en-US" dirty="0" smtClean="0"/>
                        <a:t>Excellent</a:t>
                      </a:r>
                      <a:endParaRPr lang="en-US" dirty="0"/>
                    </a:p>
                  </a:txBody>
                  <a:tcPr/>
                </a:tc>
              </a:tr>
            </a:tbl>
          </a:graphicData>
        </a:graphic>
      </p:graphicFrame>
      <p:sp>
        <p:nvSpPr>
          <p:cNvPr id="7" name="Rounded Rectangle 6"/>
          <p:cNvSpPr/>
          <p:nvPr/>
        </p:nvSpPr>
        <p:spPr>
          <a:xfrm>
            <a:off x="838200" y="4419600"/>
            <a:ext cx="4953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t>Data are scattered in various files</a:t>
            </a:r>
          </a:p>
          <a:p>
            <a:pPr marL="342900" indent="-342900">
              <a:buFont typeface="Arial" panose="020B0604020202020204" pitchFamily="34" charset="0"/>
              <a:buChar char="•"/>
            </a:pPr>
            <a:r>
              <a:rPr lang="en-US" sz="2000" dirty="0" smtClean="0"/>
              <a:t>Files may be in different formats</a:t>
            </a:r>
          </a:p>
          <a:p>
            <a:pPr marL="342900" indent="-342900">
              <a:buFont typeface="Arial" panose="020B0604020202020204" pitchFamily="34" charset="0"/>
              <a:buChar char="•"/>
            </a:pPr>
            <a:r>
              <a:rPr lang="en-US" sz="2000" dirty="0" smtClean="0"/>
              <a:t>Difficult to retrieve the appropriate data</a:t>
            </a:r>
            <a:endParaRPr lang="en-US" sz="2000" dirty="0"/>
          </a:p>
        </p:txBody>
      </p:sp>
      <p:sp>
        <p:nvSpPr>
          <p:cNvPr id="8" name="Left Arrow 7"/>
          <p:cNvSpPr/>
          <p:nvPr/>
        </p:nvSpPr>
        <p:spPr>
          <a:xfrm>
            <a:off x="5181600" y="1828800"/>
            <a:ext cx="609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764268"/>
            <a:ext cx="685800" cy="369332"/>
          </a:xfrm>
          <a:prstGeom prst="rect">
            <a:avLst/>
          </a:prstGeom>
          <a:noFill/>
        </p:spPr>
        <p:txBody>
          <a:bodyPr wrap="square" rtlCol="0">
            <a:spAutoFit/>
          </a:bodyPr>
          <a:lstStyle/>
          <a:p>
            <a:r>
              <a:rPr lang="en-US" dirty="0" smtClean="0"/>
              <a:t>File 1</a:t>
            </a:r>
            <a:endParaRPr lang="en-US" dirty="0"/>
          </a:p>
        </p:txBody>
      </p:sp>
      <p:sp>
        <p:nvSpPr>
          <p:cNvPr id="10" name="Left Arrow 9"/>
          <p:cNvSpPr/>
          <p:nvPr/>
        </p:nvSpPr>
        <p:spPr>
          <a:xfrm>
            <a:off x="4191000" y="2667000"/>
            <a:ext cx="609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953000" y="2602468"/>
            <a:ext cx="685800" cy="369332"/>
          </a:xfrm>
          <a:prstGeom prst="rect">
            <a:avLst/>
          </a:prstGeom>
          <a:noFill/>
        </p:spPr>
        <p:txBody>
          <a:bodyPr wrap="square" rtlCol="0">
            <a:spAutoFit/>
          </a:bodyPr>
          <a:lstStyle/>
          <a:p>
            <a:r>
              <a:rPr lang="en-US" dirty="0" smtClean="0"/>
              <a:t>File 2</a:t>
            </a:r>
            <a:endParaRPr lang="en-US" dirty="0"/>
          </a:p>
        </p:txBody>
      </p:sp>
      <p:sp>
        <p:nvSpPr>
          <p:cNvPr id="12" name="Left Arrow 11"/>
          <p:cNvSpPr/>
          <p:nvPr/>
        </p:nvSpPr>
        <p:spPr>
          <a:xfrm>
            <a:off x="6067424" y="3634857"/>
            <a:ext cx="609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29424" y="3570325"/>
            <a:ext cx="685800" cy="369332"/>
          </a:xfrm>
          <a:prstGeom prst="rect">
            <a:avLst/>
          </a:prstGeom>
          <a:noFill/>
        </p:spPr>
        <p:txBody>
          <a:bodyPr wrap="square" rtlCol="0">
            <a:spAutoFit/>
          </a:bodyPr>
          <a:lstStyle/>
          <a:p>
            <a:r>
              <a:rPr lang="en-US" dirty="0" smtClean="0"/>
              <a:t>File 3</a:t>
            </a:r>
            <a:endParaRPr lang="en-US" dirty="0"/>
          </a:p>
        </p:txBody>
      </p:sp>
      <p:sp>
        <p:nvSpPr>
          <p:cNvPr id="14" name="Flowchart: Alternate Process 13"/>
          <p:cNvSpPr/>
          <p:nvPr/>
        </p:nvSpPr>
        <p:spPr>
          <a:xfrm>
            <a:off x="838200" y="5468979"/>
            <a:ext cx="4953000" cy="793765"/>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smtClean="0"/>
              <a:t>Database management system allow us to access (retrieve) appropriate data easily.</a:t>
            </a:r>
            <a:endParaRPr lang="en-US" sz="2000" dirty="0"/>
          </a:p>
        </p:txBody>
      </p:sp>
    </p:spTree>
    <p:extLst>
      <p:ext uri="{BB962C8B-B14F-4D97-AF65-F5344CB8AC3E}">
        <p14:creationId xmlns:p14="http://schemas.microsoft.com/office/powerpoint/2010/main" val="335108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p:bldP spid="12" grpId="0" animBg="1"/>
      <p:bldP spid="13"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DBMS</a:t>
            </a:r>
          </a:p>
        </p:txBody>
      </p:sp>
      <p:sp>
        <p:nvSpPr>
          <p:cNvPr id="3" name="Content Placeholder 2"/>
          <p:cNvSpPr>
            <a:spLocks noGrp="1"/>
          </p:cNvSpPr>
          <p:nvPr>
            <p:ph idx="1"/>
          </p:nvPr>
        </p:nvSpPr>
        <p:spPr/>
        <p:txBody>
          <a:bodyPr/>
          <a:lstStyle/>
          <a:p>
            <a:pPr marL="457200" indent="-457200">
              <a:buFont typeface="+mj-lt"/>
              <a:buAutoNum type="arabicPeriod" startAt="4"/>
            </a:pPr>
            <a:r>
              <a:rPr lang="en-US" dirty="0" smtClean="0"/>
              <a:t>Guaranteed Atomicity (Either transaction execute 0% or 100%)</a:t>
            </a:r>
            <a:endParaRPr lang="en-US" dirty="0"/>
          </a:p>
        </p:txBody>
      </p:sp>
      <p:pic>
        <p:nvPicPr>
          <p:cNvPr id="102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2247900" cy="22479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600200"/>
            <a:ext cx="2247900" cy="22479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71575" y="3924300"/>
            <a:ext cx="1276350" cy="1015663"/>
          </a:xfrm>
          <a:prstGeom prst="rect">
            <a:avLst/>
          </a:prstGeom>
          <a:noFill/>
        </p:spPr>
        <p:txBody>
          <a:bodyPr wrap="square" rtlCol="0">
            <a:spAutoFit/>
          </a:bodyPr>
          <a:lstStyle/>
          <a:p>
            <a:pPr algn="ctr"/>
            <a:r>
              <a:rPr lang="en-US" sz="2000" dirty="0" smtClean="0"/>
              <a:t>Person A</a:t>
            </a:r>
          </a:p>
          <a:p>
            <a:pPr algn="ctr"/>
            <a:r>
              <a:rPr lang="en-US" sz="2000" dirty="0" smtClean="0"/>
              <a:t>Account A</a:t>
            </a:r>
          </a:p>
          <a:p>
            <a:pPr algn="ctr"/>
            <a:r>
              <a:rPr lang="en-US" sz="2000" dirty="0" smtClean="0"/>
              <a:t>Bal : 2000</a:t>
            </a:r>
            <a:endParaRPr lang="en-US" sz="2000" dirty="0"/>
          </a:p>
        </p:txBody>
      </p:sp>
      <p:sp>
        <p:nvSpPr>
          <p:cNvPr id="7" name="TextBox 6"/>
          <p:cNvSpPr txBox="1"/>
          <p:nvPr/>
        </p:nvSpPr>
        <p:spPr>
          <a:xfrm>
            <a:off x="6219825" y="3924300"/>
            <a:ext cx="1238250" cy="1015663"/>
          </a:xfrm>
          <a:prstGeom prst="rect">
            <a:avLst/>
          </a:prstGeom>
          <a:noFill/>
        </p:spPr>
        <p:txBody>
          <a:bodyPr wrap="square" rtlCol="0">
            <a:spAutoFit/>
          </a:bodyPr>
          <a:lstStyle/>
          <a:p>
            <a:pPr algn="ctr"/>
            <a:r>
              <a:rPr lang="en-US" sz="2000" dirty="0" smtClean="0"/>
              <a:t>Person B</a:t>
            </a:r>
          </a:p>
          <a:p>
            <a:pPr algn="ctr"/>
            <a:r>
              <a:rPr lang="en-US" sz="2000" dirty="0" smtClean="0"/>
              <a:t>Account B</a:t>
            </a:r>
          </a:p>
          <a:p>
            <a:pPr algn="ctr"/>
            <a:r>
              <a:rPr lang="en-US" sz="2000" dirty="0" smtClean="0"/>
              <a:t>Bal : 1000</a:t>
            </a:r>
            <a:endParaRPr lang="en-US" sz="2000" dirty="0"/>
          </a:p>
        </p:txBody>
      </p:sp>
      <p:sp>
        <p:nvSpPr>
          <p:cNvPr id="6" name="Right Arrow 5"/>
          <p:cNvSpPr/>
          <p:nvPr/>
        </p:nvSpPr>
        <p:spPr>
          <a:xfrm>
            <a:off x="3114675" y="3924300"/>
            <a:ext cx="2438400" cy="876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Transfer 500</a:t>
            </a:r>
            <a:endParaRPr lang="en-US" sz="2000" dirty="0"/>
          </a:p>
        </p:txBody>
      </p:sp>
      <p:sp>
        <p:nvSpPr>
          <p:cNvPr id="9" name="TextBox 8"/>
          <p:cNvSpPr txBox="1"/>
          <p:nvPr/>
        </p:nvSpPr>
        <p:spPr>
          <a:xfrm>
            <a:off x="2328862" y="4876800"/>
            <a:ext cx="4010025" cy="707886"/>
          </a:xfrm>
          <a:prstGeom prst="rect">
            <a:avLst/>
          </a:prstGeom>
          <a:noFill/>
        </p:spPr>
        <p:txBody>
          <a:bodyPr wrap="square" rtlCol="0">
            <a:spAutoFit/>
          </a:bodyPr>
          <a:lstStyle/>
          <a:p>
            <a:pPr algn="ctr"/>
            <a:r>
              <a:rPr lang="en-US" sz="2000" dirty="0" smtClean="0"/>
              <a:t>Step 1 : Debit 500 from Account A</a:t>
            </a:r>
          </a:p>
          <a:p>
            <a:pPr algn="ctr"/>
            <a:r>
              <a:rPr lang="en-US" sz="2000" dirty="0"/>
              <a:t>Step </a:t>
            </a:r>
            <a:r>
              <a:rPr lang="en-US" sz="2000" dirty="0" smtClean="0"/>
              <a:t>2 </a:t>
            </a:r>
            <a:r>
              <a:rPr lang="en-US" sz="2000" dirty="0"/>
              <a:t>: </a:t>
            </a:r>
            <a:r>
              <a:rPr lang="en-US" sz="2000" dirty="0" smtClean="0"/>
              <a:t>Credit </a:t>
            </a:r>
            <a:r>
              <a:rPr lang="en-US" sz="2000" dirty="0"/>
              <a:t>500 </a:t>
            </a:r>
            <a:r>
              <a:rPr lang="en-US" sz="2000" dirty="0" smtClean="0"/>
              <a:t>into Account B</a:t>
            </a:r>
          </a:p>
        </p:txBody>
      </p:sp>
      <p:sp>
        <p:nvSpPr>
          <p:cNvPr id="8" name="Rounded Rectangle 7"/>
          <p:cNvSpPr/>
          <p:nvPr/>
        </p:nvSpPr>
        <p:spPr>
          <a:xfrm>
            <a:off x="3114675" y="2286000"/>
            <a:ext cx="2438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Sum of both account before transfer is 3000</a:t>
            </a:r>
            <a:endParaRPr lang="en-US" sz="2000" dirty="0"/>
          </a:p>
        </p:txBody>
      </p:sp>
      <p:sp>
        <p:nvSpPr>
          <p:cNvPr id="12" name="Rounded Rectangle 11"/>
          <p:cNvSpPr/>
          <p:nvPr/>
        </p:nvSpPr>
        <p:spPr>
          <a:xfrm>
            <a:off x="3033711" y="5679936"/>
            <a:ext cx="2600326" cy="687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Sum of both account </a:t>
            </a:r>
          </a:p>
          <a:p>
            <a:pPr algn="ctr"/>
            <a:r>
              <a:rPr lang="en-US" sz="2000" dirty="0" smtClean="0"/>
              <a:t>after transfer is 3000</a:t>
            </a:r>
            <a:endParaRPr lang="en-US" sz="2000" dirty="0"/>
          </a:p>
        </p:txBody>
      </p:sp>
      <p:cxnSp>
        <p:nvCxnSpPr>
          <p:cNvPr id="13" name="Straight Connector 12"/>
          <p:cNvCxnSpPr/>
          <p:nvPr/>
        </p:nvCxnSpPr>
        <p:spPr>
          <a:xfrm>
            <a:off x="2057400" y="5238752"/>
            <a:ext cx="4572000" cy="0"/>
          </a:xfrm>
          <a:prstGeom prst="line">
            <a:avLst/>
          </a:prstGeom>
        </p:spPr>
        <p:style>
          <a:lnRef idx="3">
            <a:schemeClr val="accent2"/>
          </a:lnRef>
          <a:fillRef idx="0">
            <a:schemeClr val="accent2"/>
          </a:fillRef>
          <a:effectRef idx="2">
            <a:schemeClr val="accent2"/>
          </a:effectRef>
          <a:fontRef idx="minor">
            <a:schemeClr val="tx1"/>
          </a:fontRef>
        </p:style>
      </p:cxnSp>
      <p:sp>
        <p:nvSpPr>
          <p:cNvPr id="14" name="Rounded Rectangular Callout 13"/>
          <p:cNvSpPr/>
          <p:nvPr/>
        </p:nvSpPr>
        <p:spPr>
          <a:xfrm>
            <a:off x="6981822" y="5416723"/>
            <a:ext cx="1971677" cy="907876"/>
          </a:xfrm>
          <a:prstGeom prst="wedgeRoundRectCallout">
            <a:avLst>
              <a:gd name="adj1" fmla="val -88224"/>
              <a:gd name="adj2" fmla="val -674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Sum of both account is 2500</a:t>
            </a:r>
          </a:p>
          <a:p>
            <a:pPr algn="ctr"/>
            <a:r>
              <a:rPr lang="en-US" sz="2000" dirty="0" smtClean="0"/>
              <a:t>So Inconsistent</a:t>
            </a:r>
            <a:endParaRPr lang="en-US" sz="2000" dirty="0"/>
          </a:p>
        </p:txBody>
      </p:sp>
    </p:spTree>
    <p:extLst>
      <p:ext uri="{BB962C8B-B14F-4D97-AF65-F5344CB8AC3E}">
        <p14:creationId xmlns:p14="http://schemas.microsoft.com/office/powerpoint/2010/main" val="36442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6" grpId="0" animBg="1"/>
      <p:bldP spid="9" grpId="0"/>
      <p:bldP spid="8" grpId="0" animBg="1"/>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DBMS</a:t>
            </a:r>
          </a:p>
        </p:txBody>
      </p:sp>
      <p:sp>
        <p:nvSpPr>
          <p:cNvPr id="3" name="Content Placeholder 2"/>
          <p:cNvSpPr>
            <a:spLocks noGrp="1"/>
          </p:cNvSpPr>
          <p:nvPr>
            <p:ph idx="1"/>
          </p:nvPr>
        </p:nvSpPr>
        <p:spPr/>
        <p:txBody>
          <a:bodyPr/>
          <a:lstStyle/>
          <a:p>
            <a:pPr marL="457200" indent="-457200">
              <a:buFont typeface="+mj-lt"/>
              <a:buAutoNum type="arabicPeriod" startAt="5"/>
            </a:pPr>
            <a:r>
              <a:rPr lang="en-US" dirty="0"/>
              <a:t>Allow to implement integrity constraints</a:t>
            </a:r>
          </a:p>
          <a:p>
            <a:pPr marL="4572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57068359"/>
              </p:ext>
            </p:extLst>
          </p:nvPr>
        </p:nvGraphicFramePr>
        <p:xfrm>
          <a:off x="762000" y="1524000"/>
          <a:ext cx="5093806" cy="741680"/>
        </p:xfrm>
        <a:graphic>
          <a:graphicData uri="http://schemas.openxmlformats.org/drawingml/2006/table">
            <a:tbl>
              <a:tblPr firstRow="1" bandRow="1">
                <a:tableStyleId>{5C22544A-7EE6-4342-B048-85BDC9FD1C3A}</a:tableStyleId>
              </a:tblPr>
              <a:tblGrid>
                <a:gridCol w="1704872"/>
                <a:gridCol w="967460"/>
                <a:gridCol w="1394143"/>
                <a:gridCol w="1027331"/>
              </a:tblGrid>
              <a:tr h="370840">
                <a:tc>
                  <a:txBody>
                    <a:bodyPr/>
                    <a:lstStyle/>
                    <a:p>
                      <a:r>
                        <a:rPr lang="en-US" dirty="0" err="1" smtClean="0"/>
                        <a:t>EmpName</a:t>
                      </a:r>
                      <a:endParaRPr lang="en-US" dirty="0"/>
                    </a:p>
                  </a:txBody>
                  <a:tcPr/>
                </a:tc>
                <a:tc>
                  <a:txBody>
                    <a:bodyPr/>
                    <a:lstStyle/>
                    <a:p>
                      <a:r>
                        <a:rPr lang="en-US" dirty="0" smtClean="0"/>
                        <a:t>Address</a:t>
                      </a:r>
                      <a:endParaRPr lang="en-US" dirty="0"/>
                    </a:p>
                  </a:txBody>
                  <a:tcPr/>
                </a:tc>
                <a:tc>
                  <a:txBody>
                    <a:bodyPr/>
                    <a:lstStyle/>
                    <a:p>
                      <a:r>
                        <a:rPr lang="en-US" dirty="0" err="1" smtClean="0"/>
                        <a:t>MobileNo</a:t>
                      </a:r>
                      <a:endParaRPr lang="en-US" dirty="0"/>
                    </a:p>
                  </a:txBody>
                  <a:tcPr/>
                </a:tc>
                <a:tc>
                  <a:txBody>
                    <a:bodyPr/>
                    <a:lstStyle/>
                    <a:p>
                      <a:r>
                        <a:rPr lang="en-US" dirty="0" smtClean="0"/>
                        <a:t>Subject</a:t>
                      </a:r>
                      <a:endParaRPr lang="en-US" dirty="0"/>
                    </a:p>
                  </a:txBody>
                  <a:tcPr/>
                </a:tc>
              </a:tr>
              <a:tr h="370840">
                <a:tc>
                  <a:txBody>
                    <a:bodyPr/>
                    <a:lstStyle/>
                    <a:p>
                      <a:r>
                        <a:rPr lang="en-US" dirty="0" err="1" smtClean="0"/>
                        <a:t>Nilesh</a:t>
                      </a:r>
                      <a:r>
                        <a:rPr lang="en-US" dirty="0" smtClean="0"/>
                        <a:t> </a:t>
                      </a:r>
                      <a:r>
                        <a:rPr lang="en-US" dirty="0" err="1" smtClean="0"/>
                        <a:t>Gambhva</a:t>
                      </a:r>
                      <a:endParaRPr lang="en-US" dirty="0"/>
                    </a:p>
                  </a:txBody>
                  <a:tcPr/>
                </a:tc>
                <a:tc>
                  <a:txBody>
                    <a:bodyPr/>
                    <a:lstStyle/>
                    <a:p>
                      <a:r>
                        <a:rPr lang="en-US" dirty="0" smtClean="0"/>
                        <a:t>Rajkot</a:t>
                      </a:r>
                      <a:endParaRPr lang="en-US" dirty="0"/>
                    </a:p>
                  </a:txBody>
                  <a:tcPr/>
                </a:tc>
                <a:tc>
                  <a:txBody>
                    <a:bodyPr/>
                    <a:lstStyle/>
                    <a:p>
                      <a:r>
                        <a:rPr lang="en-US" dirty="0" smtClean="0"/>
                        <a:t>9898052340</a:t>
                      </a:r>
                      <a:endParaRPr lang="en-US" dirty="0"/>
                    </a:p>
                  </a:txBody>
                  <a:tcPr/>
                </a:tc>
                <a:tc>
                  <a:txBody>
                    <a:bodyPr/>
                    <a:lstStyle/>
                    <a:p>
                      <a:r>
                        <a:rPr lang="en-US" dirty="0" smtClean="0"/>
                        <a:t>CPU</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10020715"/>
              </p:ext>
            </p:extLst>
          </p:nvPr>
        </p:nvGraphicFramePr>
        <p:xfrm>
          <a:off x="762000" y="3449320"/>
          <a:ext cx="3169095" cy="741680"/>
        </p:xfrm>
        <a:graphic>
          <a:graphicData uri="http://schemas.openxmlformats.org/drawingml/2006/table">
            <a:tbl>
              <a:tblPr firstRow="1" bandRow="1">
                <a:tableStyleId>{5C22544A-7EE6-4342-B048-85BDC9FD1C3A}</a:tableStyleId>
              </a:tblPr>
              <a:tblGrid>
                <a:gridCol w="1544447"/>
                <a:gridCol w="525780"/>
                <a:gridCol w="1098868"/>
              </a:tblGrid>
              <a:tr h="370840">
                <a:tc>
                  <a:txBody>
                    <a:bodyPr/>
                    <a:lstStyle/>
                    <a:p>
                      <a:r>
                        <a:rPr lang="en-US" dirty="0" err="1" smtClean="0"/>
                        <a:t>StudentName</a:t>
                      </a:r>
                      <a:endParaRPr lang="en-US" dirty="0"/>
                    </a:p>
                  </a:txBody>
                  <a:tcPr/>
                </a:tc>
                <a:tc>
                  <a:txBody>
                    <a:bodyPr/>
                    <a:lstStyle/>
                    <a:p>
                      <a:r>
                        <a:rPr lang="en-US" dirty="0" smtClean="0"/>
                        <a:t>SPI</a:t>
                      </a:r>
                      <a:endParaRPr lang="en-US" dirty="0"/>
                    </a:p>
                  </a:txBody>
                  <a:tcPr/>
                </a:tc>
                <a:tc>
                  <a:txBody>
                    <a:bodyPr/>
                    <a:lstStyle/>
                    <a:p>
                      <a:r>
                        <a:rPr lang="en-US" dirty="0" err="1" smtClean="0"/>
                        <a:t>BackLogs</a:t>
                      </a:r>
                      <a:endParaRPr lang="en-US" dirty="0"/>
                    </a:p>
                  </a:txBody>
                  <a:tcPr/>
                </a:tc>
              </a:tr>
              <a:tr h="370840">
                <a:tc>
                  <a:txBody>
                    <a:bodyPr/>
                    <a:lstStyle/>
                    <a:p>
                      <a:r>
                        <a:rPr lang="en-US" dirty="0" smtClean="0"/>
                        <a:t>Jay Patel</a:t>
                      </a:r>
                      <a:endParaRPr lang="en-US" dirty="0"/>
                    </a:p>
                  </a:txBody>
                  <a:tcPr/>
                </a:tc>
                <a:tc>
                  <a:txBody>
                    <a:bodyPr/>
                    <a:lstStyle/>
                    <a:p>
                      <a:r>
                        <a:rPr lang="en-US" dirty="0" smtClean="0"/>
                        <a:t>8</a:t>
                      </a:r>
                      <a:endParaRPr lang="en-US" dirty="0"/>
                    </a:p>
                  </a:txBody>
                  <a:tcPr/>
                </a:tc>
                <a:tc>
                  <a:txBody>
                    <a:bodyPr/>
                    <a:lstStyle/>
                    <a:p>
                      <a:r>
                        <a:rPr lang="en-US" dirty="0" smtClean="0"/>
                        <a:t>0</a:t>
                      </a:r>
                      <a:endParaRPr lang="en-US" dirty="0"/>
                    </a:p>
                  </a:txBody>
                  <a:tcPr/>
                </a:tc>
              </a:tr>
            </a:tbl>
          </a:graphicData>
        </a:graphic>
      </p:graphicFrame>
      <p:sp>
        <p:nvSpPr>
          <p:cNvPr id="15" name="Rounded Rectangle 14"/>
          <p:cNvSpPr/>
          <p:nvPr/>
        </p:nvSpPr>
        <p:spPr>
          <a:xfrm>
            <a:off x="3444240" y="1539240"/>
            <a:ext cx="1371600" cy="68580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ounded Rectangular Callout 13"/>
          <p:cNvSpPr/>
          <p:nvPr/>
        </p:nvSpPr>
        <p:spPr>
          <a:xfrm>
            <a:off x="3886200" y="2438400"/>
            <a:ext cx="1905000" cy="594360"/>
          </a:xfrm>
          <a:prstGeom prst="wedgeRoundRectCallout">
            <a:avLst>
              <a:gd name="adj1" fmla="val -31654"/>
              <a:gd name="adj2" fmla="val -940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Must contain exact 10 digits</a:t>
            </a:r>
            <a:endParaRPr lang="en-US" dirty="0"/>
          </a:p>
        </p:txBody>
      </p:sp>
      <p:sp>
        <p:nvSpPr>
          <p:cNvPr id="16" name="Rounded Rectangle 15"/>
          <p:cNvSpPr/>
          <p:nvPr/>
        </p:nvSpPr>
        <p:spPr>
          <a:xfrm>
            <a:off x="2290932" y="3469194"/>
            <a:ext cx="528468" cy="68580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ounded Rectangular Callout 16"/>
          <p:cNvSpPr/>
          <p:nvPr/>
        </p:nvSpPr>
        <p:spPr>
          <a:xfrm>
            <a:off x="2225040" y="4343400"/>
            <a:ext cx="1661160" cy="609600"/>
          </a:xfrm>
          <a:prstGeom prst="wedgeRoundRectCallout">
            <a:avLst>
              <a:gd name="adj1" fmla="val -30193"/>
              <a:gd name="adj2" fmla="val -935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Must between 0 and 10</a:t>
            </a:r>
            <a:endParaRPr lang="en-US" dirty="0"/>
          </a:p>
        </p:txBody>
      </p:sp>
      <p:sp>
        <p:nvSpPr>
          <p:cNvPr id="18" name="Rounded Rectangle 17"/>
          <p:cNvSpPr/>
          <p:nvPr/>
        </p:nvSpPr>
        <p:spPr>
          <a:xfrm>
            <a:off x="1143000" y="5273040"/>
            <a:ext cx="4267200" cy="990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Database management system allow us to implement such rules in our database.</a:t>
            </a:r>
            <a:endParaRPr lang="en-US" dirty="0"/>
          </a:p>
        </p:txBody>
      </p:sp>
    </p:spTree>
    <p:extLst>
      <p:ext uri="{BB962C8B-B14F-4D97-AF65-F5344CB8AC3E}">
        <p14:creationId xmlns:p14="http://schemas.microsoft.com/office/powerpoint/2010/main" val="414044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6" grpId="0" animBg="1"/>
      <p:bldP spid="17"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19908</TotalTime>
  <Words>1900</Words>
  <Application>Microsoft Office PowerPoint</Application>
  <PresentationFormat>On-screen Show (4:3)</PresentationFormat>
  <Paragraphs>513</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FontAwesome</vt:lpstr>
      <vt:lpstr>Open Sans</vt:lpstr>
      <vt:lpstr>Open Sans Extrabold</vt:lpstr>
      <vt:lpstr>Open Sans Semibold</vt:lpstr>
      <vt:lpstr>Times New Roman</vt:lpstr>
      <vt:lpstr>Wingdings</vt:lpstr>
      <vt:lpstr>Office Theme</vt:lpstr>
      <vt:lpstr>Unit – 1 Introductory concepts of DBMS</vt:lpstr>
      <vt:lpstr>Topics to be covered</vt:lpstr>
      <vt:lpstr>What is Database Management System (DBMS)?</vt:lpstr>
      <vt:lpstr>Applications of DBMS</vt:lpstr>
      <vt:lpstr>Advantages of DBMS</vt:lpstr>
      <vt:lpstr>Advantages of DBMS (cont…)</vt:lpstr>
      <vt:lpstr>Advantages of DBMS</vt:lpstr>
      <vt:lpstr>Advantages of DBMS</vt:lpstr>
      <vt:lpstr>Advantages of DBMS</vt:lpstr>
      <vt:lpstr>Advantages of DBMS (cont…)</vt:lpstr>
      <vt:lpstr>Advantages of DBMS</vt:lpstr>
      <vt:lpstr>Advantages of DBMS</vt:lpstr>
      <vt:lpstr>Advantages of DBMS (Summary)</vt:lpstr>
      <vt:lpstr>Advantages of DBMS (cont…)</vt:lpstr>
      <vt:lpstr>Basic Terms</vt:lpstr>
      <vt:lpstr>Basic Terms (cont…)</vt:lpstr>
      <vt:lpstr>Basic Terms (cont…)</vt:lpstr>
      <vt:lpstr>Basic Terms (cont…)</vt:lpstr>
      <vt:lpstr>3 Levels ANSI SPARC Database System</vt:lpstr>
      <vt:lpstr>Mapping</vt:lpstr>
      <vt:lpstr>Types of Mapping</vt:lpstr>
      <vt:lpstr>Data Independence</vt:lpstr>
      <vt:lpstr>Types of database users</vt:lpstr>
      <vt:lpstr>Role of DBA (Database Administrator)</vt:lpstr>
      <vt:lpstr>Role of DBA (Database Administrator)</vt:lpstr>
      <vt:lpstr>Database System Architecture</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1374</cp:revision>
  <dcterms:created xsi:type="dcterms:W3CDTF">2013-05-17T03:00:03Z</dcterms:created>
  <dcterms:modified xsi:type="dcterms:W3CDTF">2017-07-11T03:48:37Z</dcterms:modified>
</cp:coreProperties>
</file>