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351" r:id="rId3"/>
    <p:sldId id="433" r:id="rId4"/>
    <p:sldId id="434" r:id="rId5"/>
    <p:sldId id="435" r:id="rId6"/>
    <p:sldId id="436" r:id="rId7"/>
    <p:sldId id="441" r:id="rId8"/>
    <p:sldId id="438" r:id="rId9"/>
    <p:sldId id="440" r:id="rId10"/>
    <p:sldId id="439" r:id="rId11"/>
    <p:sldId id="443" r:id="rId12"/>
    <p:sldId id="497" r:id="rId13"/>
    <p:sldId id="496" r:id="rId14"/>
    <p:sldId id="444" r:id="rId15"/>
    <p:sldId id="445" r:id="rId16"/>
    <p:sldId id="446" r:id="rId17"/>
    <p:sldId id="447" r:id="rId18"/>
    <p:sldId id="448" r:id="rId19"/>
    <p:sldId id="452" r:id="rId20"/>
    <p:sldId id="449" r:id="rId21"/>
    <p:sldId id="450" r:id="rId22"/>
    <p:sldId id="453" r:id="rId23"/>
    <p:sldId id="451" r:id="rId24"/>
    <p:sldId id="463" r:id="rId25"/>
    <p:sldId id="464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98" r:id="rId52"/>
    <p:sldId id="482" r:id="rId53"/>
    <p:sldId id="483" r:id="rId54"/>
    <p:sldId id="484" r:id="rId55"/>
    <p:sldId id="485" r:id="rId56"/>
    <p:sldId id="487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9" r:id="rId66"/>
    <p:sldId id="50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hrVaKD6KTNRQTJBS6mYkg==" hashData="2MNcEl9GYrY3UELM0WlMdsRhgor9wI847J+5IfldpZ5doZ4zbzCcTfYN0/UNiNOjm7MEDWk7gjn/nixGFMqpf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434" autoAdjust="0"/>
  </p:normalViewPr>
  <p:slideViewPr>
    <p:cSldViewPr>
      <p:cViewPr varScale="1">
        <p:scale>
          <a:sx n="65" d="100"/>
          <a:sy n="65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17-07-2017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Relational Model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Relational Model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0292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Relational Model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619125"/>
            <a:ext cx="4219575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Key V/S Candidate Key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87219" y="3095625"/>
            <a:ext cx="7804150" cy="3076575"/>
            <a:chOff x="422" y="1191"/>
            <a:chExt cx="4916" cy="193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2" y="1191"/>
              <a:ext cx="4916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7" y="1206"/>
              <a:ext cx="995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22" y="1206"/>
              <a:ext cx="541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63" y="1206"/>
              <a:ext cx="52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91" y="1206"/>
              <a:ext cx="576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67" y="1206"/>
              <a:ext cx="67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6" y="1206"/>
              <a:ext cx="35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05" y="1206"/>
              <a:ext cx="121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7" y="1440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22" y="1440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963" y="1440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91" y="1440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067" y="1440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46" y="1440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05" y="1440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27" y="1674"/>
              <a:ext cx="995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422" y="1674"/>
              <a:ext cx="541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63" y="1674"/>
              <a:ext cx="52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91" y="1674"/>
              <a:ext cx="576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67" y="1674"/>
              <a:ext cx="67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46" y="1674"/>
              <a:ext cx="35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05" y="1674"/>
              <a:ext cx="121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7" y="1907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422" y="1907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63" y="1907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91" y="1907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067" y="1907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46" y="1907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05" y="1907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27" y="2141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422" y="2141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63" y="2141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91" y="2141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067" y="2141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746" y="2141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105" y="2141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27" y="2375"/>
              <a:ext cx="995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422" y="2375"/>
              <a:ext cx="541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963" y="2375"/>
              <a:ext cx="52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491" y="2375"/>
              <a:ext cx="576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067" y="2375"/>
              <a:ext cx="67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6" y="2375"/>
              <a:ext cx="35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105" y="2375"/>
              <a:ext cx="121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27" y="2608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422" y="2608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963" y="2608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91" y="2608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067" y="2608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746" y="2608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105" y="2608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27" y="2842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422" y="2842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963" y="2842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491" y="2842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067" y="2842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746" y="2842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105" y="2842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1422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96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2491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06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3746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4105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423" y="1440"/>
              <a:ext cx="490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423" y="1674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423" y="1907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23" y="2141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3" y="2375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23" y="2608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23" y="2842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2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532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23" y="120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423" y="307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84" y="1233"/>
              <a:ext cx="5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EnrollNo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480" y="1233"/>
              <a:ext cx="47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RollNo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020" y="1233"/>
              <a:ext cx="43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548" y="1233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Branch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124" y="1233"/>
              <a:ext cx="6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Semester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804" y="1233"/>
              <a:ext cx="26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SPI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4164" y="1233"/>
              <a:ext cx="5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BackLog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84" y="1467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1480" y="1467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020" y="1467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548" y="1467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2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80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6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84" y="1700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1480" y="1700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020" y="1700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2548" y="1700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2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80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16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4" y="1934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480" y="1934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020" y="1934"/>
              <a:ext cx="33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548" y="1934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12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80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416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484" y="2168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480" y="2168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020" y="2168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548" y="2168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12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380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16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84" y="2401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1480" y="2401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2020" y="2401"/>
              <a:ext cx="36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Priya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2548" y="2401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312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380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416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484" y="2635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1480" y="2635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020" y="2635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548" y="2635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12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0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416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484" y="2869"/>
              <a:ext cx="8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1480" y="2869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020" y="2869"/>
              <a:ext cx="4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Samir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548" y="2869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312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380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16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2293769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443890" y="2789058"/>
            <a:ext cx="1139600" cy="3651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874770" y="2126477"/>
            <a:ext cx="27469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Super Key </a:t>
            </a:r>
          </a:p>
          <a:p>
            <a:r>
              <a:rPr lang="en-US" dirty="0" smtClean="0"/>
              <a:t>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2774007" y="2783494"/>
            <a:ext cx="1661724" cy="3230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435731" y="2767860"/>
            <a:ext cx="5486" cy="3748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133557" y="3130083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2284748" y="3125234"/>
            <a:ext cx="859536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2288634" y="6088236"/>
            <a:ext cx="85953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980940" y="311549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883788" y="3126135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3971919" y="3121286"/>
            <a:ext cx="905256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3982155" y="6077938"/>
            <a:ext cx="9052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884840" y="312420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966358" y="3134845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4886113" y="3136613"/>
            <a:ext cx="1097280" cy="11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4883649" y="6089412"/>
            <a:ext cx="1097280" cy="125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Multiply 167"/>
          <p:cNvSpPr/>
          <p:nvPr/>
        </p:nvSpPr>
        <p:spPr>
          <a:xfrm>
            <a:off x="2209800" y="3910963"/>
            <a:ext cx="974725" cy="14478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3022954" y="2590800"/>
            <a:ext cx="6217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5655498" y="1410572"/>
            <a:ext cx="3298002" cy="16660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and Semester alone works as a super key??</a:t>
            </a:r>
          </a:p>
          <a:p>
            <a:pPr algn="ctr"/>
            <a:r>
              <a:rPr lang="en-US" dirty="0" smtClean="0"/>
              <a:t>Answer is </a:t>
            </a:r>
            <a:r>
              <a:rPr lang="en-US" dirty="0" smtClean="0">
                <a:solidFill>
                  <a:srgbClr val="7030A0"/>
                </a:solidFill>
              </a:rPr>
              <a:t>No</a:t>
            </a:r>
          </a:p>
          <a:p>
            <a:pPr algn="ctr"/>
            <a:r>
              <a:rPr lang="en-US" dirty="0" smtClean="0"/>
              <a:t>So (</a:t>
            </a:r>
            <a:r>
              <a:rPr lang="en-US" dirty="0" err="1" smtClean="0"/>
              <a:t>EnrollNo</a:t>
            </a:r>
            <a:r>
              <a:rPr lang="en-US" dirty="0" smtClean="0"/>
              <a:t>, Branch, Semester) </a:t>
            </a:r>
            <a:r>
              <a:rPr lang="en-US" dirty="0"/>
              <a:t>is </a:t>
            </a:r>
            <a:r>
              <a:rPr lang="en-US" b="1" dirty="0" smtClean="0">
                <a:solidFill>
                  <a:schemeClr val="tx1"/>
                </a:solidFill>
              </a:rPr>
              <a:t>super key as well as candidate 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A Primary key is a candidate key that is chosen by database designer to identify tuples uniquely in a relation.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17869"/>
              </p:ext>
            </p:extLst>
          </p:nvPr>
        </p:nvGraphicFramePr>
        <p:xfrm>
          <a:off x="914400" y="3422412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1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140540107001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Jatin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140540107002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Jatin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130540107001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Priya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130540107002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Samir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" y="2743200"/>
            <a:ext cx="26098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Candidate Key </a:t>
            </a:r>
            <a:r>
              <a:rPr lang="en-US" dirty="0"/>
              <a:t>(</a:t>
            </a:r>
            <a:r>
              <a:rPr lang="en-US" dirty="0" err="1"/>
              <a:t>EnrollNo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495424" y="3112532"/>
            <a:ext cx="104776" cy="3098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67252" y="3112532"/>
            <a:ext cx="1123948" cy="3464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9400" y="2743200"/>
            <a:ext cx="4114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Candidate Key 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14652" y="3104874"/>
            <a:ext cx="1733548" cy="3124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3095544"/>
            <a:ext cx="19052" cy="3268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3419573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501981" y="3430031"/>
            <a:ext cx="3679742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496344" y="6366910"/>
            <a:ext cx="36758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3410981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344" y="3417332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92257" y="3417332"/>
            <a:ext cx="1618457" cy="25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14399" y="6364487"/>
            <a:ext cx="1596316" cy="84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685800" y="2133600"/>
            <a:ext cx="2438400" cy="468868"/>
          </a:xfrm>
          <a:prstGeom prst="wedgeRoundRectCallout">
            <a:avLst>
              <a:gd name="adj1" fmla="val -20833"/>
              <a:gd name="adj2" fmla="val 864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Key</a:t>
            </a:r>
          </a:p>
          <a:p>
            <a:pPr lvl="1"/>
            <a:r>
              <a:rPr lang="en-US" dirty="0"/>
              <a:t>An Alternate key is a candidate key that is not chosen by database designer to identify tuples uniquely in a relation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17869"/>
              </p:ext>
            </p:extLst>
          </p:nvPr>
        </p:nvGraphicFramePr>
        <p:xfrm>
          <a:off x="914400" y="3422412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1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140540107001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Jatin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140540107002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Jatin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130540107001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Priya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130540107002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Samir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" y="2743200"/>
            <a:ext cx="26098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Candidate Key </a:t>
            </a:r>
            <a:r>
              <a:rPr lang="en-US" dirty="0"/>
              <a:t>(</a:t>
            </a:r>
            <a:r>
              <a:rPr lang="en-US" dirty="0" err="1"/>
              <a:t>EnrollNo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495424" y="3112532"/>
            <a:ext cx="104776" cy="3098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67252" y="3112532"/>
            <a:ext cx="1123948" cy="3464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9400" y="2743200"/>
            <a:ext cx="4114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Candidate Key 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14652" y="3104874"/>
            <a:ext cx="1733548" cy="3124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3095544"/>
            <a:ext cx="19052" cy="3268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3419573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501981" y="3430031"/>
            <a:ext cx="3679742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496344" y="6366910"/>
            <a:ext cx="36758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3410981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344" y="3417332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92257" y="3417332"/>
            <a:ext cx="1618457" cy="25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14399" y="6364487"/>
            <a:ext cx="1596316" cy="84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3581400" y="2133600"/>
            <a:ext cx="2438400" cy="468868"/>
          </a:xfrm>
          <a:prstGeom prst="wedgeRoundRectCallout">
            <a:avLst>
              <a:gd name="adj1" fmla="val -20833"/>
              <a:gd name="adj2" fmla="val 864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Alternate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2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 V/S Alternate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43674"/>
              </p:ext>
            </p:extLst>
          </p:nvPr>
        </p:nvGraphicFramePr>
        <p:xfrm>
          <a:off x="914400" y="3053080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1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140540107001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Jatin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140540107002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140540106002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Jatin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130540107001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Priya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130540107002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130540106001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Samir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2373868"/>
            <a:ext cx="2286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Primary </a:t>
            </a:r>
            <a:r>
              <a:rPr lang="en-US" dirty="0"/>
              <a:t>Key (</a:t>
            </a:r>
            <a:r>
              <a:rPr lang="en-US" dirty="0" err="1"/>
              <a:t>EnrollNo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524000" y="2743200"/>
            <a:ext cx="76200" cy="3098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67252" y="2743200"/>
            <a:ext cx="1123948" cy="3464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9400" y="2373868"/>
            <a:ext cx="4038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Alternate </a:t>
            </a:r>
            <a:r>
              <a:rPr lang="en-US" dirty="0"/>
              <a:t>Key 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14652" y="2735542"/>
            <a:ext cx="1733548" cy="3124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2726212"/>
            <a:ext cx="19052" cy="3268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3050241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501981" y="3060699"/>
            <a:ext cx="3679742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496344" y="5997578"/>
            <a:ext cx="36758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3041649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344" y="304800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92257" y="3048000"/>
            <a:ext cx="1618457" cy="25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14399" y="5995155"/>
            <a:ext cx="1596316" cy="84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Foreign </a:t>
            </a:r>
            <a:r>
              <a:rPr lang="en-US" dirty="0"/>
              <a:t>key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foreign key is a set of one or more attributes whose values are derived from the primary key attribute of another relation.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Selection</a:t>
            </a:r>
          </a:p>
          <a:p>
            <a:pPr algn="just"/>
            <a:r>
              <a:rPr lang="en-US" dirty="0"/>
              <a:t>Projection</a:t>
            </a:r>
          </a:p>
          <a:p>
            <a:pPr algn="just"/>
            <a:r>
              <a:rPr lang="en-US" dirty="0"/>
              <a:t>Cross Product / Cartesian Product</a:t>
            </a:r>
          </a:p>
          <a:p>
            <a:pPr algn="just"/>
            <a:r>
              <a:rPr lang="en-US" dirty="0"/>
              <a:t>Division</a:t>
            </a:r>
          </a:p>
          <a:p>
            <a:pPr algn="just"/>
            <a:r>
              <a:rPr lang="en-US" dirty="0"/>
              <a:t>Renaming</a:t>
            </a:r>
          </a:p>
          <a:p>
            <a:pPr algn="just"/>
            <a:r>
              <a:rPr lang="en-US" dirty="0" smtClean="0"/>
              <a:t>Joins</a:t>
            </a:r>
          </a:p>
          <a:p>
            <a:pPr lvl="1" algn="just"/>
            <a:r>
              <a:rPr lang="en-US" dirty="0" smtClean="0"/>
              <a:t>Natural Join / Inner Join</a:t>
            </a:r>
          </a:p>
          <a:p>
            <a:pPr lvl="1" algn="just"/>
            <a:r>
              <a:rPr lang="en-US" dirty="0" smtClean="0"/>
              <a:t>Outer Join</a:t>
            </a:r>
          </a:p>
          <a:p>
            <a:pPr lvl="2" algn="just"/>
            <a:r>
              <a:rPr lang="en-US" dirty="0" smtClean="0"/>
              <a:t>Left Outer Join</a:t>
            </a:r>
          </a:p>
          <a:p>
            <a:pPr lvl="2" algn="just"/>
            <a:r>
              <a:rPr lang="en-US" dirty="0" smtClean="0"/>
              <a:t>Right Outer Join</a:t>
            </a:r>
          </a:p>
          <a:p>
            <a:pPr lvl="2" algn="just"/>
            <a:r>
              <a:rPr lang="en-US" dirty="0" smtClean="0"/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41727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Set </a:t>
            </a:r>
            <a:r>
              <a:rPr lang="en-US" dirty="0"/>
              <a:t>Operators</a:t>
            </a:r>
          </a:p>
          <a:p>
            <a:pPr lvl="1" algn="just"/>
            <a:r>
              <a:rPr lang="en-US" dirty="0"/>
              <a:t>Union</a:t>
            </a:r>
          </a:p>
          <a:p>
            <a:pPr lvl="1" algn="just"/>
            <a:r>
              <a:rPr lang="en-US" dirty="0"/>
              <a:t>Intersection</a:t>
            </a:r>
          </a:p>
          <a:p>
            <a:pPr lvl="1" algn="just"/>
            <a:r>
              <a:rPr lang="en-US" dirty="0"/>
              <a:t>Minus / Set-difference</a:t>
            </a:r>
          </a:p>
        </p:txBody>
      </p:sp>
    </p:spTree>
    <p:extLst>
      <p:ext uri="{BB962C8B-B14F-4D97-AF65-F5344CB8AC3E}">
        <p14:creationId xmlns:p14="http://schemas.microsoft.com/office/powerpoint/2010/main" val="34458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 </a:t>
            </a:r>
            <a:r>
              <a:rPr lang="en-US" dirty="0"/>
              <a:t>(Sigma)</a:t>
            </a:r>
            <a:endParaRPr lang="en-US" i="1" dirty="0">
              <a:sym typeface="Symbol" pitchFamily="18" charset="2"/>
            </a:endParaRP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baseline="-25000" dirty="0">
                <a:sym typeface="Symbol" pitchFamily="18" charset="2"/>
              </a:rPr>
              <a:t>condition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Relation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algn="just"/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/>
              <a:t>Selects tuples from a relation that satisfy a given condition.</a:t>
            </a:r>
          </a:p>
          <a:p>
            <a:r>
              <a:rPr lang="en-US" b="1" dirty="0"/>
              <a:t>Operators: </a:t>
            </a:r>
            <a:r>
              <a:rPr lang="el-GR" dirty="0"/>
              <a:t> =, ?, &lt;, &gt;, &lt;=,&gt;=, Λ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AND), ∨ (OR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Display the detail of students belongs to “CE” branch.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57823"/>
              </p:ext>
            </p:extLst>
          </p:nvPr>
        </p:nvGraphicFramePr>
        <p:xfrm>
          <a:off x="1828800" y="1752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35507"/>
              </p:ext>
            </p:extLst>
          </p:nvPr>
        </p:nvGraphicFramePr>
        <p:xfrm>
          <a:off x="1828800" y="445516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2600" y="3748088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ym typeface="Symbol" pitchFamily="18" charset="2"/>
              </a:rPr>
              <a:t>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Branch=‘CE’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Student</a:t>
            </a:r>
            <a:r>
              <a:rPr lang="en-US" sz="2800" dirty="0" smtClean="0">
                <a:sym typeface="Symbol" pitchFamily="18" charset="2"/>
              </a:rPr>
              <a:t>)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49713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Output</a:t>
            </a: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528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Exercise: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06642"/>
              </p:ext>
            </p:extLst>
          </p:nvPr>
        </p:nvGraphicFramePr>
        <p:xfrm>
          <a:off x="1828800" y="1447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500" y="3776008"/>
            <a:ext cx="826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ym typeface="Symbol" pitchFamily="18" charset="2"/>
              </a:rPr>
              <a:t>Display the detail of students whose </a:t>
            </a:r>
            <a:r>
              <a:rPr lang="en-US" sz="2400" dirty="0" err="1" smtClean="0">
                <a:sym typeface="Symbol" pitchFamily="18" charset="2"/>
              </a:rPr>
              <a:t>rollno</a:t>
            </a:r>
            <a:r>
              <a:rPr lang="en-US" sz="2400" dirty="0" smtClean="0">
                <a:sym typeface="Symbol" pitchFamily="18" charset="2"/>
              </a:rPr>
              <a:t> is less than 104.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ym typeface="Symbol" pitchFamily="18" charset="2"/>
              </a:rPr>
              <a:t>Display </a:t>
            </a:r>
            <a:r>
              <a:rPr lang="en-US" sz="2400" dirty="0">
                <a:sym typeface="Symbol" pitchFamily="18" charset="2"/>
              </a:rPr>
              <a:t>the detail of students </a:t>
            </a:r>
            <a:r>
              <a:rPr lang="en-US" sz="2400" dirty="0" smtClean="0">
                <a:sym typeface="Symbol" pitchFamily="18" charset="2"/>
              </a:rPr>
              <a:t>having SPI more than 8.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ym typeface="Symbol" pitchFamily="18" charset="2"/>
              </a:rPr>
              <a:t>Display the detail of students belongs to “CE” </a:t>
            </a:r>
            <a:r>
              <a:rPr lang="en-US" sz="2400" dirty="0" smtClean="0">
                <a:sym typeface="Symbol" pitchFamily="18" charset="2"/>
              </a:rPr>
              <a:t>branch having SPI more than 8.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ym typeface="Symbol" pitchFamily="18" charset="2"/>
              </a:rPr>
              <a:t>Display the detail of students belongs to “CE” </a:t>
            </a:r>
            <a:r>
              <a:rPr lang="en-US" sz="2400" dirty="0" smtClean="0">
                <a:sym typeface="Symbol" pitchFamily="18" charset="2"/>
              </a:rPr>
              <a:t>or “ME” branch.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19551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9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Structure of relational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Relations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Relational algebra – fundamental operators and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Relational algebra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Tuple relational calculus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/>
              <a:t>(Pi)</a:t>
            </a:r>
            <a:endParaRPr lang="en-US" i="1" dirty="0">
              <a:sym typeface="Symbol" pitchFamily="18" charset="2"/>
            </a:endParaRP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 </a:t>
            </a:r>
            <a:r>
              <a:rPr lang="en-US" i="1" baseline="-25000" dirty="0">
                <a:sym typeface="Symbol" pitchFamily="18" charset="2"/>
              </a:rPr>
              <a:t>attribute set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Relation</a:t>
            </a:r>
            <a:r>
              <a:rPr lang="en-US" dirty="0">
                <a:sym typeface="Symbol" pitchFamily="18" charset="2"/>
              </a:rPr>
              <a:t>)</a:t>
            </a:r>
          </a:p>
          <a:p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/>
              <a:t>Selects specified attributes of a relation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smtClean="0"/>
              <a:t>Display </a:t>
            </a:r>
            <a:r>
              <a:rPr lang="en-US" dirty="0" err="1" smtClean="0"/>
              <a:t>rollno</a:t>
            </a:r>
            <a:r>
              <a:rPr lang="en-US" dirty="0" smtClean="0"/>
              <a:t>, name and branch of all students.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1393"/>
              </p:ext>
            </p:extLst>
          </p:nvPr>
        </p:nvGraphicFramePr>
        <p:xfrm>
          <a:off x="1600200" y="1600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7084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itchFamily="18" charset="2"/>
              </a:rPr>
              <a:t>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err="1" smtClean="0">
                <a:sym typeface="Symbol" pitchFamily="18" charset="2"/>
              </a:rPr>
              <a:t>RollNo</a:t>
            </a:r>
            <a:r>
              <a:rPr lang="en-US" sz="2800" i="1" baseline="-25000" dirty="0" smtClean="0">
                <a:sym typeface="Symbol" pitchFamily="18" charset="2"/>
              </a:rPr>
              <a:t>, Name, Branch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Student</a:t>
            </a:r>
            <a:r>
              <a:rPr lang="en-US" sz="2800" dirty="0" smtClean="0">
                <a:sym typeface="Symbol" pitchFamily="18" charset="2"/>
              </a:rPr>
              <a:t>)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67995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Output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35800"/>
              </p:ext>
            </p:extLst>
          </p:nvPr>
        </p:nvGraphicFramePr>
        <p:xfrm>
          <a:off x="1700784" y="4375152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2860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7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Exercise: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47813"/>
              </p:ext>
            </p:extLst>
          </p:nvPr>
        </p:nvGraphicFramePr>
        <p:xfrm>
          <a:off x="1600200" y="14763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" y="3733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 pitchFamily="18" charset="2"/>
              </a:rPr>
              <a:t>Display </a:t>
            </a:r>
            <a:r>
              <a:rPr lang="en-US" sz="2400" dirty="0" err="1" smtClean="0">
                <a:sym typeface="Symbol" pitchFamily="18" charset="2"/>
              </a:rPr>
              <a:t>rollno</a:t>
            </a:r>
            <a:r>
              <a:rPr lang="en-US" sz="2400" dirty="0" smtClean="0">
                <a:sym typeface="Symbol" pitchFamily="18" charset="2"/>
              </a:rPr>
              <a:t>, name and SPI of all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 pitchFamily="18" charset="2"/>
              </a:rPr>
              <a:t>Display name and SPI of all students.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19551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8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Display </a:t>
            </a:r>
            <a:r>
              <a:rPr lang="en-US" dirty="0" err="1"/>
              <a:t>rollno</a:t>
            </a:r>
            <a:r>
              <a:rPr lang="en-US" dirty="0"/>
              <a:t>, name </a:t>
            </a:r>
            <a:r>
              <a:rPr lang="en-US" dirty="0" smtClean="0"/>
              <a:t>&amp; </a:t>
            </a:r>
            <a:r>
              <a:rPr lang="en-US" dirty="0"/>
              <a:t>branch of </a:t>
            </a:r>
            <a:r>
              <a:rPr lang="en-US" dirty="0" smtClean="0"/>
              <a:t>“CE” branch students.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47567"/>
              </p:ext>
            </p:extLst>
          </p:nvPr>
        </p:nvGraphicFramePr>
        <p:xfrm>
          <a:off x="1600200" y="1371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44886"/>
              </p:ext>
            </p:extLst>
          </p:nvPr>
        </p:nvGraphicFramePr>
        <p:xfrm>
          <a:off x="1600200" y="4102736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55993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Output-1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116916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itchFamily="18" charset="2"/>
              </a:rPr>
              <a:t> </a:t>
            </a:r>
            <a:r>
              <a:rPr lang="en-US" sz="2800" i="1" baseline="-25000" dirty="0" err="1">
                <a:sym typeface="Symbol" pitchFamily="18" charset="2"/>
              </a:rPr>
              <a:t>RollNo</a:t>
            </a:r>
            <a:r>
              <a:rPr lang="en-US" sz="2800" i="1" baseline="-25000" dirty="0">
                <a:sym typeface="Symbol" pitchFamily="18" charset="2"/>
              </a:rPr>
              <a:t>, Name, Branch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Branch=‘CE’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Student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 )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4404385" y="1034118"/>
            <a:ext cx="411436" cy="5715000"/>
          </a:xfrm>
          <a:prstGeom prst="leftBrace">
            <a:avLst>
              <a:gd name="adj1" fmla="val 8333"/>
              <a:gd name="adj2" fmla="val 521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91200" y="356393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5581651" y="2135186"/>
            <a:ext cx="495299" cy="2971801"/>
          </a:xfrm>
          <a:prstGeom prst="leftBrace">
            <a:avLst>
              <a:gd name="adj1" fmla="val 8333"/>
              <a:gd name="adj2" fmla="val 521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38675" y="379253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17433"/>
              </p:ext>
            </p:extLst>
          </p:nvPr>
        </p:nvGraphicFramePr>
        <p:xfrm>
          <a:off x="1600200" y="5293360"/>
          <a:ext cx="4572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28600" y="565525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Output-2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2057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0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  <p:bldP spid="12" grpId="0" animBg="1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Display </a:t>
            </a:r>
            <a:r>
              <a:rPr lang="en-US" dirty="0" err="1" smtClean="0"/>
              <a:t>rollno</a:t>
            </a:r>
            <a:r>
              <a:rPr lang="en-US" dirty="0" smtClean="0"/>
              <a:t> and </a:t>
            </a:r>
            <a:r>
              <a:rPr lang="en-US" dirty="0"/>
              <a:t>name </a:t>
            </a:r>
            <a:r>
              <a:rPr lang="en-US" dirty="0" smtClean="0"/>
              <a:t>of “CE” branch students.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47567"/>
              </p:ext>
            </p:extLst>
          </p:nvPr>
        </p:nvGraphicFramePr>
        <p:xfrm>
          <a:off x="1600200" y="1371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44886"/>
              </p:ext>
            </p:extLst>
          </p:nvPr>
        </p:nvGraphicFramePr>
        <p:xfrm>
          <a:off x="1600200" y="4102736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55993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Output-1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0" y="3116916"/>
            <a:ext cx="6248400" cy="1044952"/>
            <a:chOff x="1524000" y="3068360"/>
            <a:chExt cx="6248400" cy="1044952"/>
          </a:xfrm>
        </p:grpSpPr>
        <p:sp>
          <p:nvSpPr>
            <p:cNvPr id="9" name="TextBox 8"/>
            <p:cNvSpPr txBox="1"/>
            <p:nvPr/>
          </p:nvSpPr>
          <p:spPr>
            <a:xfrm>
              <a:off x="1524000" y="3068360"/>
              <a:ext cx="624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ym typeface="Symbol" pitchFamily="18" charset="2"/>
                </a:rPr>
                <a:t> </a:t>
              </a:r>
              <a:r>
                <a:rPr lang="en-US" sz="2800" i="1" baseline="-25000" dirty="0" err="1">
                  <a:sym typeface="Symbol" pitchFamily="18" charset="2"/>
                </a:rPr>
                <a:t>RollNo</a:t>
              </a:r>
              <a:r>
                <a:rPr lang="en-US" sz="2800" i="1" baseline="-25000" dirty="0">
                  <a:sym typeface="Symbol" pitchFamily="18" charset="2"/>
                </a:rPr>
                <a:t>, </a:t>
              </a:r>
              <a:r>
                <a:rPr lang="en-US" sz="2800" i="1" baseline="-25000" dirty="0" smtClean="0">
                  <a:sym typeface="Symbol" pitchFamily="18" charset="2"/>
                </a:rPr>
                <a:t>Name </a:t>
              </a:r>
              <a:r>
                <a:rPr lang="en-US" sz="2800" dirty="0" smtClean="0">
                  <a:sym typeface="Symbol" pitchFamily="18" charset="2"/>
                </a:rPr>
                <a:t>(</a:t>
              </a:r>
              <a:r>
                <a:rPr lang="en-US" sz="2800" i="1" dirty="0" smtClean="0">
                  <a:sym typeface="Symbol" pitchFamily="18" charset="2"/>
                </a:rPr>
                <a:t></a:t>
              </a:r>
              <a:r>
                <a:rPr lang="en-US" sz="2800" dirty="0" smtClean="0">
                  <a:sym typeface="Symbol" pitchFamily="18" charset="2"/>
                </a:rPr>
                <a:t> </a:t>
              </a:r>
              <a:r>
                <a:rPr lang="en-US" sz="2800" i="1" baseline="-25000" dirty="0" smtClean="0">
                  <a:sym typeface="Symbol" pitchFamily="18" charset="2"/>
                </a:rPr>
                <a:t>Branch=‘CE’ </a:t>
              </a:r>
              <a:r>
                <a:rPr lang="en-US" sz="2800" dirty="0" smtClean="0">
                  <a:sym typeface="Symbol" pitchFamily="18" charset="2"/>
                </a:rPr>
                <a:t>(</a:t>
              </a:r>
              <a:r>
                <a:rPr lang="en-US" sz="2800" i="1" dirty="0" smtClean="0">
                  <a:sym typeface="Symbol" pitchFamily="18" charset="2"/>
                </a:rPr>
                <a:t>Student</a:t>
              </a:r>
              <a:r>
                <a:rPr lang="en-US" sz="2800" dirty="0" smtClean="0">
                  <a:sym typeface="Symbol" pitchFamily="18" charset="2"/>
                </a:rPr>
                <a:t>)</a:t>
              </a:r>
              <a:r>
                <a:rPr lang="en-US" sz="2800" dirty="0">
                  <a:sym typeface="Symbol" pitchFamily="18" charset="2"/>
                </a:rPr>
                <a:t> )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4404385" y="985562"/>
              <a:ext cx="411436" cy="5715000"/>
            </a:xfrm>
            <a:prstGeom prst="leftBrace">
              <a:avLst>
                <a:gd name="adj1" fmla="val 8333"/>
                <a:gd name="adj2" fmla="val 52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0" y="351538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5581651" y="2086630"/>
              <a:ext cx="495299" cy="2971801"/>
            </a:xfrm>
            <a:prstGeom prst="leftBrace">
              <a:avLst>
                <a:gd name="adj1" fmla="val 8333"/>
                <a:gd name="adj2" fmla="val 52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8675" y="374398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977"/>
              </p:ext>
            </p:extLst>
          </p:nvPr>
        </p:nvGraphicFramePr>
        <p:xfrm>
          <a:off x="1600200" y="5293360"/>
          <a:ext cx="304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28600" y="565525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Output-2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2057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72037" y="5470584"/>
            <a:ext cx="379095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Can we use selection left side and projection right side?? </a:t>
            </a:r>
            <a:endParaRPr lang="en-US" sz="2200" dirty="0"/>
          </a:p>
        </p:txBody>
      </p:sp>
      <p:sp>
        <p:nvSpPr>
          <p:cNvPr id="37" name="Left-Right Arrow 36"/>
          <p:cNvSpPr/>
          <p:nvPr/>
        </p:nvSpPr>
        <p:spPr>
          <a:xfrm>
            <a:off x="2600325" y="3293129"/>
            <a:ext cx="1333499" cy="28575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8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Display </a:t>
            </a:r>
            <a:r>
              <a:rPr lang="en-US" dirty="0" err="1" smtClean="0"/>
              <a:t>rollno</a:t>
            </a:r>
            <a:r>
              <a:rPr lang="en-US" dirty="0" smtClean="0"/>
              <a:t> and </a:t>
            </a:r>
            <a:r>
              <a:rPr lang="en-US" dirty="0"/>
              <a:t>name </a:t>
            </a:r>
            <a:r>
              <a:rPr lang="en-US" dirty="0" smtClean="0"/>
              <a:t>of “CE” branch students.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47567"/>
              </p:ext>
            </p:extLst>
          </p:nvPr>
        </p:nvGraphicFramePr>
        <p:xfrm>
          <a:off x="1600200" y="1371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55993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Output-1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0" y="3116916"/>
            <a:ext cx="6248400" cy="1044952"/>
            <a:chOff x="1524000" y="3068360"/>
            <a:chExt cx="6248400" cy="1044952"/>
          </a:xfrm>
        </p:grpSpPr>
        <p:sp>
          <p:nvSpPr>
            <p:cNvPr id="9" name="TextBox 8"/>
            <p:cNvSpPr txBox="1"/>
            <p:nvPr/>
          </p:nvSpPr>
          <p:spPr>
            <a:xfrm>
              <a:off x="1524000" y="3068360"/>
              <a:ext cx="624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>
                  <a:sym typeface="Symbol" pitchFamily="18" charset="2"/>
                </a:rPr>
                <a:t></a:t>
              </a:r>
              <a:r>
                <a:rPr lang="en-US" sz="2800" dirty="0">
                  <a:sym typeface="Symbol" pitchFamily="18" charset="2"/>
                </a:rPr>
                <a:t> </a:t>
              </a:r>
              <a:r>
                <a:rPr lang="en-US" sz="2800" i="1" baseline="-25000" dirty="0">
                  <a:sym typeface="Symbol" pitchFamily="18" charset="2"/>
                </a:rPr>
                <a:t>Branch=‘CE’ </a:t>
              </a:r>
              <a:r>
                <a:rPr lang="en-US" sz="2800" dirty="0">
                  <a:sym typeface="Symbol" pitchFamily="18" charset="2"/>
                </a:rPr>
                <a:t>( </a:t>
              </a:r>
              <a:r>
                <a:rPr lang="en-US" sz="2800" i="1" baseline="-25000" dirty="0" err="1">
                  <a:sym typeface="Symbol" pitchFamily="18" charset="2"/>
                </a:rPr>
                <a:t>RollNo</a:t>
              </a:r>
              <a:r>
                <a:rPr lang="en-US" sz="2800" i="1" baseline="-25000" dirty="0">
                  <a:sym typeface="Symbol" pitchFamily="18" charset="2"/>
                </a:rPr>
                <a:t>, Name</a:t>
              </a:r>
              <a:r>
                <a:rPr lang="en-US" sz="2800" dirty="0" smtClean="0">
                  <a:sym typeface="Symbol" pitchFamily="18" charset="2"/>
                </a:rPr>
                <a:t>(</a:t>
              </a:r>
              <a:r>
                <a:rPr lang="en-US" sz="2800" i="1" dirty="0" smtClean="0">
                  <a:sym typeface="Symbol" pitchFamily="18" charset="2"/>
                </a:rPr>
                <a:t>Student</a:t>
              </a:r>
              <a:r>
                <a:rPr lang="en-US" sz="2800" dirty="0" smtClean="0">
                  <a:sym typeface="Symbol" pitchFamily="18" charset="2"/>
                </a:rPr>
                <a:t>)</a:t>
              </a:r>
              <a:r>
                <a:rPr lang="en-US" sz="2800" dirty="0">
                  <a:sym typeface="Symbol" pitchFamily="18" charset="2"/>
                </a:rPr>
                <a:t> )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4404382" y="1384025"/>
              <a:ext cx="411436" cy="4800600"/>
            </a:xfrm>
            <a:prstGeom prst="leftBrace">
              <a:avLst>
                <a:gd name="adj1" fmla="val 8333"/>
                <a:gd name="adj2" fmla="val 52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0" y="351538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5048250" y="2010430"/>
              <a:ext cx="495299" cy="3124200"/>
            </a:xfrm>
            <a:prstGeom prst="leftBrace">
              <a:avLst>
                <a:gd name="adj1" fmla="val 8333"/>
                <a:gd name="adj2" fmla="val 52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8675" y="374398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4698"/>
              </p:ext>
            </p:extLst>
          </p:nvPr>
        </p:nvGraphicFramePr>
        <p:xfrm>
          <a:off x="1600200" y="4114800"/>
          <a:ext cx="304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2057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86311" y="4164090"/>
            <a:ext cx="3214689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Where is branch </a:t>
            </a:r>
            <a:r>
              <a:rPr lang="en-US" dirty="0" smtClean="0"/>
              <a:t>column to </a:t>
            </a:r>
            <a:r>
              <a:rPr lang="en-US" dirty="0"/>
              <a:t>check condition</a:t>
            </a:r>
            <a:r>
              <a:rPr lang="en-US" dirty="0" smtClean="0"/>
              <a:t>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6311" y="5075067"/>
            <a:ext cx="327660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So we </a:t>
            </a:r>
            <a:r>
              <a:rPr lang="en-US" dirty="0" smtClean="0"/>
              <a:t>can’t </a:t>
            </a:r>
            <a:r>
              <a:rPr lang="en-US" dirty="0"/>
              <a:t>use selection </a:t>
            </a:r>
            <a:r>
              <a:rPr lang="en-US" dirty="0" smtClean="0"/>
              <a:t>left </a:t>
            </a:r>
            <a:r>
              <a:rPr lang="en-US" dirty="0"/>
              <a:t>side and </a:t>
            </a:r>
            <a:r>
              <a:rPr lang="en-US" dirty="0" smtClean="0"/>
              <a:t>projection right side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8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Exercise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47567"/>
              </p:ext>
            </p:extLst>
          </p:nvPr>
        </p:nvGraphicFramePr>
        <p:xfrm>
          <a:off x="1600200" y="1371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2057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" y="37338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ym typeface="Symbol" pitchFamily="18" charset="2"/>
              </a:rPr>
              <a:t>Display </a:t>
            </a:r>
            <a:r>
              <a:rPr lang="en-US" sz="2400" dirty="0" err="1" smtClean="0">
                <a:sym typeface="Symbol" pitchFamily="18" charset="2"/>
              </a:rPr>
              <a:t>rollno</a:t>
            </a:r>
            <a:r>
              <a:rPr lang="en-US" sz="2400" dirty="0" smtClean="0">
                <a:sym typeface="Symbol" pitchFamily="18" charset="2"/>
              </a:rPr>
              <a:t>, name and SPI of all students belongs to “CE” branch.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ym typeface="Symbol" pitchFamily="18" charset="2"/>
              </a:rPr>
              <a:t>List the name of students with their branch whose SPI is more than 8 and belongs to “CE” branch.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ym typeface="Symbol" pitchFamily="18" charset="2"/>
              </a:rPr>
              <a:t>List the name of students belongs to either “CE” or “ME” branch with their branch and SPI. </a:t>
            </a:r>
          </a:p>
        </p:txBody>
      </p:sp>
    </p:spTree>
    <p:extLst>
      <p:ext uri="{BB962C8B-B14F-4D97-AF65-F5344CB8AC3E}">
        <p14:creationId xmlns:p14="http://schemas.microsoft.com/office/powerpoint/2010/main" val="6462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Display the name of faculties belong to CE branch and having salary more than 25000.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Display the name of all CE and ME branch’s faulty.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List the name of faculty with their salary who belongs to CE or ME branch having salary more than 35000.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Display the name of faculty along with their branch name whose salary between 25000 and 50000.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81801"/>
              </p:ext>
            </p:extLst>
          </p:nvPr>
        </p:nvGraphicFramePr>
        <p:xfrm>
          <a:off x="1600200" y="10515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FacultyID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</a:t>
                      </a:r>
                      <a:r>
                        <a:rPr lang="en-US" baseline="0" dirty="0" smtClean="0"/>
                        <a:t> M. 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</a:t>
                      </a:r>
                      <a:r>
                        <a:rPr lang="en-US" baseline="0" dirty="0" smtClean="0"/>
                        <a:t> M. Shah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 B. </a:t>
                      </a:r>
                      <a:r>
                        <a:rPr lang="en-US" dirty="0" err="1" smtClean="0"/>
                        <a:t>Katara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 N. Shukla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V. K. Vyas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828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Faculty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8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X </a:t>
            </a:r>
            <a:r>
              <a:rPr lang="en-US" dirty="0"/>
              <a:t>(Cross)</a:t>
            </a:r>
            <a:endParaRPr lang="en-US" i="1" dirty="0">
              <a:sym typeface="Symbol" pitchFamily="18" charset="2"/>
            </a:endParaRPr>
          </a:p>
          <a:p>
            <a:pPr algn="just"/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Relation1 X Relation2</a:t>
            </a:r>
            <a:endParaRPr lang="en-US" dirty="0">
              <a:sym typeface="Symbol" pitchFamily="18" charset="2"/>
            </a:endParaRPr>
          </a:p>
          <a:p>
            <a:pPr algn="just"/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>
                <a:sym typeface="Symbol" pitchFamily="18" charset="2"/>
              </a:rPr>
              <a:t>: </a:t>
            </a:r>
            <a:r>
              <a:rPr lang="en-IN" dirty="0"/>
              <a:t>It will multiply each tuples of Relation1 to each tuples of </a:t>
            </a:r>
            <a:r>
              <a:rPr lang="en-IN" dirty="0" smtClean="0"/>
              <a:t>Relation2.</a:t>
            </a:r>
            <a:endParaRPr lang="en-US" dirty="0" smtClean="0"/>
          </a:p>
          <a:p>
            <a:pPr marL="742950" lvl="2" indent="-342900" algn="just">
              <a:buFont typeface="Wingdings" panose="05000000000000000000" pitchFamily="2" charset="2"/>
              <a:buChar char="§"/>
            </a:pPr>
            <a:r>
              <a:rPr lang="en-IN" sz="2200" b="1" dirty="0"/>
              <a:t>Attributes of Resultant Relation =  </a:t>
            </a:r>
            <a:r>
              <a:rPr lang="en-IN" sz="2200" dirty="0"/>
              <a:t>Attributes of R1 + Attributes of R2</a:t>
            </a:r>
          </a:p>
          <a:p>
            <a:pPr marL="742950" lvl="2" indent="-342900" algn="just">
              <a:buFont typeface="Wingdings" panose="05000000000000000000" pitchFamily="2" charset="2"/>
              <a:buChar char="§"/>
            </a:pPr>
            <a:r>
              <a:rPr lang="en-IN" sz="2200" b="1" dirty="0"/>
              <a:t>Tuples of Resultant Relation = </a:t>
            </a:r>
            <a:r>
              <a:rPr lang="en-IN" sz="2200" dirty="0"/>
              <a:t>Attributes of R1 * Attributes of R2</a:t>
            </a:r>
          </a:p>
          <a:p>
            <a:pPr marL="742950" lvl="2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If both relations have some attribute having same name, it can be distinguished by combing relation-</a:t>
            </a:r>
            <a:r>
              <a:rPr lang="en-IN" sz="2200" dirty="0" err="1"/>
              <a:t>name.attribute</a:t>
            </a:r>
            <a:r>
              <a:rPr lang="en-IN" sz="2200" dirty="0"/>
              <a:t>-name.</a:t>
            </a:r>
            <a:endParaRPr lang="en-US" sz="2200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6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	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2455"/>
              </p:ext>
            </p:extLst>
          </p:nvPr>
        </p:nvGraphicFramePr>
        <p:xfrm>
          <a:off x="2035239" y="1676400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16021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21554"/>
              </p:ext>
            </p:extLst>
          </p:nvPr>
        </p:nvGraphicFramePr>
        <p:xfrm>
          <a:off x="5954903" y="1676400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100" y="37795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78861"/>
              </p:ext>
            </p:extLst>
          </p:nvPr>
        </p:nvGraphicFramePr>
        <p:xfrm>
          <a:off x="2140965" y="2992120"/>
          <a:ext cx="54028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Result.RollNo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4592575" y="2232660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81272" y="2560320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592575" y="2232660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4592575" y="2232660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3600" y="3017520"/>
            <a:ext cx="22141" cy="1828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02551" y="3017520"/>
            <a:ext cx="14795" cy="1828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33600" y="3017520"/>
            <a:ext cx="1676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55742" y="4846320"/>
            <a:ext cx="167639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1194" y="3017519"/>
            <a:ext cx="7348" cy="18288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0400" y="3037810"/>
            <a:ext cx="14794" cy="18085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6400" y="3017520"/>
            <a:ext cx="15387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523336" y="4850250"/>
            <a:ext cx="15018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7754036" y="391355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Inconsistent Records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543800" y="3931920"/>
            <a:ext cx="6950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43800" y="4312920"/>
            <a:ext cx="6950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543800" y="4693920"/>
            <a:ext cx="6950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600" y="2133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27250" y="3357880"/>
            <a:ext cx="54102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3749040"/>
            <a:ext cx="54102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33600" y="4119880"/>
            <a:ext cx="54102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9950" y="4511040"/>
            <a:ext cx="54102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1" grpId="0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37497"/>
              </p:ext>
            </p:extLst>
          </p:nvPr>
        </p:nvGraphicFramePr>
        <p:xfrm>
          <a:off x="2148988" y="2258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Hitesh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Tarun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1388" y="12181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/ Relation???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7788" y="33517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Tuples OR Records???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11188" y="12065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Attributes???</a:t>
            </a:r>
            <a:endParaRPr lang="en-IN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872888" y="1575832"/>
            <a:ext cx="2362200" cy="68222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235088" y="1575832"/>
            <a:ext cx="2514600" cy="65873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5235088" y="1575832"/>
            <a:ext cx="1352550" cy="67056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5196988" y="1575832"/>
            <a:ext cx="38100" cy="68222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4120664" y="1575832"/>
            <a:ext cx="1114424" cy="66395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63188" y="2802097"/>
            <a:ext cx="685800" cy="86517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463188" y="3111500"/>
            <a:ext cx="685800" cy="563434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463188" y="3572175"/>
            <a:ext cx="685800" cy="102759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1463188" y="3674934"/>
            <a:ext cx="685800" cy="19856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463188" y="3674934"/>
            <a:ext cx="685800" cy="65576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3388" y="12181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Columns???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>
            <a:off x="2225188" y="5136634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25788" y="2258060"/>
            <a:ext cx="0" cy="26060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44988" y="2246392"/>
            <a:ext cx="0" cy="26177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025788" y="4864100"/>
            <a:ext cx="1219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13088" y="2258060"/>
            <a:ext cx="1219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25388" y="49519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 = No of Attributes </a:t>
            </a:r>
            <a:r>
              <a:rPr lang="en-US" b="1" dirty="0" smtClean="0">
                <a:solidFill>
                  <a:srgbClr val="7030A0"/>
                </a:solidFill>
              </a:rPr>
              <a:t>(5)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496442" y="3521343"/>
            <a:ext cx="26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Cardinality = No of Tuples </a:t>
            </a:r>
            <a:r>
              <a:rPr lang="en-US" sz="1600" b="1" dirty="0" smtClean="0">
                <a:solidFill>
                  <a:srgbClr val="7030A0"/>
                </a:solidFill>
              </a:rPr>
              <a:t>(6)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26" name="Straight Arrow Connector 25"/>
          <p:cNvCxnSpPr>
            <a:stCxn id="6" idx="3"/>
          </p:cNvCxnSpPr>
          <p:nvPr/>
        </p:nvCxnSpPr>
        <p:spPr>
          <a:xfrm>
            <a:off x="1463188" y="3674934"/>
            <a:ext cx="685800" cy="1006732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49688" y="1587500"/>
            <a:ext cx="0" cy="65889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720988" y="5136634"/>
            <a:ext cx="15113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244988" y="2524760"/>
            <a:ext cx="577334" cy="533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244988" y="4864100"/>
            <a:ext cx="577334" cy="76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2488" y="56504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= Set of all possible values for a specific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8" grpId="0"/>
      <p:bldP spid="24" grpId="0"/>
      <p:bldP spid="25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 </a:t>
            </a:r>
          </a:p>
          <a:p>
            <a:pPr algn="just"/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Relation1      Relation2</a:t>
            </a:r>
            <a:endParaRPr lang="en-US" dirty="0">
              <a:sym typeface="Symbol" pitchFamily="18" charset="2"/>
            </a:endParaRPr>
          </a:p>
          <a:p>
            <a:pPr algn="just"/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/>
              <a:t>Natural join will retrieve </a:t>
            </a:r>
            <a:r>
              <a:rPr lang="en-US" dirty="0" smtClean="0"/>
              <a:t>information (consistent data) </a:t>
            </a:r>
            <a:r>
              <a:rPr lang="en-US" dirty="0"/>
              <a:t>from multiple relations</a:t>
            </a:r>
            <a:r>
              <a:rPr lang="en-IN" dirty="0" smtClean="0"/>
              <a:t>.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/>
              <a:t>It </a:t>
            </a:r>
            <a:r>
              <a:rPr lang="en-US" sz="2000" dirty="0"/>
              <a:t>performs </a:t>
            </a:r>
            <a:r>
              <a:rPr lang="en-US" sz="2000" dirty="0" smtClean="0"/>
              <a:t>Cartesian product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/>
              <a:t>Then </a:t>
            </a:r>
            <a:r>
              <a:rPr lang="en-US" sz="2000" dirty="0"/>
              <a:t>it finds consistent tuples and inconsistent tuples are </a:t>
            </a:r>
            <a:r>
              <a:rPr lang="en-US" sz="2000" dirty="0" smtClean="0"/>
              <a:t>deleted</a:t>
            </a:r>
            <a:endParaRPr lang="en-IN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/>
              <a:t>Then </a:t>
            </a:r>
            <a:r>
              <a:rPr lang="en-US" sz="2000" dirty="0"/>
              <a:t>it deletes duplicate attributes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5400000">
            <a:off x="1757361" y="1136650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3192462" y="16081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82033" y="3282433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/>
            <a:r>
              <a:rPr lang="en-US" dirty="0" smtClean="0">
                <a:sym typeface="Symbol" pitchFamily="18" charset="2"/>
              </a:rPr>
              <a:t>Step 1 : </a:t>
            </a:r>
            <a:r>
              <a:rPr lang="en-US" dirty="0"/>
              <a:t>It performs Cartesian </a:t>
            </a:r>
            <a:r>
              <a:rPr lang="en-US" dirty="0" smtClean="0"/>
              <a:t>product</a:t>
            </a:r>
            <a:endParaRPr lang="en-US" dirty="0" smtClean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38236"/>
              </p:ext>
            </p:extLst>
          </p:nvPr>
        </p:nvGraphicFramePr>
        <p:xfrm>
          <a:off x="2035239" y="2209800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4837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09935"/>
              </p:ext>
            </p:extLst>
          </p:nvPr>
        </p:nvGraphicFramePr>
        <p:xfrm>
          <a:off x="5954903" y="2209800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462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54724"/>
              </p:ext>
            </p:extLst>
          </p:nvPr>
        </p:nvGraphicFramePr>
        <p:xfrm>
          <a:off x="2140965" y="3937000"/>
          <a:ext cx="54028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Result.RollNo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10500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8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/>
            <a:r>
              <a:rPr lang="en-US" dirty="0" smtClean="0">
                <a:sym typeface="Symbol" pitchFamily="18" charset="2"/>
              </a:rPr>
              <a:t>Step 2 : F</a:t>
            </a:r>
            <a:r>
              <a:rPr lang="en-US" dirty="0" smtClean="0"/>
              <a:t>inds </a:t>
            </a:r>
            <a:r>
              <a:rPr lang="en-US" dirty="0"/>
              <a:t>consistent tuples and inconsistent tuples are deleted</a:t>
            </a:r>
            <a:endParaRPr lang="en-US" dirty="0" smtClean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38236"/>
              </p:ext>
            </p:extLst>
          </p:nvPr>
        </p:nvGraphicFramePr>
        <p:xfrm>
          <a:off x="2035239" y="2209800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4837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09935"/>
              </p:ext>
            </p:extLst>
          </p:nvPr>
        </p:nvGraphicFramePr>
        <p:xfrm>
          <a:off x="5954903" y="2209800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267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10400"/>
              </p:ext>
            </p:extLst>
          </p:nvPr>
        </p:nvGraphicFramePr>
        <p:xfrm>
          <a:off x="2140965" y="3930650"/>
          <a:ext cx="54028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Result.RollNo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10500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4674973"/>
            <a:ext cx="54102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333566" y="49536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Inconsistent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/>
            <a:r>
              <a:rPr lang="en-US" dirty="0" smtClean="0">
                <a:sym typeface="Symbol" pitchFamily="18" charset="2"/>
              </a:rPr>
              <a:t>Step 2 : F</a:t>
            </a:r>
            <a:r>
              <a:rPr lang="en-US" dirty="0" smtClean="0"/>
              <a:t>inds </a:t>
            </a:r>
            <a:r>
              <a:rPr lang="en-US" dirty="0"/>
              <a:t>consistent tuples and inconsistent tuples are deleted</a:t>
            </a:r>
            <a:endParaRPr lang="en-US" dirty="0" smtClean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38236"/>
              </p:ext>
            </p:extLst>
          </p:nvPr>
        </p:nvGraphicFramePr>
        <p:xfrm>
          <a:off x="2035239" y="2209800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4837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09935"/>
              </p:ext>
            </p:extLst>
          </p:nvPr>
        </p:nvGraphicFramePr>
        <p:xfrm>
          <a:off x="5954903" y="2209800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267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83166"/>
              </p:ext>
            </p:extLst>
          </p:nvPr>
        </p:nvGraphicFramePr>
        <p:xfrm>
          <a:off x="2140965" y="3930650"/>
          <a:ext cx="5402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Result.RollNo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10500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09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/>
            <a:r>
              <a:rPr lang="en-US" dirty="0" smtClean="0">
                <a:sym typeface="Symbol" pitchFamily="18" charset="2"/>
              </a:rPr>
              <a:t>Step 3 : </a:t>
            </a:r>
            <a:r>
              <a:rPr lang="en-US" dirty="0" smtClean="0"/>
              <a:t>Delete </a:t>
            </a:r>
            <a:r>
              <a:rPr lang="en-US" dirty="0"/>
              <a:t>duplicate attributes</a:t>
            </a:r>
            <a:endParaRPr lang="en-US" dirty="0" smtClean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38236"/>
              </p:ext>
            </p:extLst>
          </p:nvPr>
        </p:nvGraphicFramePr>
        <p:xfrm>
          <a:off x="2035239" y="2209800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4837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09935"/>
              </p:ext>
            </p:extLst>
          </p:nvPr>
        </p:nvGraphicFramePr>
        <p:xfrm>
          <a:off x="5954903" y="2209800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267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01564"/>
              </p:ext>
            </p:extLst>
          </p:nvPr>
        </p:nvGraphicFramePr>
        <p:xfrm>
          <a:off x="2140965" y="3930650"/>
          <a:ext cx="30831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10500" y="2741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" y="5065067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Note</a:t>
            </a:r>
            <a:r>
              <a:rPr lang="en-US" sz="2400" dirty="0" smtClean="0">
                <a:solidFill>
                  <a:srgbClr val="C00000"/>
                </a:solidFill>
              </a:rPr>
              <a:t>:- To perform natural join there must be one common column between two relations.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of 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Student_Personal</a:t>
            </a:r>
            <a:r>
              <a:rPr lang="en-US" dirty="0" smtClean="0"/>
              <a:t> (</a:t>
            </a:r>
            <a:r>
              <a:rPr lang="en-US" u="sng" dirty="0" err="1" smtClean="0"/>
              <a:t>Rno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City, Mobile)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Department (</a:t>
            </a:r>
            <a:r>
              <a:rPr lang="en-US" u="sng" dirty="0" smtClean="0"/>
              <a:t>Did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Student_Academic</a:t>
            </a:r>
            <a:r>
              <a:rPr lang="en-US" dirty="0" smtClean="0"/>
              <a:t> (</a:t>
            </a:r>
            <a:r>
              <a:rPr lang="en-US" u="sng" dirty="0" err="1" smtClean="0"/>
              <a:t>Rno</a:t>
            </a:r>
            <a:r>
              <a:rPr lang="en-US" dirty="0" smtClean="0"/>
              <a:t>, Did, SPI, CPI, Backlog)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Student_Project_Guide</a:t>
            </a:r>
            <a:r>
              <a:rPr lang="en-US" dirty="0" smtClean="0"/>
              <a:t> (</a:t>
            </a:r>
            <a:r>
              <a:rPr lang="en-US" u="sng" dirty="0" err="1" smtClean="0"/>
              <a:t>Rno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ProjectName</a:t>
            </a:r>
            <a:r>
              <a:rPr lang="en-US" dirty="0" smtClean="0"/>
              <a:t>, Fid)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Faculty (</a:t>
            </a:r>
            <a:r>
              <a:rPr lang="en-US" u="sng" dirty="0" smtClean="0"/>
              <a:t>Fid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Subject, Did, Salary)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List the name of students with their department name and SPI of all student belongs to “CE” department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the name of students with their project </a:t>
            </a:r>
            <a:r>
              <a:rPr lang="en-US" dirty="0" smtClean="0"/>
              <a:t>name whose guide is “A. J. Shah”.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List the name of students with their department name having backlog 0.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List the name of </a:t>
            </a:r>
            <a:r>
              <a:rPr lang="en-US" dirty="0" smtClean="0"/>
              <a:t>faculties </a:t>
            </a:r>
            <a:r>
              <a:rPr lang="en-US" dirty="0"/>
              <a:t>with their department name </a:t>
            </a:r>
            <a:r>
              <a:rPr lang="en-US" dirty="0" smtClean="0"/>
              <a:t>and salary having salary more than 25000 and belongs to “CE” department.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of 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Student_Personal</a:t>
            </a:r>
            <a:r>
              <a:rPr lang="en-US" dirty="0" smtClean="0"/>
              <a:t> (</a:t>
            </a:r>
            <a:r>
              <a:rPr lang="en-US" u="sng" dirty="0" err="1" smtClean="0"/>
              <a:t>Rno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City, Mobile)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Department (</a:t>
            </a:r>
            <a:r>
              <a:rPr lang="en-US" u="sng" dirty="0" smtClean="0"/>
              <a:t>Did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Student_Academic</a:t>
            </a:r>
            <a:r>
              <a:rPr lang="en-US" dirty="0" smtClean="0"/>
              <a:t> (</a:t>
            </a:r>
            <a:r>
              <a:rPr lang="en-US" u="sng" dirty="0" err="1" smtClean="0"/>
              <a:t>Rno</a:t>
            </a:r>
            <a:r>
              <a:rPr lang="en-US" dirty="0" smtClean="0"/>
              <a:t>, Did, SPI, CPI, Backlog)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Student_Project_Guide</a:t>
            </a:r>
            <a:r>
              <a:rPr lang="en-US" dirty="0" smtClean="0"/>
              <a:t> (</a:t>
            </a:r>
            <a:r>
              <a:rPr lang="en-US" u="sng" dirty="0" err="1" smtClean="0"/>
              <a:t>Rno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ProjectName</a:t>
            </a:r>
            <a:r>
              <a:rPr lang="en-US" dirty="0" smtClean="0"/>
              <a:t>, Fid)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Faculty (</a:t>
            </a:r>
            <a:r>
              <a:rPr lang="en-US" u="sng" dirty="0" smtClean="0"/>
              <a:t>Fid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Subject, Did, Salary) </a:t>
            </a:r>
          </a:p>
          <a:p>
            <a:pPr marL="857250" lvl="1" indent="-457200" algn="just">
              <a:buFont typeface="+mj-lt"/>
              <a:buAutoNum type="arabicPeriod" startAt="5"/>
            </a:pPr>
            <a:r>
              <a:rPr lang="en-US" dirty="0" smtClean="0"/>
              <a:t>Display the name of students with their project name of all “CE” department’s students whose guide is “M. N. Patel”.</a:t>
            </a:r>
          </a:p>
          <a:p>
            <a:pPr marL="857250" lvl="1" indent="-457200" algn="just">
              <a:buFont typeface="+mj-lt"/>
              <a:buAutoNum type="arabicPeriod" startAt="5"/>
            </a:pPr>
            <a:r>
              <a:rPr lang="en-US" dirty="0" smtClean="0"/>
              <a:t>Display the name of faculties with their department name who belongs to “CE” department and tough “CPU” subject having salary more than 25000.</a:t>
            </a:r>
          </a:p>
          <a:p>
            <a:pPr marL="857250" lvl="1" indent="-457200" algn="just">
              <a:buFont typeface="+mj-lt"/>
              <a:buAutoNum type="arabicPeriod" startAt="5"/>
            </a:pPr>
            <a:r>
              <a:rPr lang="en-US" dirty="0" smtClean="0"/>
              <a:t>List the name of students with their department name doing project “</a:t>
            </a:r>
            <a:r>
              <a:rPr lang="en-US" dirty="0" err="1" smtClean="0"/>
              <a:t>Hackathon</a:t>
            </a:r>
            <a:r>
              <a:rPr lang="en-US" dirty="0" smtClean="0"/>
              <a:t>” under guide “A. V. </a:t>
            </a:r>
            <a:r>
              <a:rPr lang="en-US" dirty="0" err="1" smtClean="0"/>
              <a:t>Bala</a:t>
            </a:r>
            <a:r>
              <a:rPr lang="en-US" dirty="0" smtClean="0"/>
              <a:t>”.</a:t>
            </a:r>
          </a:p>
          <a:p>
            <a:pPr marL="857250" lvl="1" indent="-457200" algn="just">
              <a:buFont typeface="+mj-lt"/>
              <a:buAutoNum type="arabicPeriod" startAt="5"/>
            </a:pPr>
            <a:r>
              <a:rPr lang="en-US" dirty="0" smtClean="0"/>
              <a:t>List the name of all faculties of “CE” and “ME” department whose salary is more than 50000.</a:t>
            </a:r>
          </a:p>
          <a:p>
            <a:pPr marL="857250" lvl="1" indent="-457200" algn="just">
              <a:buFont typeface="+mj-lt"/>
              <a:buAutoNum type="arabicPeriod" startAt="5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5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Operation</a:t>
            </a:r>
            <a:r>
              <a:rPr lang="en-US" dirty="0"/>
              <a:t>: In natural join some records are missing if we want that </a:t>
            </a:r>
            <a:r>
              <a:rPr lang="en-US" dirty="0" smtClean="0"/>
              <a:t>missing </a:t>
            </a:r>
            <a:r>
              <a:rPr lang="en-US" dirty="0"/>
              <a:t>records than we have to use outer join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Types</a:t>
            </a:r>
            <a:r>
              <a:rPr lang="en-US" dirty="0"/>
              <a:t>: Three types of Outer Join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Left Outer Join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Right Outer Join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Full Outer Join</a:t>
            </a:r>
          </a:p>
          <a:p>
            <a:pPr algn="just"/>
            <a:endParaRPr lang="en-US" dirty="0"/>
          </a:p>
        </p:txBody>
      </p:sp>
      <p:pic>
        <p:nvPicPr>
          <p:cNvPr id="8" name="Picture 2" descr="http://www.databasteknik.se/webbkursen/relalg-lecture/huge-left-outer-joi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7241" r="9460" b="5486"/>
          <a:stretch/>
        </p:blipFill>
        <p:spPr bwMode="auto">
          <a:xfrm>
            <a:off x="2812736" y="2411437"/>
            <a:ext cx="228600" cy="2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databasteknik.se/webbkursen/relalg-lecture/huge-full-outer-join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8077" r="6158" b="7560"/>
          <a:stretch/>
        </p:blipFill>
        <p:spPr bwMode="auto">
          <a:xfrm>
            <a:off x="2781296" y="3262314"/>
            <a:ext cx="228600" cy="1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databasteknik.se/webbkursen/relalg-lecture/huge-right-outer-join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8727" r="9165" b="6910"/>
          <a:stretch/>
        </p:blipFill>
        <p:spPr bwMode="auto">
          <a:xfrm>
            <a:off x="2955608" y="2853325"/>
            <a:ext cx="228600" cy="2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8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Left Outer Join</a:t>
            </a:r>
            <a:r>
              <a:rPr lang="en-US" dirty="0"/>
              <a:t>: Display all the tuples of the left relation even through there is no matching tuple in the right relation. </a:t>
            </a:r>
          </a:p>
          <a:p>
            <a:pPr algn="just"/>
            <a:r>
              <a:rPr lang="en-US" dirty="0"/>
              <a:t>For such kind of tuples having no matching, the attributes of right relation </a:t>
            </a:r>
            <a:r>
              <a:rPr lang="en-US" dirty="0" smtClean="0"/>
              <a:t>will </a:t>
            </a:r>
            <a:r>
              <a:rPr lang="en-US" dirty="0"/>
              <a:t>be padded with null in resultant relation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Example:</a:t>
            </a:r>
          </a:p>
          <a:p>
            <a:pPr algn="just"/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62839"/>
              </p:ext>
            </p:extLst>
          </p:nvPr>
        </p:nvGraphicFramePr>
        <p:xfrm>
          <a:off x="2416239" y="3152468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63627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Input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15000"/>
              </p:ext>
            </p:extLst>
          </p:nvPr>
        </p:nvGraphicFramePr>
        <p:xfrm>
          <a:off x="6335903" y="3152468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179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    Result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9927"/>
              </p:ext>
            </p:extLst>
          </p:nvPr>
        </p:nvGraphicFramePr>
        <p:xfrm>
          <a:off x="2438400" y="4798388"/>
          <a:ext cx="3165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93" y="4714830"/>
            <a:ext cx="1979133" cy="1298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62288" y="276224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4160" y="276224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  <p:pic>
        <p:nvPicPr>
          <p:cNvPr id="12" name="Picture 2" descr="http://www.databasteknik.se/webbkursen/relalg-lecture/huge-left-outer-join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7241" r="9460" b="5486"/>
          <a:stretch/>
        </p:blipFill>
        <p:spPr bwMode="auto">
          <a:xfrm>
            <a:off x="1292224" y="5257641"/>
            <a:ext cx="228600" cy="2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5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Right Outer Join</a:t>
            </a:r>
            <a:r>
              <a:rPr lang="en-US" dirty="0"/>
              <a:t>: </a:t>
            </a:r>
            <a:r>
              <a:rPr lang="en-US" dirty="0" smtClean="0"/>
              <a:t>Right </a:t>
            </a:r>
            <a:r>
              <a:rPr lang="en-US" dirty="0"/>
              <a:t>outer join returns all the tuples of right relation even through there is no matching tuple in the left relation. </a:t>
            </a:r>
          </a:p>
          <a:p>
            <a:pPr algn="just"/>
            <a:r>
              <a:rPr lang="en-US" dirty="0"/>
              <a:t>For such kind of tuples having no matching, the attributes of left relation will be padded with null in resultant relation. </a:t>
            </a:r>
            <a:endParaRPr lang="en-US" dirty="0" smtClean="0"/>
          </a:p>
          <a:p>
            <a:pPr algn="just"/>
            <a:r>
              <a:rPr lang="en-US" b="1" dirty="0" smtClean="0"/>
              <a:t>Example:</a:t>
            </a:r>
          </a:p>
          <a:p>
            <a:pPr algn="just"/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7434"/>
              </p:ext>
            </p:extLst>
          </p:nvPr>
        </p:nvGraphicFramePr>
        <p:xfrm>
          <a:off x="2416239" y="3535680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01949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Input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56091"/>
              </p:ext>
            </p:extLst>
          </p:nvPr>
        </p:nvGraphicFramePr>
        <p:xfrm>
          <a:off x="6335903" y="3535680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4079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    Result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7"/>
              </p:ext>
            </p:extLst>
          </p:nvPr>
        </p:nvGraphicFramePr>
        <p:xfrm>
          <a:off x="2438400" y="5026988"/>
          <a:ext cx="3165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2288" y="314546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4160" y="314546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  <p:pic>
        <p:nvPicPr>
          <p:cNvPr id="13" name="Picture 6" descr="http://www.databasteknik.se/webbkursen/relalg-lecture/huge-right-outer-joi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8727" r="9165" b="6910"/>
          <a:stretch/>
        </p:blipFill>
        <p:spPr bwMode="auto">
          <a:xfrm>
            <a:off x="1300249" y="5485727"/>
            <a:ext cx="228600" cy="2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0" y="4945224"/>
            <a:ext cx="1981200" cy="12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Key</a:t>
            </a:r>
          </a:p>
          <a:p>
            <a:pPr lvl="1" algn="just"/>
            <a:r>
              <a:rPr lang="en-US" dirty="0" smtClean="0"/>
              <a:t>A super key is a set of one or more attributes whose values uniquely identifies each record within a relation.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965" y="2441198"/>
            <a:ext cx="21796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Super </a:t>
            </a:r>
            <a:r>
              <a:rPr lang="en-US" dirty="0"/>
              <a:t>Key (</a:t>
            </a:r>
            <a:r>
              <a:rPr lang="en-US" dirty="0" err="1"/>
              <a:t>EnrollNo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05782" y="2810530"/>
            <a:ext cx="0" cy="3136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58850" y="3095625"/>
            <a:ext cx="7804150" cy="3076575"/>
            <a:chOff x="422" y="1191"/>
            <a:chExt cx="4916" cy="193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2" y="1191"/>
              <a:ext cx="4916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7" y="1206"/>
              <a:ext cx="995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22" y="1206"/>
              <a:ext cx="541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63" y="1206"/>
              <a:ext cx="52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91" y="1206"/>
              <a:ext cx="576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67" y="1206"/>
              <a:ext cx="67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6" y="1206"/>
              <a:ext cx="35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05" y="1206"/>
              <a:ext cx="121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7" y="1440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22" y="1440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963" y="1440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91" y="1440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067" y="1440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46" y="1440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05" y="1440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27" y="1674"/>
              <a:ext cx="995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422" y="1674"/>
              <a:ext cx="541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63" y="1674"/>
              <a:ext cx="52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91" y="1674"/>
              <a:ext cx="576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67" y="1674"/>
              <a:ext cx="67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46" y="1674"/>
              <a:ext cx="35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05" y="1674"/>
              <a:ext cx="121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7" y="1907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422" y="1907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63" y="1907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91" y="1907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067" y="1907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46" y="1907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05" y="1907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27" y="2141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422" y="2141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63" y="2141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91" y="2141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067" y="2141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746" y="2141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105" y="2141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27" y="2375"/>
              <a:ext cx="995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422" y="2375"/>
              <a:ext cx="541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963" y="2375"/>
              <a:ext cx="52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491" y="2375"/>
              <a:ext cx="576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067" y="2375"/>
              <a:ext cx="67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6" y="2375"/>
              <a:ext cx="35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105" y="2375"/>
              <a:ext cx="121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27" y="2608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422" y="2608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963" y="2608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91" y="2608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067" y="2608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746" y="2608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105" y="2608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27" y="2842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422" y="2842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963" y="2842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491" y="2842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067" y="2842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746" y="2842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105" y="2842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1422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96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2491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06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3746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4105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423" y="1440"/>
              <a:ext cx="490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423" y="1674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423" y="1907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23" y="2141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3" y="2375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23" y="2608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23" y="2842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2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532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23" y="120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423" y="307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84" y="1233"/>
              <a:ext cx="5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EnrollNo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480" y="1233"/>
              <a:ext cx="47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RollNo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020" y="1233"/>
              <a:ext cx="43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548" y="1233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Branch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124" y="1233"/>
              <a:ext cx="6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Semester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804" y="1233"/>
              <a:ext cx="26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SPI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4164" y="1233"/>
              <a:ext cx="5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BackLog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84" y="1467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1480" y="1467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020" y="1467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548" y="1467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2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80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6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84" y="1700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1480" y="1700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020" y="1700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2548" y="1700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2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80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16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4" y="1934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480" y="1934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020" y="1934"/>
              <a:ext cx="33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548" y="1934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12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80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416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484" y="2168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480" y="2168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020" y="2168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548" y="2168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12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380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16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84" y="2401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1480" y="2401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2020" y="2401"/>
              <a:ext cx="36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Priya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2548" y="2401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312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380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416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484" y="2635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1480" y="2635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020" y="2635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548" y="2635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12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0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416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484" y="2869"/>
              <a:ext cx="8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1480" y="2869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020" y="2869"/>
              <a:ext cx="4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Samir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548" y="2869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312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380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16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37" name="Straight Connector 136"/>
          <p:cNvCxnSpPr>
            <a:stCxn id="79" idx="0"/>
            <a:endCxn id="80" idx="0"/>
          </p:cNvCxnSpPr>
          <p:nvPr/>
        </p:nvCxnSpPr>
        <p:spPr>
          <a:xfrm>
            <a:off x="960438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565400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79" idx="0"/>
          </p:cNvCxnSpPr>
          <p:nvPr/>
        </p:nvCxnSpPr>
        <p:spPr>
          <a:xfrm flipH="1" flipV="1">
            <a:off x="960438" y="3119438"/>
            <a:ext cx="1616472" cy="111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964324" y="6069015"/>
            <a:ext cx="1618457" cy="25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731173" y="2807732"/>
            <a:ext cx="1123948" cy="3464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891809" y="2438400"/>
            <a:ext cx="36793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Super Key 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161" name="Straight Arrow Connector 160"/>
          <p:cNvCxnSpPr>
            <a:stCxn id="160" idx="2"/>
          </p:cNvCxnSpPr>
          <p:nvPr/>
        </p:nvCxnSpPr>
        <p:spPr>
          <a:xfrm flipH="1">
            <a:off x="2978573" y="2807732"/>
            <a:ext cx="1752897" cy="3124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60" idx="2"/>
          </p:cNvCxnSpPr>
          <p:nvPr/>
        </p:nvCxnSpPr>
        <p:spPr>
          <a:xfrm flipH="1">
            <a:off x="4731173" y="2807732"/>
            <a:ext cx="297" cy="3098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556378" y="3112532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236121" y="3140899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2556379" y="3125234"/>
            <a:ext cx="3679742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2560265" y="6088236"/>
            <a:ext cx="36758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Full Outer Join</a:t>
            </a:r>
            <a:r>
              <a:rPr lang="en-US" dirty="0"/>
              <a:t>: The full outer join returns all the tuples of both of the relations. It also pads null values whenever required. </a:t>
            </a:r>
          </a:p>
          <a:p>
            <a:pPr algn="just"/>
            <a:r>
              <a:rPr lang="en-US" dirty="0"/>
              <a:t>For such kind of tuples having no matching, it will be padded with null in resultant </a:t>
            </a:r>
            <a:r>
              <a:rPr lang="en-US" dirty="0" smtClean="0"/>
              <a:t>relation. </a:t>
            </a:r>
          </a:p>
          <a:p>
            <a:pPr algn="just"/>
            <a:r>
              <a:rPr lang="en-US" b="1" dirty="0" smtClean="0"/>
              <a:t>Example:</a:t>
            </a:r>
          </a:p>
          <a:p>
            <a:pPr algn="just"/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7434"/>
              </p:ext>
            </p:extLst>
          </p:nvPr>
        </p:nvGraphicFramePr>
        <p:xfrm>
          <a:off x="2416239" y="3535680"/>
          <a:ext cx="2557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01949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ym typeface="Symbol" pitchFamily="18" charset="2"/>
              </a:rPr>
              <a:t>Input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56091"/>
              </p:ext>
            </p:extLst>
          </p:nvPr>
        </p:nvGraphicFramePr>
        <p:xfrm>
          <a:off x="6335903" y="3535680"/>
          <a:ext cx="16650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2636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    Result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8049"/>
              </p:ext>
            </p:extLst>
          </p:nvPr>
        </p:nvGraphicFramePr>
        <p:xfrm>
          <a:off x="2438400" y="4882637"/>
          <a:ext cx="3165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2288" y="314546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4160" y="314546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Result</a:t>
            </a:r>
            <a:endParaRPr lang="en-US" sz="2800" dirty="0">
              <a:sym typeface="Symbol" pitchFamily="18" charset="2"/>
            </a:endParaRPr>
          </a:p>
        </p:txBody>
      </p:sp>
      <p:pic>
        <p:nvPicPr>
          <p:cNvPr id="15" name="Picture 4" descr="http://www.databasteknik.se/webbkursen/relalg-lecture/huge-full-outer-joi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8077" r="6158" b="7560"/>
          <a:stretch/>
        </p:blipFill>
        <p:spPr bwMode="auto">
          <a:xfrm>
            <a:off x="1298171" y="5358714"/>
            <a:ext cx="228600" cy="1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89" y="4800600"/>
            <a:ext cx="197394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Condition to perform operation</a:t>
            </a:r>
            <a:r>
              <a:rPr lang="en-US" dirty="0" smtClean="0"/>
              <a:t>: </a:t>
            </a:r>
            <a:r>
              <a:rPr lang="en-US" dirty="0"/>
              <a:t>All of these operations take two input relations, which must be union </a:t>
            </a:r>
            <a:r>
              <a:rPr lang="en-US" dirty="0" smtClean="0"/>
              <a:t>- compatible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Both relations have same </a:t>
            </a:r>
            <a:r>
              <a:rPr lang="en-US" dirty="0" smtClean="0"/>
              <a:t>(equal) number </a:t>
            </a:r>
            <a:r>
              <a:rPr lang="en-US" dirty="0"/>
              <a:t>of columns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93775"/>
              </p:ext>
            </p:extLst>
          </p:nvPr>
        </p:nvGraphicFramePr>
        <p:xfrm>
          <a:off x="1200152" y="2707640"/>
          <a:ext cx="3165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35881"/>
              </p:ext>
            </p:extLst>
          </p:nvPr>
        </p:nvGraphicFramePr>
        <p:xfrm>
          <a:off x="4629152" y="2707640"/>
          <a:ext cx="2618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37712"/>
              </p:ext>
            </p:extLst>
          </p:nvPr>
        </p:nvGraphicFramePr>
        <p:xfrm>
          <a:off x="1219200" y="4572000"/>
          <a:ext cx="3165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62403"/>
              </p:ext>
            </p:extLst>
          </p:nvPr>
        </p:nvGraphicFramePr>
        <p:xfrm>
          <a:off x="4648200" y="4572000"/>
          <a:ext cx="32268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7250564" y="2895600"/>
            <a:ext cx="822325" cy="111834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953000"/>
            <a:ext cx="894898" cy="8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Operation</a:t>
            </a:r>
            <a:r>
              <a:rPr lang="en-US" dirty="0"/>
              <a:t>: All of these operations take two input relations, which must be union </a:t>
            </a:r>
            <a:r>
              <a:rPr lang="en-US" dirty="0" smtClean="0"/>
              <a:t>- compatible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Attributes domain must be compatible 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Corresponding fields have the same type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5988"/>
              </p:ext>
            </p:extLst>
          </p:nvPr>
        </p:nvGraphicFramePr>
        <p:xfrm>
          <a:off x="1219200" y="4572000"/>
          <a:ext cx="3165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3578"/>
              </p:ext>
            </p:extLst>
          </p:nvPr>
        </p:nvGraphicFramePr>
        <p:xfrm>
          <a:off x="4648200" y="4572000"/>
          <a:ext cx="32268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46089"/>
              </p:ext>
            </p:extLst>
          </p:nvPr>
        </p:nvGraphicFramePr>
        <p:xfrm>
          <a:off x="1219200" y="2667000"/>
          <a:ext cx="3165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73523"/>
              </p:ext>
            </p:extLst>
          </p:nvPr>
        </p:nvGraphicFramePr>
        <p:xfrm>
          <a:off x="4648200" y="2667000"/>
          <a:ext cx="35538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8188327" y="2895600"/>
            <a:ext cx="822325" cy="111834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953000"/>
            <a:ext cx="894898" cy="8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Exercise: </a:t>
            </a:r>
            <a:r>
              <a:rPr lang="en-US" dirty="0" smtClean="0"/>
              <a:t>Check whether following tables are compatible or not</a:t>
            </a:r>
          </a:p>
          <a:p>
            <a:pPr lvl="1" algn="just"/>
            <a:r>
              <a:rPr lang="en-US" dirty="0"/>
              <a:t>A: (</a:t>
            </a:r>
            <a:r>
              <a:rPr lang="en-US" dirty="0" err="1"/>
              <a:t>First_name</a:t>
            </a:r>
            <a:r>
              <a:rPr lang="en-US" dirty="0"/>
              <a:t> (char), </a:t>
            </a:r>
            <a:r>
              <a:rPr lang="en-US" dirty="0" err="1"/>
              <a:t>Last_name</a:t>
            </a:r>
            <a:r>
              <a:rPr lang="en-US" dirty="0"/>
              <a:t>(char), </a:t>
            </a:r>
            <a:r>
              <a:rPr lang="en-US" dirty="0" err="1"/>
              <a:t>Date_of_Birth</a:t>
            </a:r>
            <a:r>
              <a:rPr lang="en-US" dirty="0"/>
              <a:t>(date))</a:t>
            </a:r>
          </a:p>
          <a:p>
            <a:pPr lvl="1" algn="just"/>
            <a:r>
              <a:rPr lang="en-US" dirty="0"/>
              <a:t>B: (</a:t>
            </a:r>
            <a:r>
              <a:rPr lang="en-US" dirty="0" err="1"/>
              <a:t>FName</a:t>
            </a:r>
            <a:r>
              <a:rPr lang="en-US" dirty="0"/>
              <a:t>(char), </a:t>
            </a:r>
            <a:r>
              <a:rPr lang="en-US" dirty="0" err="1"/>
              <a:t>LName</a:t>
            </a:r>
            <a:r>
              <a:rPr lang="en-US" dirty="0"/>
              <a:t>(char), </a:t>
            </a:r>
            <a:r>
              <a:rPr lang="en-US" dirty="0" err="1"/>
              <a:t>PhoneNumber</a:t>
            </a:r>
            <a:r>
              <a:rPr lang="en-US" dirty="0"/>
              <a:t>(number</a:t>
            </a:r>
            <a:r>
              <a:rPr lang="en-US" dirty="0" smtClean="0"/>
              <a:t>))</a:t>
            </a:r>
          </a:p>
          <a:p>
            <a:pPr lvl="1" algn="just"/>
            <a:r>
              <a:rPr lang="en-US" dirty="0" smtClean="0"/>
              <a:t>(</a:t>
            </a:r>
            <a:r>
              <a:rPr lang="en-US" b="1" dirty="0" smtClean="0"/>
              <a:t>Not compatible</a:t>
            </a:r>
            <a:r>
              <a:rPr lang="en-US" dirty="0" smtClean="0"/>
              <a:t>) Both </a:t>
            </a:r>
            <a:r>
              <a:rPr lang="en-US" dirty="0"/>
              <a:t>table have 3 attributes </a:t>
            </a:r>
            <a:r>
              <a:rPr lang="en-US" dirty="0" smtClean="0"/>
              <a:t>but third attributes </a:t>
            </a:r>
            <a:r>
              <a:rPr lang="en-US" dirty="0" err="1" smtClean="0"/>
              <a:t>datatype</a:t>
            </a:r>
            <a:r>
              <a:rPr lang="en-US" dirty="0" smtClean="0"/>
              <a:t> is different.</a:t>
            </a:r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A</a:t>
            </a:r>
            <a:r>
              <a:rPr lang="en-US" dirty="0"/>
              <a:t>: (</a:t>
            </a:r>
            <a:r>
              <a:rPr lang="en-US" dirty="0" err="1"/>
              <a:t>First_name</a:t>
            </a:r>
            <a:r>
              <a:rPr lang="en-US" dirty="0"/>
              <a:t> (char), </a:t>
            </a:r>
            <a:r>
              <a:rPr lang="en-US" dirty="0" err="1"/>
              <a:t>Last_name</a:t>
            </a:r>
            <a:r>
              <a:rPr lang="en-US" dirty="0"/>
              <a:t>(char), </a:t>
            </a:r>
            <a:r>
              <a:rPr lang="en-US" dirty="0" err="1"/>
              <a:t>Date_of_Birth</a:t>
            </a:r>
            <a:r>
              <a:rPr lang="en-US" dirty="0"/>
              <a:t>(date))</a:t>
            </a:r>
          </a:p>
          <a:p>
            <a:pPr lvl="1" algn="just"/>
            <a:r>
              <a:rPr lang="en-US" dirty="0"/>
              <a:t>B: (</a:t>
            </a:r>
            <a:r>
              <a:rPr lang="en-US" dirty="0" err="1"/>
              <a:t>FName</a:t>
            </a:r>
            <a:r>
              <a:rPr lang="en-US" dirty="0"/>
              <a:t>(char</a:t>
            </a:r>
            <a:r>
              <a:rPr lang="en-US" dirty="0" smtClean="0"/>
              <a:t>), </a:t>
            </a:r>
            <a:r>
              <a:rPr lang="en-US" dirty="0" err="1" smtClean="0"/>
              <a:t>LName</a:t>
            </a:r>
            <a:r>
              <a:rPr lang="en-US" dirty="0" smtClean="0"/>
              <a:t>(char), DOB(date</a:t>
            </a:r>
            <a:r>
              <a:rPr lang="en-US" dirty="0"/>
              <a:t>))</a:t>
            </a:r>
          </a:p>
          <a:p>
            <a:pPr lvl="1" algn="just"/>
            <a:r>
              <a:rPr lang="en-US" dirty="0" smtClean="0"/>
              <a:t>(</a:t>
            </a:r>
            <a:r>
              <a:rPr lang="en-US" b="1" dirty="0" smtClean="0"/>
              <a:t>Compatible</a:t>
            </a:r>
            <a:r>
              <a:rPr lang="en-US" dirty="0" smtClean="0"/>
              <a:t>) Both </a:t>
            </a:r>
            <a:r>
              <a:rPr lang="en-US" dirty="0"/>
              <a:t>table have 3 attributes and of same date type.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SSN, Name, Address, Hobby</a:t>
            </a:r>
            <a:r>
              <a:rPr lang="en-US" altLang="en-US" dirty="0"/>
              <a:t>)</a:t>
            </a:r>
          </a:p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Id, Name, Office, Phone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are not union compatible. </a:t>
            </a:r>
            <a:endParaRPr lang="en-US" altLang="en-US" dirty="0" smtClean="0"/>
          </a:p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But</a:t>
            </a:r>
          </a:p>
          <a:p>
            <a:pPr marL="457200" lvl="1" indent="0">
              <a:buNone/>
            </a:pPr>
            <a:r>
              <a:rPr lang="en-US" dirty="0">
                <a:sym typeface="Symbol" pitchFamily="18" charset="2"/>
              </a:rPr>
              <a:t> </a:t>
            </a:r>
            <a:r>
              <a:rPr lang="en-US" i="1" baseline="-25000" dirty="0">
                <a:sym typeface="Symbol" pitchFamily="18" charset="2"/>
              </a:rPr>
              <a:t>Name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Person</a:t>
            </a:r>
            <a:r>
              <a:rPr lang="en-US" dirty="0">
                <a:sym typeface="Symbol" pitchFamily="18" charset="2"/>
              </a:rPr>
              <a:t>) and  </a:t>
            </a:r>
            <a:r>
              <a:rPr lang="en-US" i="1" baseline="-25000" dirty="0">
                <a:sym typeface="Symbol" pitchFamily="18" charset="2"/>
              </a:rPr>
              <a:t>Name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Professor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/>
              <a:t>are union compatible.</a:t>
            </a:r>
            <a:endParaRPr lang="en-US" dirty="0">
              <a:sym typeface="Symbol" pitchFamily="18" charset="2"/>
            </a:endParaRP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set 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Intersect (Intersection)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Minus (Set Difference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Symbol</a:t>
            </a:r>
            <a:r>
              <a:rPr lang="en-US" dirty="0"/>
              <a:t>: U</a:t>
            </a:r>
          </a:p>
          <a:p>
            <a:pPr algn="just"/>
            <a:r>
              <a:rPr lang="en-US" b="1" dirty="0" smtClean="0"/>
              <a:t>Notation</a:t>
            </a:r>
            <a:r>
              <a:rPr lang="en-US" dirty="0" smtClean="0"/>
              <a:t>: </a:t>
            </a:r>
            <a:r>
              <a:rPr lang="en-US" dirty="0"/>
              <a:t>Relation1 U Relation2 </a:t>
            </a:r>
          </a:p>
          <a:p>
            <a:pPr algn="just"/>
            <a:r>
              <a:rPr lang="en-US" b="1" dirty="0" smtClean="0"/>
              <a:t>Operation</a:t>
            </a:r>
            <a:r>
              <a:rPr lang="en-US" dirty="0" smtClean="0"/>
              <a:t>: </a:t>
            </a:r>
            <a:r>
              <a:rPr lang="en-US" dirty="0"/>
              <a:t>Combine the records from two or more sets (tables) in to a single set (table), without duplicates.</a:t>
            </a:r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89982"/>
              </p:ext>
            </p:extLst>
          </p:nvPr>
        </p:nvGraphicFramePr>
        <p:xfrm>
          <a:off x="2133600" y="4583424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73210"/>
              </p:ext>
            </p:extLst>
          </p:nvPr>
        </p:nvGraphicFramePr>
        <p:xfrm>
          <a:off x="3962400" y="4583424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38978"/>
              </p:ext>
            </p:extLst>
          </p:nvPr>
        </p:nvGraphicFramePr>
        <p:xfrm>
          <a:off x="5867400" y="4583424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r>
                        <a:rPr lang="en-US" b="1" dirty="0" smtClean="0"/>
                        <a:t>U</a:t>
                      </a:r>
                      <a:r>
                        <a:rPr lang="en-US" dirty="0" smtClean="0"/>
                        <a:t> 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4" descr="SQL UN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/>
          <a:stretch/>
        </p:blipFill>
        <p:spPr bwMode="auto">
          <a:xfrm>
            <a:off x="609600" y="2681288"/>
            <a:ext cx="7917626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Symbol</a:t>
            </a:r>
            <a:r>
              <a:rPr lang="en-US" dirty="0"/>
              <a:t>: ∩</a:t>
            </a:r>
          </a:p>
          <a:p>
            <a:pPr algn="just"/>
            <a:r>
              <a:rPr lang="en-US" b="1" dirty="0"/>
              <a:t>Notation</a:t>
            </a:r>
            <a:r>
              <a:rPr lang="en-US" dirty="0"/>
              <a:t>: Relation1 ∩ Relation2 </a:t>
            </a:r>
          </a:p>
          <a:p>
            <a:pPr algn="just"/>
            <a:r>
              <a:rPr lang="en-US" b="1" dirty="0"/>
              <a:t>Operation</a:t>
            </a:r>
            <a:r>
              <a:rPr lang="en-US" dirty="0"/>
              <a:t>: Returns the records which are common from both relations.</a:t>
            </a:r>
          </a:p>
          <a:p>
            <a:pPr algn="just"/>
            <a:endParaRPr lang="en-US" dirty="0"/>
          </a:p>
        </p:txBody>
      </p:sp>
      <p:pic>
        <p:nvPicPr>
          <p:cNvPr id="4" name="Picture 2" descr="SQL-INTERSECT-Op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743200"/>
            <a:ext cx="7315200" cy="22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35671"/>
              </p:ext>
            </p:extLst>
          </p:nvPr>
        </p:nvGraphicFramePr>
        <p:xfrm>
          <a:off x="2133600" y="4953001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46739"/>
              </p:ext>
            </p:extLst>
          </p:nvPr>
        </p:nvGraphicFramePr>
        <p:xfrm>
          <a:off x="3962400" y="4953001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67041"/>
              </p:ext>
            </p:extLst>
          </p:nvPr>
        </p:nvGraphicFramePr>
        <p:xfrm>
          <a:off x="5867400" y="4953001"/>
          <a:ext cx="2341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∩ </a:t>
                      </a:r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Symbol</a:t>
            </a:r>
            <a:r>
              <a:rPr lang="en-US" dirty="0"/>
              <a:t>: −</a:t>
            </a:r>
          </a:p>
          <a:p>
            <a:pPr algn="just"/>
            <a:r>
              <a:rPr lang="en-US" b="1" dirty="0"/>
              <a:t>Notation</a:t>
            </a:r>
            <a:r>
              <a:rPr lang="en-US" dirty="0"/>
              <a:t>: Relation1 − Relation2 </a:t>
            </a:r>
          </a:p>
          <a:p>
            <a:pPr algn="just"/>
            <a:r>
              <a:rPr lang="en-US" b="1" dirty="0"/>
              <a:t>Operation</a:t>
            </a:r>
            <a:r>
              <a:rPr lang="en-US" dirty="0"/>
              <a:t>: Returns all the records from first (left) relation that are not contained in the second relation.</a:t>
            </a:r>
          </a:p>
          <a:p>
            <a:pPr algn="just"/>
            <a:endParaRPr lang="en-US" dirty="0"/>
          </a:p>
        </p:txBody>
      </p:sp>
      <p:pic>
        <p:nvPicPr>
          <p:cNvPr id="4" name="Picture 2" descr="SQL M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7638"/>
            <a:ext cx="7315200" cy="22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40871"/>
              </p:ext>
            </p:extLst>
          </p:nvPr>
        </p:nvGraphicFramePr>
        <p:xfrm>
          <a:off x="1143000" y="4965064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42846"/>
              </p:ext>
            </p:extLst>
          </p:nvPr>
        </p:nvGraphicFramePr>
        <p:xfrm>
          <a:off x="2971800" y="4965064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88331"/>
              </p:ext>
            </p:extLst>
          </p:nvPr>
        </p:nvGraphicFramePr>
        <p:xfrm>
          <a:off x="4876800" y="4965064"/>
          <a:ext cx="12954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</a:p>
                    <a:p>
                      <a:r>
                        <a:rPr lang="en-US" dirty="0" smtClean="0"/>
                        <a:t>       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-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59055"/>
              </p:ext>
            </p:extLst>
          </p:nvPr>
        </p:nvGraphicFramePr>
        <p:xfrm>
          <a:off x="6781800" y="4965065"/>
          <a:ext cx="1295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9351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</a:t>
                      </a:r>
                    </a:p>
                    <a:p>
                      <a:r>
                        <a:rPr lang="en-US" dirty="0" smtClean="0"/>
                        <a:t>       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-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Symbol</a:t>
            </a:r>
            <a:r>
              <a:rPr lang="en-US" dirty="0"/>
              <a:t>: ÷</a:t>
            </a:r>
          </a:p>
          <a:p>
            <a:pPr algn="just"/>
            <a:r>
              <a:rPr lang="en-US" b="1" dirty="0"/>
              <a:t>Notation</a:t>
            </a:r>
            <a:r>
              <a:rPr lang="en-US" dirty="0"/>
              <a:t>: Relation1 ÷ Relation2 </a:t>
            </a:r>
          </a:p>
          <a:p>
            <a:pPr algn="just"/>
            <a:r>
              <a:rPr lang="en-US" b="1" dirty="0"/>
              <a:t>Operation</a:t>
            </a:r>
            <a:r>
              <a:rPr lang="en-US" dirty="0"/>
              <a:t>: Produce the tuples in Relation1, that match all tuples in Relation2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5" descr="st06f05.pct                                                    00067E91Porkchop                       B3B4845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72" y="2362200"/>
            <a:ext cx="5567461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Candidate Key</a:t>
            </a:r>
          </a:p>
          <a:p>
            <a:pPr lvl="1" algn="just"/>
            <a:r>
              <a:rPr lang="en-US" dirty="0"/>
              <a:t>A candidate is a subset of a super key. </a:t>
            </a:r>
          </a:p>
          <a:p>
            <a:pPr lvl="1" algn="just"/>
            <a:r>
              <a:rPr lang="en-US" dirty="0"/>
              <a:t>A candidate key is a single attribute or the least combination of attribute that uniquely identifies each record in the table. </a:t>
            </a:r>
          </a:p>
          <a:p>
            <a:pPr lvl="1" algn="just"/>
            <a:r>
              <a:rPr lang="en-US" dirty="0"/>
              <a:t>The least combination of fields distinguishes a candidate key from a super key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Candidate key is a super key for which no proper subset is a super key.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</a:t>
            </a:r>
            <a:r>
              <a:rPr lang="en-US" dirty="0" smtClean="0"/>
              <a:t>Operator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134582"/>
              </p:ext>
            </p:extLst>
          </p:nvPr>
        </p:nvGraphicFramePr>
        <p:xfrm>
          <a:off x="831850" y="1143000"/>
          <a:ext cx="1990725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" name="Document" r:id="rId3" imgW="1990440" imgH="4260600" progId="Word.Document.8">
                  <p:embed/>
                </p:oleObj>
              </mc:Choice>
              <mc:Fallback>
                <p:oleObj name="Document" r:id="rId3" imgW="1990440" imgH="4260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143000"/>
                        <a:ext cx="1990725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377821"/>
              </p:ext>
            </p:extLst>
          </p:nvPr>
        </p:nvGraphicFramePr>
        <p:xfrm>
          <a:off x="3429000" y="1144588"/>
          <a:ext cx="11652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" name="Document" r:id="rId5" imgW="1164960" imgH="1035000" progId="Word.Document.8">
                  <p:embed/>
                </p:oleObj>
              </mc:Choice>
              <mc:Fallback>
                <p:oleObj name="Document" r:id="rId5" imgW="1164960" imgH="1035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4588"/>
                        <a:ext cx="11652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87378"/>
              </p:ext>
            </p:extLst>
          </p:nvPr>
        </p:nvGraphicFramePr>
        <p:xfrm>
          <a:off x="5562600" y="1144588"/>
          <a:ext cx="13271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" name="Document" r:id="rId7" imgW="1326960" imgH="1638000" progId="Word.Document.8">
                  <p:embed/>
                </p:oleObj>
              </mc:Choice>
              <mc:Fallback>
                <p:oleObj name="Document" r:id="rId7" imgW="1326960" imgH="1638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4588"/>
                        <a:ext cx="13271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767263"/>
              </p:ext>
            </p:extLst>
          </p:nvPr>
        </p:nvGraphicFramePr>
        <p:xfrm>
          <a:off x="7624763" y="1144588"/>
          <a:ext cx="132715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" name="Document" r:id="rId9" imgW="1326960" imgH="2087280" progId="Word.Document.8">
                  <p:embed/>
                </p:oleObj>
              </mc:Choice>
              <mc:Fallback>
                <p:oleObj name="Document" r:id="rId9" imgW="1326960" imgH="2087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1144588"/>
                        <a:ext cx="132715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680973"/>
              </p:ext>
            </p:extLst>
          </p:nvPr>
        </p:nvGraphicFramePr>
        <p:xfrm>
          <a:off x="3433763" y="3125788"/>
          <a:ext cx="132715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" name="Document" r:id="rId11" imgW="1326960" imgH="2250720" progId="Word.Document.8">
                  <p:embed/>
                </p:oleObj>
              </mc:Choice>
              <mc:Fallback>
                <p:oleObj name="Document" r:id="rId11" imgW="1326960" imgH="22507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125788"/>
                        <a:ext cx="132715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400390"/>
              </p:ext>
            </p:extLst>
          </p:nvPr>
        </p:nvGraphicFramePr>
        <p:xfrm>
          <a:off x="5562600" y="3887788"/>
          <a:ext cx="13271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" name="Document" r:id="rId13" imgW="1326960" imgH="1439640" progId="Word.Document.8">
                  <p:embed/>
                </p:oleObj>
              </mc:Choice>
              <mc:Fallback>
                <p:oleObj name="Document" r:id="rId13" imgW="1326960" imgH="14396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87788"/>
                        <a:ext cx="13271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394222"/>
              </p:ext>
            </p:extLst>
          </p:nvPr>
        </p:nvGraphicFramePr>
        <p:xfrm>
          <a:off x="7700963" y="4273550"/>
          <a:ext cx="1327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" name="Document" r:id="rId15" imgW="1326960" imgH="1320480" progId="Word.Document.8">
                  <p:embed/>
                </p:oleObj>
              </mc:Choice>
              <mc:Fallback>
                <p:oleObj name="Document" r:id="rId15" imgW="1326960" imgH="13204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4273550"/>
                        <a:ext cx="13271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35100" y="523557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568700" y="203676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B1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700713" y="241776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B2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758113" y="2873375"/>
            <a:ext cx="631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B3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340100" y="5159375"/>
            <a:ext cx="10461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 dirty="0">
                <a:latin typeface="Book Antiqua" panose="02040602050305030304" pitchFamily="18" charset="0"/>
              </a:rPr>
              <a:t>A/B1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472113" y="515937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 dirty="0">
                <a:latin typeface="Book Antiqua" panose="02040602050305030304" pitchFamily="18" charset="0"/>
              </a:rPr>
              <a:t>A/B2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05713" y="515937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 dirty="0">
                <a:latin typeface="Book Antiqua" panose="02040602050305030304" pitchFamily="18" charset="0"/>
              </a:rPr>
              <a:t>A/B3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159375"/>
            <a:ext cx="1676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2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00523"/>
              </p:ext>
            </p:extLst>
          </p:nvPr>
        </p:nvGraphicFramePr>
        <p:xfrm>
          <a:off x="1729930" y="990600"/>
          <a:ext cx="27053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66407"/>
              </p:ext>
            </p:extLst>
          </p:nvPr>
        </p:nvGraphicFramePr>
        <p:xfrm>
          <a:off x="6311233" y="977900"/>
          <a:ext cx="18509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752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Student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1752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Project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5814" y="5801380"/>
            <a:ext cx="7396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ym typeface="Symbol" pitchFamily="18" charset="2"/>
              </a:rPr>
              <a:t> </a:t>
            </a:r>
            <a:r>
              <a:rPr lang="en-US" sz="2800" i="1" baseline="-25000" dirty="0" smtClean="0">
                <a:sym typeface="Symbol" pitchFamily="18" charset="2"/>
              </a:rPr>
              <a:t>Name, Technology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Student</a:t>
            </a:r>
            <a:r>
              <a:rPr lang="en-US" sz="2800" dirty="0" smtClean="0">
                <a:sym typeface="Symbol" pitchFamily="18" charset="2"/>
              </a:rPr>
              <a:t>) </a:t>
            </a:r>
            <a:r>
              <a:rPr lang="en-US" sz="2800" dirty="0" smtClean="0"/>
              <a:t>÷ </a:t>
            </a:r>
            <a:r>
              <a:rPr lang="en-US" sz="2800" dirty="0" smtClean="0">
                <a:sym typeface="Symbol" pitchFamily="18" charset="2"/>
              </a:rPr>
              <a:t> </a:t>
            </a:r>
            <a:r>
              <a:rPr lang="en-US" sz="2800" i="1" baseline="-25000" dirty="0" smtClean="0">
                <a:sym typeface="Symbol" pitchFamily="18" charset="2"/>
              </a:rPr>
              <a:t>Technology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Project</a:t>
            </a:r>
            <a:r>
              <a:rPr lang="en-US" sz="2800" dirty="0" smtClean="0">
                <a:sym typeface="Symbol" pitchFamily="18" charset="2"/>
              </a:rPr>
              <a:t>)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231666"/>
              </p:ext>
            </p:extLst>
          </p:nvPr>
        </p:nvGraphicFramePr>
        <p:xfrm>
          <a:off x="6837299" y="3883680"/>
          <a:ext cx="7988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10200" y="423734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 pitchFamily="18" charset="2"/>
              </a:rPr>
              <a:t>Output</a:t>
            </a: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6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: ρ (Rho)</a:t>
            </a: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dirty="0" err="1"/>
              <a:t>ρA</a:t>
            </a:r>
            <a:r>
              <a:rPr lang="en-US" dirty="0"/>
              <a:t> (X1,X2….</a:t>
            </a:r>
            <a:r>
              <a:rPr lang="en-US" dirty="0" err="1"/>
              <a:t>Xn</a:t>
            </a:r>
            <a:r>
              <a:rPr lang="en-US" dirty="0"/>
              <a:t>) (Relation)</a:t>
            </a:r>
          </a:p>
          <a:p>
            <a:r>
              <a:rPr lang="en-US" b="1" dirty="0"/>
              <a:t>Operation</a:t>
            </a:r>
            <a:r>
              <a:rPr lang="en-US" dirty="0"/>
              <a:t>: It is used to rename a relation or attributes.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: Student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 out maximum CPI from student table.</a:t>
            </a:r>
          </a:p>
          <a:p>
            <a:pPr marL="0" indent="0">
              <a:buNone/>
            </a:pPr>
            <a:r>
              <a:rPr lang="en-US" dirty="0" smtClean="0"/>
              <a:t>     ∏</a:t>
            </a:r>
            <a:r>
              <a:rPr lang="en-US" baseline="-25000" dirty="0"/>
              <a:t>CPI</a:t>
            </a:r>
            <a:r>
              <a:rPr lang="en-US" dirty="0"/>
              <a:t> (Student) — ∏</a:t>
            </a:r>
            <a:r>
              <a:rPr lang="en-US" baseline="-25000" dirty="0"/>
              <a:t>A.CPI</a:t>
            </a:r>
            <a:r>
              <a:rPr lang="en-US" dirty="0"/>
              <a:t> (</a:t>
            </a:r>
            <a:r>
              <a:rPr lang="en-US" sz="3200" i="1" dirty="0">
                <a:sym typeface="Symbol" panose="05050102010706020507" pitchFamily="18" charset="2"/>
              </a:rPr>
              <a:t></a:t>
            </a:r>
            <a:r>
              <a:rPr lang="en-US" dirty="0"/>
              <a:t> </a:t>
            </a:r>
            <a:r>
              <a:rPr lang="en-US" baseline="-25000" dirty="0"/>
              <a:t>A.CPI&lt;B.CPI</a:t>
            </a:r>
            <a:r>
              <a:rPr lang="en-US" dirty="0"/>
              <a:t> (</a:t>
            </a:r>
            <a:r>
              <a:rPr lang="el-GR" sz="3200" dirty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sz="3200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(Student)))</a:t>
            </a:r>
            <a:endParaRPr lang="en-US" dirty="0">
              <a:sym typeface="Symbol" pitchFamily="18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52645"/>
              </p:ext>
            </p:extLst>
          </p:nvPr>
        </p:nvGraphicFramePr>
        <p:xfrm>
          <a:off x="1524000" y="1397000"/>
          <a:ext cx="19950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16200000">
            <a:off x="6500813" y="2362199"/>
            <a:ext cx="304804" cy="3352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5640743" y="1826855"/>
            <a:ext cx="685805" cy="48044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5082831" y="1781033"/>
            <a:ext cx="895062" cy="5714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3896165" y="1257299"/>
            <a:ext cx="1219200" cy="78485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  </a:t>
            </a:r>
          </a:p>
          <a:p>
            <a:endParaRPr lang="en-US" dirty="0" smtClean="0"/>
          </a:p>
          <a:p>
            <a:pPr marL="0" indent="0">
              <a:buSzPct val="80000"/>
              <a:buNone/>
            </a:pPr>
            <a:r>
              <a:rPr lang="en-US" sz="3200" dirty="0" smtClean="0"/>
              <a:t>	    </a:t>
            </a:r>
            <a:r>
              <a:rPr lang="el-GR" sz="3200" dirty="0" smtClean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sz="3200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17169"/>
              </p:ext>
            </p:extLst>
          </p:nvPr>
        </p:nvGraphicFramePr>
        <p:xfrm>
          <a:off x="5624957" y="1030456"/>
          <a:ext cx="19950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74152"/>
              </p:ext>
            </p:extLst>
          </p:nvPr>
        </p:nvGraphicFramePr>
        <p:xfrm>
          <a:off x="1524000" y="265293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  </a:t>
            </a:r>
          </a:p>
          <a:p>
            <a:endParaRPr lang="en-US" dirty="0" smtClean="0"/>
          </a:p>
          <a:p>
            <a:pPr marL="0" indent="0">
              <a:buSzPct val="60000"/>
              <a:buNone/>
            </a:pPr>
            <a:r>
              <a:rPr lang="en-US" sz="4000" i="1" dirty="0" smtClean="0">
                <a:sym typeface="Symbol" panose="05050102010706020507" pitchFamily="18" charset="2"/>
              </a:rPr>
              <a:t>	   </a:t>
            </a:r>
            <a:r>
              <a:rPr lang="en-US" sz="3200" dirty="0" smtClean="0"/>
              <a:t> </a:t>
            </a:r>
            <a:r>
              <a:rPr lang="en-US" sz="3200" baseline="-25000" dirty="0"/>
              <a:t>A.CPI&lt;B.CPI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l-GR" sz="3200" dirty="0" smtClean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sz="3200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</a:t>
            </a:r>
            <a:r>
              <a:rPr lang="en-US" dirty="0" smtClean="0"/>
              <a:t>)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74152"/>
              </p:ext>
            </p:extLst>
          </p:nvPr>
        </p:nvGraphicFramePr>
        <p:xfrm>
          <a:off x="1524000" y="265293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554632" y="2641600"/>
            <a:ext cx="990600" cy="3733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2632" y="2641600"/>
            <a:ext cx="990600" cy="3733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  </a:t>
            </a:r>
          </a:p>
          <a:p>
            <a:endParaRPr lang="en-US" dirty="0" smtClean="0"/>
          </a:p>
          <a:p>
            <a:pPr marL="0" indent="0">
              <a:buSzPct val="60000"/>
              <a:buNone/>
            </a:pPr>
            <a:r>
              <a:rPr lang="en-US" sz="4000" i="1" dirty="0" smtClean="0">
                <a:sym typeface="Symbol" panose="05050102010706020507" pitchFamily="18" charset="2"/>
              </a:rPr>
              <a:t>	   </a:t>
            </a:r>
            <a:r>
              <a:rPr lang="en-US" sz="3200" dirty="0" smtClean="0"/>
              <a:t> </a:t>
            </a:r>
            <a:r>
              <a:rPr lang="en-US" sz="3200" baseline="-25000" dirty="0"/>
              <a:t>A.CPI&lt;B.CPI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l-GR" sz="3200" dirty="0" smtClean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sz="3200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</a:t>
            </a:r>
            <a:r>
              <a:rPr lang="en-US" dirty="0" smtClean="0"/>
              <a:t>)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6178"/>
              </p:ext>
            </p:extLst>
          </p:nvPr>
        </p:nvGraphicFramePr>
        <p:xfrm>
          <a:off x="1524000" y="265293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Raj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8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Raj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8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Raj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8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103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Suresh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7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102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Meet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Raj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8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102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Meet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102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Meet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102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Meet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103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Suresh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7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103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Suresh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7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103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Suresh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7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554632" y="2641600"/>
            <a:ext cx="990600" cy="3733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2632" y="2641600"/>
            <a:ext cx="990600" cy="3733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  </a:t>
            </a:r>
          </a:p>
          <a:p>
            <a:endParaRPr lang="en-US" dirty="0" smtClean="0"/>
          </a:p>
          <a:p>
            <a:pPr marL="0" indent="0">
              <a:buSzPct val="60000"/>
              <a:buNone/>
            </a:pPr>
            <a:r>
              <a:rPr lang="en-US" sz="4000" i="1" dirty="0" smtClean="0">
                <a:sym typeface="Symbol" panose="05050102010706020507" pitchFamily="18" charset="2"/>
              </a:rPr>
              <a:t>	   </a:t>
            </a:r>
            <a:r>
              <a:rPr lang="en-US" sz="3200" dirty="0" smtClean="0"/>
              <a:t> </a:t>
            </a:r>
            <a:r>
              <a:rPr lang="en-US" sz="3200" baseline="-25000" dirty="0"/>
              <a:t>A.CPI&lt;B.CPI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l-GR" sz="3200" dirty="0" smtClean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sz="3200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</a:t>
            </a:r>
            <a:r>
              <a:rPr lang="en-US" dirty="0" smtClean="0"/>
              <a:t>)</a:t>
            </a:r>
            <a:r>
              <a:rPr lang="en-US" sz="3200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966"/>
              </p:ext>
            </p:extLst>
          </p:nvPr>
        </p:nvGraphicFramePr>
        <p:xfrm>
          <a:off x="1524000" y="26529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  </a:t>
            </a:r>
          </a:p>
          <a:p>
            <a:endParaRPr lang="en-US" dirty="0" smtClean="0"/>
          </a:p>
          <a:p>
            <a:pPr marL="0" indent="0">
              <a:buSzPct val="60000"/>
              <a:buNone/>
            </a:pPr>
            <a:r>
              <a:rPr lang="en-US" sz="4000" i="1" dirty="0" smtClean="0">
                <a:sym typeface="Symbol" panose="05050102010706020507" pitchFamily="18" charset="2"/>
              </a:rPr>
              <a:t>	 </a:t>
            </a:r>
            <a:r>
              <a:rPr lang="en-US" sz="4000" dirty="0"/>
              <a:t>∏</a:t>
            </a:r>
            <a:r>
              <a:rPr lang="en-US" sz="3200" baseline="-25000" dirty="0"/>
              <a:t>A.CPI</a:t>
            </a:r>
            <a:r>
              <a:rPr lang="en-US" sz="4000" dirty="0"/>
              <a:t> </a:t>
            </a:r>
            <a:r>
              <a:rPr lang="en-US" sz="4000" dirty="0" smtClean="0"/>
              <a:t>(</a:t>
            </a:r>
            <a:r>
              <a:rPr lang="en-US" sz="4000" i="1" dirty="0" smtClean="0">
                <a:sym typeface="Symbol" panose="05050102010706020507" pitchFamily="18" charset="2"/>
              </a:rPr>
              <a:t></a:t>
            </a:r>
            <a:r>
              <a:rPr lang="en-US" sz="3200" dirty="0" smtClean="0"/>
              <a:t> </a:t>
            </a:r>
            <a:r>
              <a:rPr lang="en-US" sz="3200" baseline="-25000" dirty="0"/>
              <a:t>A.CPI&lt;B.CPI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l-GR" sz="3200" dirty="0" smtClean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sz="3200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</a:t>
            </a:r>
            <a:r>
              <a:rPr lang="en-US" dirty="0" smtClean="0"/>
              <a:t>)</a:t>
            </a:r>
            <a:r>
              <a:rPr lang="en-US" sz="3200" dirty="0" smtClean="0"/>
              <a:t>)</a:t>
            </a:r>
            <a:r>
              <a:rPr lang="en-US" sz="4000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966"/>
              </p:ext>
            </p:extLst>
          </p:nvPr>
        </p:nvGraphicFramePr>
        <p:xfrm>
          <a:off x="1524000" y="26529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568700" y="2667000"/>
            <a:ext cx="990600" cy="1447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212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  </a:t>
            </a:r>
          </a:p>
          <a:p>
            <a:endParaRPr lang="en-US" dirty="0" smtClean="0"/>
          </a:p>
          <a:p>
            <a:pPr marL="0" indent="0">
              <a:buSzPct val="60000"/>
              <a:buNone/>
            </a:pPr>
            <a:r>
              <a:rPr lang="en-US" sz="4000" i="1" dirty="0" smtClean="0">
                <a:sym typeface="Symbol" panose="05050102010706020507" pitchFamily="18" charset="2"/>
              </a:rPr>
              <a:t>	 </a:t>
            </a:r>
            <a:r>
              <a:rPr lang="en-US" sz="4000" dirty="0"/>
              <a:t>∏</a:t>
            </a:r>
            <a:r>
              <a:rPr lang="en-US" sz="3200" baseline="-25000" dirty="0"/>
              <a:t>A.CPI</a:t>
            </a:r>
            <a:r>
              <a:rPr lang="en-US" sz="4000" dirty="0"/>
              <a:t> </a:t>
            </a:r>
            <a:r>
              <a:rPr lang="en-US" sz="4000" dirty="0" smtClean="0"/>
              <a:t>(</a:t>
            </a:r>
            <a:r>
              <a:rPr lang="en-US" sz="4000" i="1" dirty="0" smtClean="0">
                <a:sym typeface="Symbol" panose="05050102010706020507" pitchFamily="18" charset="2"/>
              </a:rPr>
              <a:t></a:t>
            </a:r>
            <a:r>
              <a:rPr lang="en-US" sz="3200" dirty="0" smtClean="0"/>
              <a:t> </a:t>
            </a:r>
            <a:r>
              <a:rPr lang="en-US" sz="3200" baseline="-25000" dirty="0"/>
              <a:t>A.CPI&lt;B.CPI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l-GR" sz="3200" dirty="0" smtClean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sz="3200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</a:t>
            </a:r>
            <a:r>
              <a:rPr lang="en-US" dirty="0" smtClean="0"/>
              <a:t>)</a:t>
            </a:r>
            <a:r>
              <a:rPr lang="en-US" sz="3200" dirty="0" smtClean="0"/>
              <a:t>)</a:t>
            </a:r>
            <a:r>
              <a:rPr lang="en-US" sz="4000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20315"/>
              </p:ext>
            </p:extLst>
          </p:nvPr>
        </p:nvGraphicFramePr>
        <p:xfrm>
          <a:off x="3581400" y="2652932"/>
          <a:ext cx="10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Candidate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056" y="2129304"/>
            <a:ext cx="1546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Candidate Key </a:t>
            </a:r>
            <a:r>
              <a:rPr lang="en-US" dirty="0"/>
              <a:t>(</a:t>
            </a:r>
            <a:r>
              <a:rPr lang="en-US" dirty="0" err="1"/>
              <a:t>EnrollNo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66889" y="2786715"/>
            <a:ext cx="1785" cy="3279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58850" y="3095625"/>
            <a:ext cx="7804150" cy="3076575"/>
            <a:chOff x="422" y="1191"/>
            <a:chExt cx="4916" cy="193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2" y="1191"/>
              <a:ext cx="4916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7" y="1206"/>
              <a:ext cx="995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22" y="1206"/>
              <a:ext cx="541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63" y="1206"/>
              <a:ext cx="52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91" y="1206"/>
              <a:ext cx="576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67" y="1206"/>
              <a:ext cx="67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6" y="1206"/>
              <a:ext cx="35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05" y="1206"/>
              <a:ext cx="121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7" y="1440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22" y="1440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963" y="1440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91" y="1440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067" y="1440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46" y="1440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05" y="1440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27" y="1674"/>
              <a:ext cx="995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422" y="1674"/>
              <a:ext cx="541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63" y="1674"/>
              <a:ext cx="52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91" y="1674"/>
              <a:ext cx="576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67" y="1674"/>
              <a:ext cx="67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46" y="1674"/>
              <a:ext cx="35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05" y="1674"/>
              <a:ext cx="121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7" y="1907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422" y="1907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63" y="1907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91" y="1907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067" y="1907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46" y="1907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05" y="1907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27" y="2141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422" y="2141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63" y="2141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91" y="2141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067" y="2141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746" y="2141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105" y="2141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27" y="2375"/>
              <a:ext cx="995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422" y="2375"/>
              <a:ext cx="541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963" y="2375"/>
              <a:ext cx="52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491" y="2375"/>
              <a:ext cx="576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067" y="2375"/>
              <a:ext cx="67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6" y="2375"/>
              <a:ext cx="35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105" y="2375"/>
              <a:ext cx="121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27" y="2608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422" y="2608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963" y="2608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91" y="2608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067" y="2608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746" y="2608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105" y="2608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27" y="2842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422" y="2842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963" y="2842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491" y="2842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067" y="2842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746" y="2842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105" y="2842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1422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96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2491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06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3746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4105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423" y="1440"/>
              <a:ext cx="490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423" y="1674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423" y="1907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23" y="2141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3" y="2375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23" y="2608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23" y="2842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2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532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23" y="120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423" y="307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84" y="1233"/>
              <a:ext cx="5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EnrollNo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480" y="1233"/>
              <a:ext cx="47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RollNo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020" y="1233"/>
              <a:ext cx="43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548" y="1233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Branch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124" y="1233"/>
              <a:ext cx="6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Semester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804" y="1233"/>
              <a:ext cx="26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SPI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4164" y="1233"/>
              <a:ext cx="5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BackLog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84" y="1467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1480" y="1467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020" y="1467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548" y="1467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2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80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6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84" y="1700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1480" y="1700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020" y="1700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2548" y="1700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2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80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16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4" y="1934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480" y="1934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020" y="1934"/>
              <a:ext cx="33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548" y="1934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12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80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416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484" y="2168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480" y="2168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020" y="2168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548" y="2168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12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380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16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84" y="2401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1480" y="2401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2020" y="2401"/>
              <a:ext cx="36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Priya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2548" y="2401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312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380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416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484" y="2635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1480" y="2635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020" y="2635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548" y="2635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12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0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416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484" y="2869"/>
              <a:ext cx="8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1480" y="2869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020" y="2869"/>
              <a:ext cx="4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Samir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548" y="2869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312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380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16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37" name="Straight Connector 136"/>
          <p:cNvCxnSpPr>
            <a:stCxn id="79" idx="0"/>
            <a:endCxn id="80" idx="0"/>
          </p:cNvCxnSpPr>
          <p:nvPr/>
        </p:nvCxnSpPr>
        <p:spPr>
          <a:xfrm>
            <a:off x="960438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565400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79" idx="0"/>
          </p:cNvCxnSpPr>
          <p:nvPr/>
        </p:nvCxnSpPr>
        <p:spPr>
          <a:xfrm flipH="1" flipV="1">
            <a:off x="960438" y="3119438"/>
            <a:ext cx="1616472" cy="111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964324" y="6069015"/>
            <a:ext cx="1618457" cy="25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715521" y="2789058"/>
            <a:ext cx="1139600" cy="3651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146401" y="2126477"/>
            <a:ext cx="27469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Candidate Key </a:t>
            </a:r>
          </a:p>
          <a:p>
            <a:r>
              <a:rPr lang="en-US" dirty="0" smtClean="0"/>
              <a:t>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3045638" y="2783494"/>
            <a:ext cx="1661724" cy="3230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707362" y="2767860"/>
            <a:ext cx="5486" cy="3748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556378" y="3112532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236121" y="3140899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2556379" y="3125234"/>
            <a:ext cx="3679742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2560265" y="6088236"/>
            <a:ext cx="36758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2692806" y="972647"/>
            <a:ext cx="3282137" cy="10014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difference between 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uper key and candidate key??</a:t>
            </a:r>
            <a:endParaRPr lang="en-US" dirty="0"/>
          </a:p>
        </p:txBody>
      </p:sp>
      <p:pic>
        <p:nvPicPr>
          <p:cNvPr id="1026" name="Picture 2" descr="Image result for conf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57" y="1043941"/>
            <a:ext cx="1798888" cy="185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2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0" grpId="0" animBg="1"/>
      <p:bldP spid="1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  </a:t>
            </a:r>
          </a:p>
          <a:p>
            <a:endParaRPr lang="en-US" dirty="0" smtClean="0"/>
          </a:p>
          <a:p>
            <a:pPr marL="0" indent="0">
              <a:buSzPct val="60000"/>
              <a:buNone/>
            </a:pPr>
            <a:r>
              <a:rPr lang="en-US" sz="4000" i="1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∏</a:t>
            </a:r>
            <a:r>
              <a:rPr lang="en-US" baseline="-25000" dirty="0" smtClean="0"/>
              <a:t>CPI</a:t>
            </a:r>
            <a:r>
              <a:rPr lang="en-US" dirty="0" smtClean="0"/>
              <a:t> (Student) ─ ∏</a:t>
            </a:r>
            <a:r>
              <a:rPr lang="en-US" baseline="-25000" dirty="0"/>
              <a:t>A.CPI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</a:t>
            </a:r>
            <a:r>
              <a:rPr lang="en-US" dirty="0" smtClean="0"/>
              <a:t> </a:t>
            </a:r>
            <a:r>
              <a:rPr lang="en-US" baseline="-25000" dirty="0"/>
              <a:t>A.CPI&lt;B.CPI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/>
              <a:t>ρ</a:t>
            </a:r>
            <a:r>
              <a:rPr lang="en-US" baseline="-25000" dirty="0"/>
              <a:t>A </a:t>
            </a:r>
            <a:r>
              <a:rPr lang="en-US" dirty="0"/>
              <a:t>(Student) X </a:t>
            </a:r>
            <a:r>
              <a:rPr lang="el-GR" dirty="0"/>
              <a:t>ρ</a:t>
            </a:r>
            <a:r>
              <a:rPr lang="en-US" baseline="-25000" dirty="0"/>
              <a:t>B </a:t>
            </a:r>
            <a:r>
              <a:rPr lang="en-US" dirty="0"/>
              <a:t>(Student</a:t>
            </a:r>
            <a:r>
              <a:rPr lang="en-US" dirty="0" smtClean="0"/>
              <a:t>))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8916"/>
              </p:ext>
            </p:extLst>
          </p:nvPr>
        </p:nvGraphicFramePr>
        <p:xfrm>
          <a:off x="2565400" y="2707640"/>
          <a:ext cx="101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43925"/>
              </p:ext>
            </p:extLst>
          </p:nvPr>
        </p:nvGraphicFramePr>
        <p:xfrm>
          <a:off x="1041400" y="2667000"/>
          <a:ext cx="1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82800" y="3212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39456"/>
              </p:ext>
            </p:extLst>
          </p:nvPr>
        </p:nvGraphicFramePr>
        <p:xfrm>
          <a:off x="4953000" y="2743200"/>
          <a:ext cx="101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altLang="en-US" sz="2800" i="1" dirty="0">
                <a:latin typeface="Lucida Sans Unicode" panose="020B0602030504020204" pitchFamily="34" charset="0"/>
                <a:sym typeface="Symbol" panose="05050102010706020507" pitchFamily="18" charset="2"/>
              </a:rPr>
              <a:t>g</a:t>
            </a:r>
            <a:r>
              <a:rPr lang="en-US" dirty="0" smtClean="0"/>
              <a:t>  </a:t>
            </a:r>
            <a:r>
              <a:rPr lang="en-US" dirty="0"/>
              <a:t>or G</a:t>
            </a: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altLang="en-US" sz="2800" i="1" dirty="0">
                <a:latin typeface="Lucida Sans Unicode" panose="020B0602030504020204" pitchFamily="34" charset="0"/>
                <a:sym typeface="Symbol" panose="05050102010706020507" pitchFamily="18" charset="2"/>
              </a:rPr>
              <a:t>g</a:t>
            </a:r>
            <a:r>
              <a:rPr lang="en-US" dirty="0" smtClean="0"/>
              <a:t> </a:t>
            </a:r>
            <a:r>
              <a:rPr lang="en-US" sz="1600" dirty="0"/>
              <a:t>function-name (column)</a:t>
            </a:r>
            <a:r>
              <a:rPr lang="en-US" dirty="0"/>
              <a:t> (Relation)</a:t>
            </a:r>
          </a:p>
          <a:p>
            <a:r>
              <a:rPr lang="en-US" b="1" dirty="0"/>
              <a:t>Operation</a:t>
            </a:r>
            <a:r>
              <a:rPr lang="en-US" dirty="0"/>
              <a:t>: It takes a more than one value as input and returns a single value as output (result).</a:t>
            </a:r>
          </a:p>
          <a:p>
            <a:pPr lvl="1"/>
            <a:r>
              <a:rPr lang="en-US" dirty="0"/>
              <a:t>Sum, Max, Min, </a:t>
            </a:r>
            <a:r>
              <a:rPr lang="en-US" dirty="0" err="1"/>
              <a:t>Avg</a:t>
            </a:r>
            <a:r>
              <a:rPr lang="en-US" dirty="0"/>
              <a:t>,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 (sum)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b="1" dirty="0" smtClean="0"/>
              <a:t>Example</a:t>
            </a:r>
            <a:r>
              <a:rPr lang="en-US" altLang="en-US" dirty="0" smtClean="0"/>
              <a:t>:</a:t>
            </a:r>
            <a:r>
              <a:rPr lang="en-US" dirty="0" smtClean="0"/>
              <a:t> </a:t>
            </a:r>
            <a:r>
              <a:rPr lang="en-US" dirty="0"/>
              <a:t>Find out sum of all students CPI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 </a:t>
            </a:r>
            <a:r>
              <a:rPr lang="en-US" baseline="-25000" dirty="0"/>
              <a:t>sum(CPI)</a:t>
            </a:r>
            <a:r>
              <a:rPr lang="en-US" dirty="0"/>
              <a:t> (Student</a:t>
            </a:r>
            <a:r>
              <a:rPr lang="en-US" dirty="0" smtClean="0"/>
              <a:t>)	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4264"/>
              </p:ext>
            </p:extLst>
          </p:nvPr>
        </p:nvGraphicFramePr>
        <p:xfrm>
          <a:off x="1752600" y="14478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Ramesh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Mahesh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96896"/>
              </p:ext>
            </p:extLst>
          </p:nvPr>
        </p:nvGraphicFramePr>
        <p:xfrm>
          <a:off x="6248400" y="5582920"/>
          <a:ext cx="60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 (max,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b="1" dirty="0" smtClean="0"/>
              <a:t>Example</a:t>
            </a:r>
            <a:r>
              <a:rPr lang="en-US" altLang="en-US" dirty="0" smtClean="0"/>
              <a:t>:</a:t>
            </a:r>
            <a:r>
              <a:rPr lang="en-US" dirty="0" smtClean="0"/>
              <a:t> </a:t>
            </a:r>
            <a:r>
              <a:rPr lang="en-US" dirty="0"/>
              <a:t>Find out </a:t>
            </a:r>
            <a:r>
              <a:rPr lang="en-US" dirty="0" smtClean="0"/>
              <a:t>maximum &amp; minimum </a:t>
            </a:r>
            <a:r>
              <a:rPr lang="en-US" dirty="0"/>
              <a:t>CPI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 </a:t>
            </a:r>
            <a:r>
              <a:rPr lang="en-US" baseline="-25000" dirty="0" smtClean="0"/>
              <a:t>max(CPI), min(CPI</a:t>
            </a:r>
            <a:r>
              <a:rPr lang="en-US" baseline="-25000" dirty="0"/>
              <a:t>)</a:t>
            </a:r>
            <a:r>
              <a:rPr lang="en-US" dirty="0" smtClean="0"/>
              <a:t> </a:t>
            </a:r>
            <a:r>
              <a:rPr lang="en-US" dirty="0"/>
              <a:t>(Student</a:t>
            </a:r>
            <a:r>
              <a:rPr lang="en-US" dirty="0" smtClean="0"/>
              <a:t>)	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4264"/>
              </p:ext>
            </p:extLst>
          </p:nvPr>
        </p:nvGraphicFramePr>
        <p:xfrm>
          <a:off x="1752600" y="14478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Ramesh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Mahesh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10678"/>
              </p:ext>
            </p:extLst>
          </p:nvPr>
        </p:nvGraphicFramePr>
        <p:xfrm>
          <a:off x="6539865" y="5582920"/>
          <a:ext cx="12325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7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 (count)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Student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b="1" dirty="0" smtClean="0"/>
              <a:t>Example</a:t>
            </a:r>
            <a:r>
              <a:rPr lang="en-US" altLang="en-US" dirty="0" smtClean="0"/>
              <a:t>:</a:t>
            </a:r>
            <a:r>
              <a:rPr lang="en-US" dirty="0" smtClean="0"/>
              <a:t> Count the number of students.</a:t>
            </a:r>
          </a:p>
          <a:p>
            <a:pPr lvl="1"/>
            <a:r>
              <a:rPr lang="en-US" dirty="0"/>
              <a:t>G </a:t>
            </a:r>
            <a:r>
              <a:rPr lang="en-US" baseline="-25000" dirty="0" smtClean="0"/>
              <a:t>count(</a:t>
            </a:r>
            <a:r>
              <a:rPr lang="en-US" baseline="-25000" dirty="0" err="1" smtClean="0"/>
              <a:t>Rno</a:t>
            </a:r>
            <a:r>
              <a:rPr lang="en-US" baseline="-250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>(Student</a:t>
            </a:r>
            <a:r>
              <a:rPr lang="en-US" dirty="0" smtClean="0"/>
              <a:t>)	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4264"/>
              </p:ext>
            </p:extLst>
          </p:nvPr>
        </p:nvGraphicFramePr>
        <p:xfrm>
          <a:off x="1752600" y="14478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Ramesh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Mahesh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5786"/>
              </p:ext>
            </p:extLst>
          </p:nvPr>
        </p:nvGraphicFramePr>
        <p:xfrm>
          <a:off x="6248400" y="5582920"/>
          <a:ext cx="7733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4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(person-name, street, city)</a:t>
            </a:r>
          </a:p>
          <a:p>
            <a:r>
              <a:rPr lang="en-US" dirty="0"/>
              <a:t>Works (person-name, company-name, salary)</a:t>
            </a:r>
          </a:p>
          <a:p>
            <a:r>
              <a:rPr lang="en-US" dirty="0"/>
              <a:t>Company (company-name, city)</a:t>
            </a:r>
          </a:p>
          <a:p>
            <a:r>
              <a:rPr lang="en-US" dirty="0"/>
              <a:t>Managers (person-name, manager-name)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names of all employees who work for </a:t>
            </a:r>
            <a:r>
              <a:rPr lang="en-US" dirty="0" smtClean="0"/>
              <a:t>“First </a:t>
            </a:r>
            <a:r>
              <a:rPr lang="en-US" dirty="0"/>
              <a:t>Bank </a:t>
            </a:r>
            <a:r>
              <a:rPr lang="en-US" dirty="0" smtClean="0"/>
              <a:t>Corporation”.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Find the names and cities of residence of all employees who work for </a:t>
            </a:r>
            <a:r>
              <a:rPr lang="en-US" dirty="0" smtClean="0"/>
              <a:t>“First </a:t>
            </a:r>
            <a:r>
              <a:rPr lang="en-US" dirty="0"/>
              <a:t>Bank </a:t>
            </a:r>
            <a:r>
              <a:rPr lang="en-US" dirty="0" smtClean="0"/>
              <a:t>Corporation”.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Find the names, street address, and cities of residence of all employees who work for First Bank Corporation and earn more than $10,000 per annum.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Find the names of all employees in this database who live in the same city as the company for which they work.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(person-name, street, city)</a:t>
            </a:r>
          </a:p>
          <a:p>
            <a:r>
              <a:rPr lang="en-US" dirty="0"/>
              <a:t>W</a:t>
            </a:r>
            <a:r>
              <a:rPr lang="en-US" dirty="0" smtClean="0"/>
              <a:t>orks (person-name, company-name, salary)</a:t>
            </a:r>
          </a:p>
          <a:p>
            <a:r>
              <a:rPr lang="en-US" dirty="0"/>
              <a:t>C</a:t>
            </a:r>
            <a:r>
              <a:rPr lang="en-US" dirty="0" smtClean="0"/>
              <a:t>ompany (company-name, city)</a:t>
            </a:r>
          </a:p>
          <a:p>
            <a:r>
              <a:rPr lang="en-US" dirty="0" smtClean="0"/>
              <a:t>Managers (person-name, manager-name)</a:t>
            </a:r>
          </a:p>
          <a:p>
            <a:pPr marL="914400" lvl="1" indent="-457200" algn="just">
              <a:buFont typeface="+mj-lt"/>
              <a:buAutoNum type="arabicPeriod" startAt="5"/>
            </a:pPr>
            <a:r>
              <a:rPr lang="en-US" dirty="0" smtClean="0"/>
              <a:t>Find </a:t>
            </a:r>
            <a:r>
              <a:rPr lang="en-US" dirty="0"/>
              <a:t>the names of all employees in this database who do not work for First Bank Corporation.</a:t>
            </a:r>
          </a:p>
          <a:p>
            <a:pPr marL="914400" lvl="1" indent="-457200" algn="just">
              <a:buFont typeface="+mj-lt"/>
              <a:buAutoNum type="arabicPeriod" startAt="5"/>
            </a:pPr>
            <a:r>
              <a:rPr lang="en-US" dirty="0"/>
              <a:t>Find the names of all employees </a:t>
            </a:r>
            <a:r>
              <a:rPr lang="en-US" dirty="0" smtClean="0"/>
              <a:t>working in “TCS” who </a:t>
            </a:r>
            <a:r>
              <a:rPr lang="en-US" dirty="0"/>
              <a:t>earn </a:t>
            </a:r>
            <a:r>
              <a:rPr lang="en-US" dirty="0" smtClean="0"/>
              <a:t>more than 25000 and less than 40000.</a:t>
            </a:r>
            <a:endParaRPr lang="en-US" dirty="0"/>
          </a:p>
          <a:p>
            <a:pPr marL="914400" lvl="1" indent="-457200" algn="just">
              <a:buFont typeface="+mj-lt"/>
              <a:buAutoNum type="arabicPeriod" startAt="5"/>
            </a:pPr>
            <a:r>
              <a:rPr lang="en-US" dirty="0" smtClean="0"/>
              <a:t>Find the name of employee whose manager is “Ajay Pate” and salary is more than 50000.</a:t>
            </a:r>
          </a:p>
          <a:p>
            <a:pPr marL="914400" lvl="1" indent="-457200" algn="just">
              <a:buFont typeface="+mj-lt"/>
              <a:buAutoNum type="arabicPeriod" startAt="5"/>
            </a:pPr>
            <a:r>
              <a:rPr lang="en-US" dirty="0" smtClean="0"/>
              <a:t>Display the name of employee with street, city, company name, salary and manager name staying in “Rajkot” and working in “Ahmedabad”.</a:t>
            </a:r>
          </a:p>
          <a:p>
            <a:pPr marL="914400" lvl="1" indent="-457200" algn="just">
              <a:buFont typeface="+mj-lt"/>
              <a:buAutoNum type="arabicPeriod" startAt="5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Key V/S Candidate Key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87219" y="3095625"/>
            <a:ext cx="7804150" cy="3076575"/>
            <a:chOff x="422" y="1191"/>
            <a:chExt cx="4916" cy="193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2" y="1191"/>
              <a:ext cx="4916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7" y="1206"/>
              <a:ext cx="995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22" y="1206"/>
              <a:ext cx="541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63" y="1206"/>
              <a:ext cx="52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91" y="1206"/>
              <a:ext cx="576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67" y="1206"/>
              <a:ext cx="67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6" y="1206"/>
              <a:ext cx="35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05" y="1206"/>
              <a:ext cx="121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7" y="1440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22" y="1440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963" y="1440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91" y="1440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067" y="1440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46" y="1440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05" y="1440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27" y="1674"/>
              <a:ext cx="995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422" y="1674"/>
              <a:ext cx="541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63" y="1674"/>
              <a:ext cx="52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91" y="1674"/>
              <a:ext cx="576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67" y="1674"/>
              <a:ext cx="67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46" y="1674"/>
              <a:ext cx="35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05" y="1674"/>
              <a:ext cx="121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7" y="1907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422" y="1907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63" y="1907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91" y="1907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067" y="1907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46" y="1907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05" y="1907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27" y="2141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422" y="2141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63" y="2141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91" y="2141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067" y="2141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746" y="2141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105" y="2141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27" y="2375"/>
              <a:ext cx="995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422" y="2375"/>
              <a:ext cx="541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963" y="2375"/>
              <a:ext cx="52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491" y="2375"/>
              <a:ext cx="576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067" y="2375"/>
              <a:ext cx="67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6" y="2375"/>
              <a:ext cx="35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105" y="2375"/>
              <a:ext cx="121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27" y="2608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422" y="2608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963" y="2608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91" y="2608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067" y="2608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746" y="2608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105" y="2608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27" y="2842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422" y="2842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963" y="2842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491" y="2842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067" y="2842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746" y="2842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105" y="2842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1422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96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2491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06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3746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4105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423" y="1440"/>
              <a:ext cx="490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423" y="1674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423" y="1907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23" y="2141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3" y="2375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23" y="2608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23" y="2842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2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532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23" y="120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423" y="307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84" y="1233"/>
              <a:ext cx="5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EnrollNo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480" y="1233"/>
              <a:ext cx="47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RollNo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020" y="1233"/>
              <a:ext cx="43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548" y="1233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Branch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124" y="1233"/>
              <a:ext cx="6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Semester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804" y="1233"/>
              <a:ext cx="26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SPI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4164" y="1233"/>
              <a:ext cx="5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BackLog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84" y="1467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1480" y="1467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020" y="1467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548" y="1467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2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80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6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84" y="1700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1480" y="1700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020" y="1700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2548" y="1700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2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80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16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4" y="1934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480" y="1934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020" y="1934"/>
              <a:ext cx="33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548" y="1934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12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80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416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484" y="2168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480" y="2168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020" y="2168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548" y="2168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12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380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16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84" y="2401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1480" y="2401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2020" y="2401"/>
              <a:ext cx="36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Priya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2548" y="2401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312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380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416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484" y="2635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1480" y="2635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020" y="2635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548" y="2635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12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0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416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484" y="2869"/>
              <a:ext cx="8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1480" y="2869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020" y="2869"/>
              <a:ext cx="4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Samir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548" y="2869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312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380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16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694821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0" idx="2"/>
          </p:cNvCxnSpPr>
          <p:nvPr/>
        </p:nvCxnSpPr>
        <p:spPr>
          <a:xfrm>
            <a:off x="2755817" y="2772808"/>
            <a:ext cx="1755691" cy="32281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752601" y="2126477"/>
            <a:ext cx="20064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Super Key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EnrollNo</a:t>
            </a:r>
            <a:r>
              <a:rPr lang="en-US" dirty="0"/>
              <a:t>, </a:t>
            </a:r>
            <a:r>
              <a:rPr lang="en-US" dirty="0" smtClean="0"/>
              <a:t>Branch)</a:t>
            </a:r>
            <a:endParaRPr lang="en-US" dirty="0"/>
          </a:p>
        </p:txBody>
      </p:sp>
      <p:cxnSp>
        <p:nvCxnSpPr>
          <p:cNvPr id="161" name="Straight Arrow Connector 160"/>
          <p:cNvCxnSpPr>
            <a:stCxn id="160" idx="2"/>
          </p:cNvCxnSpPr>
          <p:nvPr/>
        </p:nvCxnSpPr>
        <p:spPr>
          <a:xfrm flipH="1">
            <a:off x="1428293" y="2772808"/>
            <a:ext cx="1327524" cy="3477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286000" y="3130083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685800" y="3125234"/>
            <a:ext cx="1618488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689686" y="6088236"/>
            <a:ext cx="1618488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980940" y="311549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883788" y="3126135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3971919" y="3121286"/>
            <a:ext cx="905256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3982155" y="6077938"/>
            <a:ext cx="9052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Multiply 167"/>
          <p:cNvSpPr/>
          <p:nvPr/>
        </p:nvSpPr>
        <p:spPr>
          <a:xfrm>
            <a:off x="3961360" y="3846888"/>
            <a:ext cx="974725" cy="14478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2858356" y="2590800"/>
            <a:ext cx="6217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5249731" y="1410572"/>
            <a:ext cx="3298002" cy="16660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EnrollNo</a:t>
            </a:r>
            <a:r>
              <a:rPr lang="en-US" dirty="0" smtClean="0"/>
              <a:t> alone works as a super key??</a:t>
            </a:r>
          </a:p>
          <a:p>
            <a:pPr algn="ctr"/>
            <a:r>
              <a:rPr lang="en-US" dirty="0" smtClean="0"/>
              <a:t>Answer is </a:t>
            </a:r>
            <a:r>
              <a:rPr lang="en-US" dirty="0" smtClean="0">
                <a:solidFill>
                  <a:srgbClr val="7030A0"/>
                </a:solidFill>
              </a:rPr>
              <a:t>Yes</a:t>
            </a:r>
          </a:p>
          <a:p>
            <a:pPr algn="ctr"/>
            <a:r>
              <a:rPr lang="en-US" dirty="0" smtClean="0"/>
              <a:t>So (</a:t>
            </a:r>
            <a:r>
              <a:rPr lang="en-US" dirty="0" err="1" smtClean="0"/>
              <a:t>EnrollNo</a:t>
            </a:r>
            <a:r>
              <a:rPr lang="en-US" dirty="0" smtClean="0"/>
              <a:t>, Branch) </a:t>
            </a:r>
            <a:r>
              <a:rPr lang="en-US" dirty="0"/>
              <a:t>is </a:t>
            </a:r>
            <a:r>
              <a:rPr lang="en-US" b="1" dirty="0" smtClean="0">
                <a:solidFill>
                  <a:schemeClr val="tx1"/>
                </a:solidFill>
              </a:rPr>
              <a:t>super key but not candidate 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8" grpId="0" animBg="1"/>
      <p:bldP spid="1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Key V/S Candidate Key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87219" y="3095625"/>
            <a:ext cx="7804150" cy="3076575"/>
            <a:chOff x="422" y="1191"/>
            <a:chExt cx="4916" cy="193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2" y="1191"/>
              <a:ext cx="4916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7" y="1206"/>
              <a:ext cx="995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22" y="1206"/>
              <a:ext cx="541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63" y="1206"/>
              <a:ext cx="52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91" y="1206"/>
              <a:ext cx="576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67" y="1206"/>
              <a:ext cx="67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6" y="1206"/>
              <a:ext cx="35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05" y="1206"/>
              <a:ext cx="121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7" y="1440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22" y="1440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963" y="1440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91" y="1440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067" y="1440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46" y="1440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05" y="1440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27" y="1674"/>
              <a:ext cx="995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422" y="1674"/>
              <a:ext cx="541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63" y="1674"/>
              <a:ext cx="52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91" y="1674"/>
              <a:ext cx="576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67" y="1674"/>
              <a:ext cx="67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46" y="1674"/>
              <a:ext cx="35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05" y="1674"/>
              <a:ext cx="121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7" y="1907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422" y="1907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63" y="1907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91" y="1907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067" y="1907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46" y="1907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05" y="1907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27" y="2141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422" y="2141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63" y="2141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91" y="2141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067" y="2141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746" y="2141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105" y="2141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27" y="2375"/>
              <a:ext cx="995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422" y="2375"/>
              <a:ext cx="541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963" y="2375"/>
              <a:ext cx="52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491" y="2375"/>
              <a:ext cx="576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067" y="2375"/>
              <a:ext cx="67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6" y="2375"/>
              <a:ext cx="35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105" y="2375"/>
              <a:ext cx="121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27" y="2608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422" y="2608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963" y="2608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91" y="2608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067" y="2608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746" y="2608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105" y="2608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27" y="2842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422" y="2842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963" y="2842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491" y="2842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067" y="2842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746" y="2842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105" y="2842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1422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96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2491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06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3746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4105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423" y="1440"/>
              <a:ext cx="490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423" y="1674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423" y="1907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23" y="2141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3" y="2375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23" y="2608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23" y="2842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2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532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23" y="120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423" y="307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84" y="1233"/>
              <a:ext cx="5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EnrollNo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480" y="1233"/>
              <a:ext cx="47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RollNo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020" y="1233"/>
              <a:ext cx="43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548" y="1233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Branch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124" y="1233"/>
              <a:ext cx="6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Semester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804" y="1233"/>
              <a:ext cx="26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SPI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4164" y="1233"/>
              <a:ext cx="5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BackLog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84" y="1467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1480" y="1467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020" y="1467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548" y="1467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2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80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6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84" y="1700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1480" y="1700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020" y="1700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2548" y="1700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2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80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16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4" y="1934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480" y="1934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020" y="1934"/>
              <a:ext cx="33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548" y="1934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12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80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416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484" y="2168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480" y="2168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020" y="2168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548" y="2168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12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380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16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84" y="2401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1480" y="2401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2020" y="2401"/>
              <a:ext cx="36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Priya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2548" y="2401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312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380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416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484" y="2635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1480" y="2635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020" y="2635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548" y="2635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12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0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416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484" y="2869"/>
              <a:ext cx="8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1480" y="2869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020" y="2869"/>
              <a:ext cx="4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Samir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548" y="2869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312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380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16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2293769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443890" y="2789058"/>
            <a:ext cx="1139600" cy="3651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874770" y="2126477"/>
            <a:ext cx="27469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Super Key </a:t>
            </a:r>
          </a:p>
          <a:p>
            <a:r>
              <a:rPr lang="en-US" dirty="0" smtClean="0"/>
              <a:t>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2774007" y="2783494"/>
            <a:ext cx="1661724" cy="3230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435731" y="2767860"/>
            <a:ext cx="5486" cy="3748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133557" y="3130083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2284748" y="3125234"/>
            <a:ext cx="859536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2288634" y="6088236"/>
            <a:ext cx="85953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980940" y="311549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883788" y="3126135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3971919" y="3121286"/>
            <a:ext cx="905256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3982155" y="6077938"/>
            <a:ext cx="9052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884840" y="312420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966358" y="3134845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4886113" y="3136613"/>
            <a:ext cx="1097280" cy="11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4883649" y="6089412"/>
            <a:ext cx="1097280" cy="125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Multiply 167"/>
          <p:cNvSpPr/>
          <p:nvPr/>
        </p:nvSpPr>
        <p:spPr>
          <a:xfrm>
            <a:off x="4937496" y="3910963"/>
            <a:ext cx="974725" cy="14478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4588500" y="2590800"/>
            <a:ext cx="776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5655498" y="2126477"/>
            <a:ext cx="3298002" cy="950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and Branch alone works as a super key??</a:t>
            </a:r>
          </a:p>
          <a:p>
            <a:pPr algn="ctr"/>
            <a:r>
              <a:rPr lang="en-US" dirty="0" smtClean="0"/>
              <a:t>Answer is </a:t>
            </a:r>
            <a:r>
              <a:rPr lang="en-US" dirty="0" smtClean="0">
                <a:solidFill>
                  <a:srgbClr val="7030A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707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8" grpId="0" animBg="1"/>
      <p:bldP spid="1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Key V/S Candidate Key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87219" y="3095625"/>
            <a:ext cx="7804150" cy="3076575"/>
            <a:chOff x="422" y="1191"/>
            <a:chExt cx="4916" cy="193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2" y="1191"/>
              <a:ext cx="4916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7" y="1206"/>
              <a:ext cx="995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22" y="1206"/>
              <a:ext cx="541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63" y="1206"/>
              <a:ext cx="52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91" y="1206"/>
              <a:ext cx="576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67" y="1206"/>
              <a:ext cx="67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6" y="1206"/>
              <a:ext cx="359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05" y="1206"/>
              <a:ext cx="1218" cy="23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7" y="1440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22" y="1440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963" y="1440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91" y="1440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067" y="1440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46" y="1440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05" y="1440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27" y="1674"/>
              <a:ext cx="995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422" y="1674"/>
              <a:ext cx="541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963" y="1674"/>
              <a:ext cx="52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91" y="1674"/>
              <a:ext cx="576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67" y="1674"/>
              <a:ext cx="67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46" y="1674"/>
              <a:ext cx="359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05" y="1674"/>
              <a:ext cx="1218" cy="233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7" y="1907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422" y="1907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63" y="1907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91" y="1907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067" y="1907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46" y="1907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05" y="1907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27" y="2141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422" y="2141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63" y="2141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91" y="2141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067" y="2141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746" y="2141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105" y="2141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27" y="2375"/>
              <a:ext cx="995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422" y="2375"/>
              <a:ext cx="541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963" y="2375"/>
              <a:ext cx="52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491" y="2375"/>
              <a:ext cx="576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067" y="2375"/>
              <a:ext cx="67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6" y="2375"/>
              <a:ext cx="359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105" y="2375"/>
              <a:ext cx="1218" cy="233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27" y="2608"/>
              <a:ext cx="995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422" y="2608"/>
              <a:ext cx="541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963" y="2608"/>
              <a:ext cx="52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91" y="2608"/>
              <a:ext cx="576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067" y="2608"/>
              <a:ext cx="67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746" y="2608"/>
              <a:ext cx="359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105" y="2608"/>
              <a:ext cx="1218" cy="234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27" y="2842"/>
              <a:ext cx="995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422" y="2842"/>
              <a:ext cx="541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963" y="2842"/>
              <a:ext cx="52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491" y="2842"/>
              <a:ext cx="576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067" y="2842"/>
              <a:ext cx="67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746" y="2842"/>
              <a:ext cx="359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105" y="2842"/>
              <a:ext cx="1218" cy="23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1422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96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2491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306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3746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4105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423" y="1440"/>
              <a:ext cx="490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423" y="1674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423" y="1907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23" y="2141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3" y="2375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23" y="2608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23" y="2842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27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5323" y="1203"/>
              <a:ext cx="0" cy="187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423" y="120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423" y="3076"/>
              <a:ext cx="490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84" y="1233"/>
              <a:ext cx="5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EnrollNo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480" y="1233"/>
              <a:ext cx="47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RollNo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020" y="1233"/>
              <a:ext cx="43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548" y="1233"/>
              <a:ext cx="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Branch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124" y="1233"/>
              <a:ext cx="6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Semester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804" y="1233"/>
              <a:ext cx="26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SPI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4164" y="1233"/>
              <a:ext cx="5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BackLog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84" y="1467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1480" y="1467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020" y="1467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548" y="1467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2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80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64" y="1467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84" y="1700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1480" y="1700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020" y="1700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2548" y="1700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2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80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164" y="170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4" y="1934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480" y="1934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020" y="1934"/>
              <a:ext cx="33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548" y="1934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12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80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4164" y="1934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484" y="2168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140540106002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480" y="2168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020" y="2168"/>
              <a:ext cx="3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Jatin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548" y="2168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12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380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164" y="2168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84" y="2401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1480" y="2401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2020" y="2401"/>
              <a:ext cx="36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Priya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2548" y="2401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312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380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4164" y="2401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484" y="2635"/>
              <a:ext cx="9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130540107002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1480" y="2635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020" y="2635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Meet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548" y="2635"/>
              <a:ext cx="22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12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0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4164" y="2635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484" y="2869"/>
              <a:ext cx="8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130540106001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1480" y="2869"/>
              <a:ext cx="2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2020" y="2869"/>
              <a:ext cx="4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Samir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2548" y="2869"/>
              <a:ext cx="1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312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380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164" y="286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2293769" y="3119438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443890" y="2789058"/>
            <a:ext cx="1139600" cy="3651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874770" y="2126477"/>
            <a:ext cx="27469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Super Key </a:t>
            </a:r>
          </a:p>
          <a:p>
            <a:r>
              <a:rPr lang="en-US" dirty="0" smtClean="0"/>
              <a:t>(</a:t>
            </a:r>
            <a:r>
              <a:rPr lang="en-US" dirty="0" err="1"/>
              <a:t>RollNo</a:t>
            </a:r>
            <a:r>
              <a:rPr lang="en-US" dirty="0"/>
              <a:t>, Branch, Semester)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2774007" y="2783494"/>
            <a:ext cx="1661724" cy="3230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435731" y="2767860"/>
            <a:ext cx="5486" cy="3748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133557" y="3130083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2284748" y="3125234"/>
            <a:ext cx="859536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2288634" y="6088236"/>
            <a:ext cx="85953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980940" y="311549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883788" y="3126135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3971919" y="3121286"/>
            <a:ext cx="905256" cy="20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3982155" y="6077938"/>
            <a:ext cx="905256" cy="222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884840" y="3124200"/>
            <a:ext cx="0" cy="296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966358" y="3134845"/>
            <a:ext cx="0" cy="2969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4886113" y="3136613"/>
            <a:ext cx="1097280" cy="11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4883649" y="6089412"/>
            <a:ext cx="1097280" cy="125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Multiply 167"/>
          <p:cNvSpPr/>
          <p:nvPr/>
        </p:nvSpPr>
        <p:spPr>
          <a:xfrm>
            <a:off x="3939990" y="3910963"/>
            <a:ext cx="974725" cy="14478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3733800" y="25908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5655498" y="2126477"/>
            <a:ext cx="3298002" cy="950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and Semester alone works as a super key??</a:t>
            </a:r>
          </a:p>
          <a:p>
            <a:pPr algn="ctr"/>
            <a:r>
              <a:rPr lang="en-US" dirty="0" smtClean="0"/>
              <a:t>Answer is </a:t>
            </a:r>
            <a:r>
              <a:rPr lang="en-US" dirty="0" smtClean="0">
                <a:solidFill>
                  <a:srgbClr val="7030A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493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23931</TotalTime>
  <Words>4246</Words>
  <Application>Microsoft Office PowerPoint</Application>
  <PresentationFormat>On-screen Show (4:3)</PresentationFormat>
  <Paragraphs>2134</Paragraphs>
  <Slides>66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1" baseType="lpstr">
      <vt:lpstr>ＭＳ Ｐゴシック</vt:lpstr>
      <vt:lpstr>Arial</vt:lpstr>
      <vt:lpstr>Book Antiqua</vt:lpstr>
      <vt:lpstr>Calibri</vt:lpstr>
      <vt:lpstr>FontAwesome</vt:lpstr>
      <vt:lpstr>Helvetica</vt:lpstr>
      <vt:lpstr>Lucida Sans Unicode</vt:lpstr>
      <vt:lpstr>Open Sans</vt:lpstr>
      <vt:lpstr>Open Sans Extrabold</vt:lpstr>
      <vt:lpstr>Open Sans Semibold</vt:lpstr>
      <vt:lpstr>Symbol</vt:lpstr>
      <vt:lpstr>Times New Roman</vt:lpstr>
      <vt:lpstr>Wingdings</vt:lpstr>
      <vt:lpstr>Office Theme</vt:lpstr>
      <vt:lpstr>Document</vt:lpstr>
      <vt:lpstr>Unit – 2 Relational Model</vt:lpstr>
      <vt:lpstr>Topics to be covered</vt:lpstr>
      <vt:lpstr>Basic Terms</vt:lpstr>
      <vt:lpstr>Keys</vt:lpstr>
      <vt:lpstr>Keys</vt:lpstr>
      <vt:lpstr>Keys</vt:lpstr>
      <vt:lpstr>Keys</vt:lpstr>
      <vt:lpstr>Keys</vt:lpstr>
      <vt:lpstr>Keys</vt:lpstr>
      <vt:lpstr>Keys</vt:lpstr>
      <vt:lpstr>Keys</vt:lpstr>
      <vt:lpstr>Keys</vt:lpstr>
      <vt:lpstr>Keys</vt:lpstr>
      <vt:lpstr>Keys</vt:lpstr>
      <vt:lpstr>Basic Operations</vt:lpstr>
      <vt:lpstr>Basic Operations</vt:lpstr>
      <vt:lpstr>Selection operator</vt:lpstr>
      <vt:lpstr>Selection operator</vt:lpstr>
      <vt:lpstr>Selection operator</vt:lpstr>
      <vt:lpstr>Projection operator</vt:lpstr>
      <vt:lpstr>Projection operator</vt:lpstr>
      <vt:lpstr>Projection operator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Cartesian Product / Cross Product</vt:lpstr>
      <vt:lpstr>Cartesian Product / Cross Product</vt:lpstr>
      <vt:lpstr>Natural Join</vt:lpstr>
      <vt:lpstr>Natural Join</vt:lpstr>
      <vt:lpstr>Natural Join</vt:lpstr>
      <vt:lpstr>Natural Join</vt:lpstr>
      <vt:lpstr>Natural Join</vt:lpstr>
      <vt:lpstr>Exercise of Natural Join</vt:lpstr>
      <vt:lpstr>Exercise of Natural Join</vt:lpstr>
      <vt:lpstr>Outer Join</vt:lpstr>
      <vt:lpstr>Left Outer Join</vt:lpstr>
      <vt:lpstr>Right Outer Join</vt:lpstr>
      <vt:lpstr>Full Outer Join</vt:lpstr>
      <vt:lpstr>Set Operators</vt:lpstr>
      <vt:lpstr>Set Operators</vt:lpstr>
      <vt:lpstr>Set Operators</vt:lpstr>
      <vt:lpstr>Set Operators</vt:lpstr>
      <vt:lpstr>Set Operators</vt:lpstr>
      <vt:lpstr>Union Operator</vt:lpstr>
      <vt:lpstr>Intersect Operator</vt:lpstr>
      <vt:lpstr>Minus Operator</vt:lpstr>
      <vt:lpstr>Division Operator</vt:lpstr>
      <vt:lpstr>Division Operator Examples</vt:lpstr>
      <vt:lpstr>Division Operator Examples</vt:lpstr>
      <vt:lpstr>Rename Operator</vt:lpstr>
      <vt:lpstr>Rename Operator</vt:lpstr>
      <vt:lpstr>Rename Operator</vt:lpstr>
      <vt:lpstr>Rename Operator</vt:lpstr>
      <vt:lpstr>Rename Operator</vt:lpstr>
      <vt:lpstr>Rename Operator</vt:lpstr>
      <vt:lpstr>Rename Operator</vt:lpstr>
      <vt:lpstr>Rename Operator</vt:lpstr>
      <vt:lpstr>Rename Operator</vt:lpstr>
      <vt:lpstr>Aggregate Functions</vt:lpstr>
      <vt:lpstr>Aggregate Functions (sum)</vt:lpstr>
      <vt:lpstr>Aggregate Functions (max, min)</vt:lpstr>
      <vt:lpstr>Aggregate Functions (count)</vt:lpstr>
      <vt:lpstr>Exercise</vt:lpstr>
      <vt:lpstr>Exercise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1737</cp:revision>
  <dcterms:created xsi:type="dcterms:W3CDTF">2013-05-17T03:00:03Z</dcterms:created>
  <dcterms:modified xsi:type="dcterms:W3CDTF">2017-07-17T03:35:32Z</dcterms:modified>
</cp:coreProperties>
</file>