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351" r:id="rId3"/>
    <p:sldId id="374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5" r:id="rId26"/>
    <p:sldId id="377" r:id="rId27"/>
    <p:sldId id="378" r:id="rId28"/>
    <p:sldId id="379" r:id="rId29"/>
    <p:sldId id="381" r:id="rId30"/>
    <p:sldId id="387" r:id="rId31"/>
    <p:sldId id="388" r:id="rId32"/>
    <p:sldId id="389" r:id="rId33"/>
    <p:sldId id="393" r:id="rId34"/>
    <p:sldId id="382" r:id="rId35"/>
    <p:sldId id="384" r:id="rId36"/>
    <p:sldId id="399" r:id="rId37"/>
    <p:sldId id="398" r:id="rId38"/>
    <p:sldId id="386" r:id="rId39"/>
    <p:sldId id="385" r:id="rId40"/>
    <p:sldId id="391" r:id="rId41"/>
    <p:sldId id="392" r:id="rId42"/>
    <p:sldId id="394" r:id="rId43"/>
    <p:sldId id="395" r:id="rId44"/>
    <p:sldId id="396" r:id="rId45"/>
    <p:sldId id="397" r:id="rId46"/>
    <p:sldId id="400" r:id="rId47"/>
    <p:sldId id="401" r:id="rId48"/>
    <p:sldId id="402" r:id="rId49"/>
    <p:sldId id="409" r:id="rId50"/>
    <p:sldId id="410" r:id="rId51"/>
    <p:sldId id="404" r:id="rId52"/>
    <p:sldId id="405" r:id="rId53"/>
    <p:sldId id="406" r:id="rId54"/>
    <p:sldId id="407" r:id="rId55"/>
    <p:sldId id="40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+bZc5wcxzijQynmCiiD6cg==" hashData="OgaN+tzHfrAfj3F8WOiyh/bUhoQ674t8c3xOk7E4Ae3tlkp5N2CBru96lqAemdLXIZi8vE3CxWxcj/fsz7W1h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E40524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900"/>
              </a:spcBef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3: </a:t>
            </a:r>
            <a:r>
              <a:rPr lang="en-US" dirty="0" smtClean="0"/>
              <a:t>Entity-Relationship Model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3: </a:t>
            </a:r>
            <a:r>
              <a:rPr lang="en-US" dirty="0" smtClean="0"/>
              <a:t>Entity-Relationship Model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Firoz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Sherasiya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9879879861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firoz.sherasiya@darshan.ac.in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Database Management  System (2130703)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0"/>
            <a:ext cx="5029200" cy="4495801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3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Entity-Relationship </a:t>
            </a:r>
            <a:r>
              <a:rPr lang="en-US" sz="7200" b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Model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619125"/>
            <a:ext cx="4219575" cy="319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Attributes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034212"/>
              </p:ext>
            </p:extLst>
          </p:nvPr>
        </p:nvGraphicFramePr>
        <p:xfrm>
          <a:off x="190500" y="990600"/>
          <a:ext cx="8763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 valued 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 valued Attribute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has single data value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have multiple data value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e.g. </a:t>
                      </a:r>
                      <a:r>
                        <a:rPr lang="en-US" sz="2000" dirty="0" err="1" smtClean="0"/>
                        <a:t>Rollno</a:t>
                      </a:r>
                      <a:r>
                        <a:rPr lang="en-US" sz="2000" dirty="0" smtClean="0"/>
                        <a:t>, CPI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e.g. </a:t>
                      </a:r>
                      <a:r>
                        <a:rPr lang="en-US" sz="2000" dirty="0" err="1" smtClean="0"/>
                        <a:t>Phoneno</a:t>
                      </a:r>
                      <a:r>
                        <a:rPr lang="en-US" sz="2000" dirty="0" smtClean="0"/>
                        <a:t> (person may have multiple </a:t>
                      </a:r>
                    </a:p>
                    <a:p>
                      <a:r>
                        <a:rPr lang="en-US" sz="2000" dirty="0" err="1" smtClean="0"/>
                        <a:t>phonenos</a:t>
                      </a:r>
                      <a:r>
                        <a:rPr lang="en-US" sz="2000" dirty="0" smtClean="0"/>
                        <a:t>), </a:t>
                      </a:r>
                      <a:r>
                        <a:rPr lang="en-US" sz="2000" dirty="0" err="1" smtClean="0"/>
                        <a:t>EmailID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519722" y="530368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28" idx="4"/>
            <a:endCxn id="12" idx="0"/>
          </p:cNvCxnSpPr>
          <p:nvPr/>
        </p:nvCxnSpPr>
        <p:spPr>
          <a:xfrm>
            <a:off x="6347766" y="4947258"/>
            <a:ext cx="1021042" cy="35642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5591008" y="4444798"/>
            <a:ext cx="1545931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29" idx="4"/>
            <a:endCxn id="12" idx="0"/>
          </p:cNvCxnSpPr>
          <p:nvPr/>
        </p:nvCxnSpPr>
        <p:spPr>
          <a:xfrm flipH="1">
            <a:off x="7368808" y="4935771"/>
            <a:ext cx="761427" cy="36791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7394849" y="4422387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EmailID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12623" y="5306029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5" idx="4"/>
            <a:endCxn id="23" idx="0"/>
          </p:cNvCxnSpPr>
          <p:nvPr/>
        </p:nvCxnSpPr>
        <p:spPr>
          <a:xfrm>
            <a:off x="1798320" y="4870056"/>
            <a:ext cx="963389" cy="43597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Oval 24"/>
          <p:cNvSpPr/>
          <p:nvPr/>
        </p:nvSpPr>
        <p:spPr>
          <a:xfrm>
            <a:off x="1066800" y="4447146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RollNo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7" idx="4"/>
            <a:endCxn id="23" idx="0"/>
          </p:cNvCxnSpPr>
          <p:nvPr/>
        </p:nvCxnSpPr>
        <p:spPr>
          <a:xfrm flipH="1">
            <a:off x="2761709" y="4847645"/>
            <a:ext cx="654734" cy="4583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/>
          <p:cNvSpPr/>
          <p:nvPr/>
        </p:nvSpPr>
        <p:spPr>
          <a:xfrm>
            <a:off x="2684923" y="4424735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0500" y="1447800"/>
            <a:ext cx="8763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6464" y="1828800"/>
            <a:ext cx="8763000" cy="78494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86400" y="4343400"/>
            <a:ext cx="1722731" cy="60385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268869" y="4331913"/>
            <a:ext cx="1722731" cy="60385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5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23" grpId="0" animBg="1"/>
      <p:bldP spid="25" grpId="0" animBg="1"/>
      <p:bldP spid="27" grpId="0" animBg="1"/>
      <p:bldP spid="33" grpId="0" animBg="1"/>
      <p:bldP spid="34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Attributes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009392"/>
              </p:ext>
            </p:extLst>
          </p:nvPr>
        </p:nvGraphicFramePr>
        <p:xfrm>
          <a:off x="190500" y="990600"/>
          <a:ext cx="87630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Stored 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Derived Attribute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It’s value is stored manually in database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It’s value is derived or calculated from other attributes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e.g. Birthdate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e.g. Age (can be calculated using current date and birthdate)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519722" y="530368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4" idx="4"/>
            <a:endCxn id="12" idx="0"/>
          </p:cNvCxnSpPr>
          <p:nvPr/>
        </p:nvCxnSpPr>
        <p:spPr>
          <a:xfrm>
            <a:off x="6363974" y="4867708"/>
            <a:ext cx="1004834" cy="43597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5591008" y="4444798"/>
            <a:ext cx="1545931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Birthdate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6" idx="4"/>
            <a:endCxn id="12" idx="0"/>
          </p:cNvCxnSpPr>
          <p:nvPr/>
        </p:nvCxnSpPr>
        <p:spPr>
          <a:xfrm flipH="1">
            <a:off x="7368808" y="4845297"/>
            <a:ext cx="757561" cy="4583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7394849" y="4422387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12623" y="5306029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5" idx="4"/>
            <a:endCxn id="23" idx="0"/>
          </p:cNvCxnSpPr>
          <p:nvPr/>
        </p:nvCxnSpPr>
        <p:spPr>
          <a:xfrm>
            <a:off x="1798320" y="4870056"/>
            <a:ext cx="963389" cy="43597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Oval 24"/>
          <p:cNvSpPr/>
          <p:nvPr/>
        </p:nvSpPr>
        <p:spPr>
          <a:xfrm>
            <a:off x="1066800" y="4447146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RollNo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7" idx="4"/>
            <a:endCxn id="23" idx="0"/>
          </p:cNvCxnSpPr>
          <p:nvPr/>
        </p:nvCxnSpPr>
        <p:spPr>
          <a:xfrm flipH="1">
            <a:off x="2761709" y="4847645"/>
            <a:ext cx="676252" cy="4583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/>
          <p:cNvSpPr/>
          <p:nvPr/>
        </p:nvSpPr>
        <p:spPr>
          <a:xfrm>
            <a:off x="2684922" y="4424735"/>
            <a:ext cx="1506077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irthdate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0500" y="1447800"/>
            <a:ext cx="8763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90500" y="2133600"/>
            <a:ext cx="8763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23" grpId="0" animBg="1"/>
      <p:bldP spid="25" grpId="0" animBg="1"/>
      <p:bldP spid="27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Descriptive attributes</a:t>
            </a:r>
            <a:r>
              <a:rPr lang="en-US" dirty="0" smtClean="0"/>
              <a:t>: </a:t>
            </a:r>
            <a:r>
              <a:rPr lang="en-US" dirty="0"/>
              <a:t>Attributes of the relationship is called descriptive attribute.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6823" y="3350623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6800" y="3346267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6" name="Diamond 5"/>
          <p:cNvSpPr/>
          <p:nvPr/>
        </p:nvSpPr>
        <p:spPr>
          <a:xfrm>
            <a:off x="3800749" y="3272243"/>
            <a:ext cx="1724298" cy="89263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>
            <a:off x="5525047" y="3718558"/>
            <a:ext cx="881753" cy="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18996" y="3718558"/>
            <a:ext cx="881753" cy="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10" idx="4"/>
            <a:endCxn id="4" idx="0"/>
          </p:cNvCxnSpPr>
          <p:nvPr/>
        </p:nvCxnSpPr>
        <p:spPr>
          <a:xfrm>
            <a:off x="1112520" y="2914650"/>
            <a:ext cx="963389" cy="43597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381000" y="2491740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2" idx="4"/>
            <a:endCxn id="4" idx="0"/>
          </p:cNvCxnSpPr>
          <p:nvPr/>
        </p:nvCxnSpPr>
        <p:spPr>
          <a:xfrm flipH="1">
            <a:off x="2075909" y="2892239"/>
            <a:ext cx="654734" cy="4583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/>
          <p:cNvSpPr/>
          <p:nvPr/>
        </p:nvSpPr>
        <p:spPr>
          <a:xfrm>
            <a:off x="1999123" y="2469329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245109" y="4090850"/>
            <a:ext cx="830800" cy="4048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495303" y="4501434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5" name="Oval 14"/>
          <p:cNvSpPr/>
          <p:nvPr/>
        </p:nvSpPr>
        <p:spPr>
          <a:xfrm>
            <a:off x="2131654" y="4514255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4" idx="2"/>
            <a:endCxn id="15" idx="0"/>
          </p:cNvCxnSpPr>
          <p:nvPr/>
        </p:nvCxnSpPr>
        <p:spPr>
          <a:xfrm>
            <a:off x="2075909" y="4095206"/>
            <a:ext cx="787265" cy="41904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8" idx="4"/>
          </p:cNvCxnSpPr>
          <p:nvPr/>
        </p:nvCxnSpPr>
        <p:spPr>
          <a:xfrm>
            <a:off x="6354285" y="2910637"/>
            <a:ext cx="963389" cy="43597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5622765" y="2487727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BookNo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20" idx="4"/>
          </p:cNvCxnSpPr>
          <p:nvPr/>
        </p:nvCxnSpPr>
        <p:spPr>
          <a:xfrm flipH="1">
            <a:off x="7317674" y="2888226"/>
            <a:ext cx="654734" cy="4583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240888" y="2465316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486874" y="4086837"/>
            <a:ext cx="830800" cy="4048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5737068" y="4497421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23" name="Oval 22"/>
          <p:cNvSpPr/>
          <p:nvPr/>
        </p:nvSpPr>
        <p:spPr>
          <a:xfrm>
            <a:off x="7373419" y="4510242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>
            <a:off x="7317674" y="4091193"/>
            <a:ext cx="787265" cy="41904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stCxn id="26" idx="4"/>
            <a:endCxn id="6" idx="0"/>
          </p:cNvCxnSpPr>
          <p:nvPr/>
        </p:nvCxnSpPr>
        <p:spPr>
          <a:xfrm flipH="1">
            <a:off x="4662898" y="2887883"/>
            <a:ext cx="3169" cy="38436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3866851" y="2280492"/>
            <a:ext cx="1598431" cy="6073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 Date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2" grpId="0" animBg="1"/>
      <p:bldP spid="14" grpId="0" animBg="1"/>
      <p:bldP spid="15" grpId="0" animBg="1"/>
      <p:bldP spid="18" grpId="0" animBg="1"/>
      <p:bldP spid="20" grpId="0" animBg="1"/>
      <p:bldP spid="22" grpId="0" animBg="1"/>
      <p:bldP spid="23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</a:t>
            </a:r>
            <a:r>
              <a:rPr lang="en-US" dirty="0" smtClean="0"/>
              <a:t>an </a:t>
            </a:r>
            <a:r>
              <a:rPr lang="en-US" dirty="0"/>
              <a:t>ER diagram of Banking Management System.</a:t>
            </a:r>
          </a:p>
          <a:p>
            <a:r>
              <a:rPr lang="en-US" dirty="0"/>
              <a:t>Draw </a:t>
            </a:r>
            <a:r>
              <a:rPr lang="en-US" dirty="0" smtClean="0"/>
              <a:t>an </a:t>
            </a:r>
            <a:r>
              <a:rPr lang="en-US" dirty="0"/>
              <a:t>ER diagram of Hospital Management System.</a:t>
            </a:r>
          </a:p>
          <a:p>
            <a:pPr lvl="1"/>
            <a:r>
              <a:rPr lang="en-US" dirty="0" smtClean="0"/>
              <a:t>Take only 2 entities</a:t>
            </a:r>
          </a:p>
          <a:p>
            <a:pPr lvl="1"/>
            <a:r>
              <a:rPr lang="en-US" dirty="0" smtClean="0"/>
              <a:t>Use all types of attributes</a:t>
            </a:r>
          </a:p>
          <a:p>
            <a:pPr lvl="1"/>
            <a:r>
              <a:rPr lang="en-US" dirty="0" smtClean="0"/>
              <a:t>Use proper relationship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3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Recursive </a:t>
            </a:r>
            <a:r>
              <a:rPr lang="en-US" b="1" dirty="0"/>
              <a:t>relationship </a:t>
            </a:r>
            <a:r>
              <a:rPr lang="en-US" b="1" dirty="0" smtClean="0"/>
              <a:t>set</a:t>
            </a:r>
            <a:r>
              <a:rPr lang="en-US" dirty="0" smtClean="0"/>
              <a:t>: The </a:t>
            </a:r>
            <a:r>
              <a:rPr lang="en-US" dirty="0"/>
              <a:t>same entity set participates in a relationship set more than once then it is </a:t>
            </a:r>
            <a:r>
              <a:rPr lang="en-US" dirty="0" smtClean="0"/>
              <a:t>called recursive </a:t>
            </a:r>
            <a:r>
              <a:rPr lang="en-US" dirty="0"/>
              <a:t>relationship set.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6823" y="3018907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Faculty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6800" y="301455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800749" y="2940527"/>
            <a:ext cx="1724298" cy="89263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>
            <a:off x="5525047" y="3386842"/>
            <a:ext cx="881753" cy="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18996" y="3386842"/>
            <a:ext cx="881753" cy="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10" idx="4"/>
            <a:endCxn id="4" idx="0"/>
          </p:cNvCxnSpPr>
          <p:nvPr/>
        </p:nvCxnSpPr>
        <p:spPr>
          <a:xfrm>
            <a:off x="1112520" y="2582934"/>
            <a:ext cx="963389" cy="43597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381000" y="2160024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FacID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2" idx="4"/>
            <a:endCxn id="4" idx="0"/>
          </p:cNvCxnSpPr>
          <p:nvPr/>
        </p:nvCxnSpPr>
        <p:spPr>
          <a:xfrm flipH="1">
            <a:off x="2075909" y="2560523"/>
            <a:ext cx="654734" cy="4583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/>
          <p:cNvSpPr/>
          <p:nvPr/>
        </p:nvSpPr>
        <p:spPr>
          <a:xfrm>
            <a:off x="1999123" y="2137613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dirty="0" err="1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245109" y="3759134"/>
            <a:ext cx="830800" cy="4048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495303" y="4169718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8" idx="4"/>
          </p:cNvCxnSpPr>
          <p:nvPr/>
        </p:nvCxnSpPr>
        <p:spPr>
          <a:xfrm>
            <a:off x="6354285" y="2578921"/>
            <a:ext cx="963389" cy="43597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5622765" y="2156011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DeptID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20" idx="4"/>
          </p:cNvCxnSpPr>
          <p:nvPr/>
        </p:nvCxnSpPr>
        <p:spPr>
          <a:xfrm flipH="1">
            <a:off x="7317674" y="2556510"/>
            <a:ext cx="654734" cy="4583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240888" y="2133600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DName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0692"/>
              </p:ext>
            </p:extLst>
          </p:nvPr>
        </p:nvGraphicFramePr>
        <p:xfrm>
          <a:off x="957135" y="4765040"/>
          <a:ext cx="25083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02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Firozsir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Hardiksir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Gopimam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77794"/>
              </p:ext>
            </p:extLst>
          </p:nvPr>
        </p:nvGraphicFramePr>
        <p:xfrm>
          <a:off x="6781800" y="4788848"/>
          <a:ext cx="13602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2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Civil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Mechanical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1" name="Diamond 30"/>
          <p:cNvSpPr/>
          <p:nvPr/>
        </p:nvSpPr>
        <p:spPr>
          <a:xfrm>
            <a:off x="4234553" y="4892220"/>
            <a:ext cx="1724298" cy="89263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Prof.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>
            <a:off x="5958851" y="5338535"/>
            <a:ext cx="822960" cy="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5194" y="5332007"/>
            <a:ext cx="822960" cy="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6" name="Group 45"/>
          <p:cNvGrpSpPr/>
          <p:nvPr/>
        </p:nvGrpSpPr>
        <p:grpSpPr>
          <a:xfrm rot="21202384">
            <a:off x="3437555" y="5078431"/>
            <a:ext cx="3357828" cy="892630"/>
            <a:chOff x="3577594" y="5116733"/>
            <a:chExt cx="3357828" cy="892630"/>
          </a:xfrm>
        </p:grpSpPr>
        <p:sp>
          <p:nvSpPr>
            <p:cNvPr id="43" name="Diamond 42"/>
            <p:cNvSpPr/>
            <p:nvPr/>
          </p:nvSpPr>
          <p:spPr>
            <a:xfrm>
              <a:off x="4388166" y="5116733"/>
              <a:ext cx="1724298" cy="892630"/>
            </a:xfrm>
            <a:prstGeom prst="diamond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Prof.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>
              <a:stCxn id="43" idx="3"/>
            </p:cNvCxnSpPr>
            <p:nvPr/>
          </p:nvCxnSpPr>
          <p:spPr>
            <a:xfrm>
              <a:off x="6112462" y="5563048"/>
              <a:ext cx="822960" cy="1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577594" y="5568723"/>
              <a:ext cx="822960" cy="1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7" name="Group 46"/>
          <p:cNvGrpSpPr/>
          <p:nvPr/>
        </p:nvGrpSpPr>
        <p:grpSpPr>
          <a:xfrm rot="20825156">
            <a:off x="3391983" y="5283577"/>
            <a:ext cx="3474720" cy="892630"/>
            <a:chOff x="3577594" y="5127170"/>
            <a:chExt cx="3356617" cy="892630"/>
          </a:xfrm>
        </p:grpSpPr>
        <p:sp>
          <p:nvSpPr>
            <p:cNvPr id="48" name="Diamond 47"/>
            <p:cNvSpPr/>
            <p:nvPr/>
          </p:nvSpPr>
          <p:spPr>
            <a:xfrm>
              <a:off x="4386953" y="5127170"/>
              <a:ext cx="1724298" cy="892630"/>
            </a:xfrm>
            <a:prstGeom prst="diamond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Prof./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>
              <a:stCxn id="48" idx="3"/>
            </p:cNvCxnSpPr>
            <p:nvPr/>
          </p:nvCxnSpPr>
          <p:spPr>
            <a:xfrm>
              <a:off x="6111251" y="5573485"/>
              <a:ext cx="822960" cy="1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577594" y="5568723"/>
              <a:ext cx="822960" cy="1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1458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2" grpId="0" animBg="1"/>
      <p:bldP spid="14" grpId="0" animBg="1"/>
      <p:bldP spid="18" grpId="0" animBg="1"/>
      <p:bldP spid="20" grpId="0" animBg="1"/>
      <p:bldP spid="31" grpId="0" animBg="1"/>
      <p:bldP spid="3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Mapping </a:t>
            </a:r>
            <a:r>
              <a:rPr lang="en-US" sz="4000" dirty="0" smtClean="0"/>
              <a:t>Cardinality (Cardinality Constraints</a:t>
            </a:r>
            <a:r>
              <a:rPr lang="en-US" sz="4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represents the number of entities of another entity set which are connected to </a:t>
            </a:r>
            <a:r>
              <a:rPr lang="en-US" dirty="0" smtClean="0"/>
              <a:t>an entity </a:t>
            </a:r>
            <a:r>
              <a:rPr lang="en-US" dirty="0"/>
              <a:t>using a relationship set.</a:t>
            </a:r>
          </a:p>
          <a:p>
            <a:pPr algn="just"/>
            <a:r>
              <a:rPr lang="en-US" dirty="0"/>
              <a:t>It is most useful in describing binary relationship sets.</a:t>
            </a:r>
          </a:p>
          <a:p>
            <a:pPr algn="just"/>
            <a:r>
              <a:rPr lang="en-US" dirty="0"/>
              <a:t>For a binary relationship set the mapping cardinality must be one of the following types: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One to </a:t>
            </a:r>
            <a:r>
              <a:rPr lang="en-US" dirty="0" smtClean="0"/>
              <a:t>One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One to </a:t>
            </a:r>
            <a:r>
              <a:rPr lang="en-US" dirty="0" smtClean="0"/>
              <a:t>Many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Many to </a:t>
            </a:r>
            <a:r>
              <a:rPr lang="en-US" dirty="0" smtClean="0"/>
              <a:t>One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Many to </a:t>
            </a:r>
            <a:r>
              <a:rPr lang="en-US" dirty="0" smtClean="0"/>
              <a:t>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One-to-One </a:t>
            </a:r>
            <a:r>
              <a:rPr lang="en-IN" dirty="0"/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An entity in A is associated with at most (only) one entity in B and an entity in B is associated with at most (only) one entity in A</a:t>
            </a:r>
            <a:r>
              <a:rPr lang="en-IN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IN" b="1" dirty="0" smtClean="0"/>
              <a:t>Example</a:t>
            </a:r>
            <a:r>
              <a:rPr lang="en-IN" dirty="0"/>
              <a:t>:</a:t>
            </a:r>
            <a:r>
              <a:rPr lang="en-IN" dirty="0" smtClean="0"/>
              <a:t> A </a:t>
            </a:r>
            <a:r>
              <a:rPr lang="en-IN" dirty="0"/>
              <a:t>customer is connected with only one loan using the relationship borrower and a </a:t>
            </a:r>
            <a:r>
              <a:rPr lang="en-IN" dirty="0" smtClean="0"/>
              <a:t>loan is </a:t>
            </a:r>
            <a:r>
              <a:rPr lang="en-IN" dirty="0"/>
              <a:t>connected with only one customer using borrower</a:t>
            </a:r>
            <a:r>
              <a:rPr lang="en-IN" dirty="0" smtClean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685800" y="18288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90600" y="21336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90600" y="28956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514600" y="18288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819400" y="21336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819400" y="28956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5" idx="3"/>
            <a:endCxn id="9" idx="1"/>
          </p:cNvCxnSpPr>
          <p:nvPr/>
        </p:nvCxnSpPr>
        <p:spPr>
          <a:xfrm>
            <a:off x="1600200" y="24384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38100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</a:t>
            </a:r>
            <a:endParaRPr lang="en-IN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4600" y="38216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</a:t>
            </a: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4114800" y="2057400"/>
            <a:ext cx="1295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ustomer</a:t>
            </a:r>
            <a:endParaRPr lang="en-IN" sz="2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00200" y="32004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53400" y="2057400"/>
            <a:ext cx="685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</a:t>
            </a:r>
            <a:r>
              <a:rPr lang="en-US" sz="2000" dirty="0" smtClean="0"/>
              <a:t>oan</a:t>
            </a:r>
            <a:endParaRPr lang="en-IN" sz="2000" dirty="0"/>
          </a:p>
        </p:txBody>
      </p:sp>
      <p:sp>
        <p:nvSpPr>
          <p:cNvPr id="20" name="Diamond 19"/>
          <p:cNvSpPr/>
          <p:nvPr/>
        </p:nvSpPr>
        <p:spPr>
          <a:xfrm>
            <a:off x="5795211" y="1981200"/>
            <a:ext cx="1977189" cy="6096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borrow</a:t>
            </a:r>
            <a:endParaRPr lang="en-IN" sz="2000" dirty="0"/>
          </a:p>
        </p:txBody>
      </p:sp>
      <p:sp>
        <p:nvSpPr>
          <p:cNvPr id="31" name="Rectangle 30"/>
          <p:cNvSpPr/>
          <p:nvPr/>
        </p:nvSpPr>
        <p:spPr>
          <a:xfrm>
            <a:off x="4953000" y="26670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4953000" y="32004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8153400" y="26670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8153400" y="32004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4953000" y="37338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8153400" y="37338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IN" dirty="0"/>
          </a:p>
        </p:txBody>
      </p:sp>
      <p:cxnSp>
        <p:nvCxnSpPr>
          <p:cNvPr id="39" name="Straight Connector 38"/>
          <p:cNvCxnSpPr>
            <a:stCxn id="31" idx="3"/>
            <a:endCxn id="33" idx="1"/>
          </p:cNvCxnSpPr>
          <p:nvPr/>
        </p:nvCxnSpPr>
        <p:spPr>
          <a:xfrm>
            <a:off x="5385000" y="28650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3"/>
            <a:endCxn id="34" idx="1"/>
          </p:cNvCxnSpPr>
          <p:nvPr/>
        </p:nvCxnSpPr>
        <p:spPr>
          <a:xfrm>
            <a:off x="5385000" y="33984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6" idx="1"/>
          </p:cNvCxnSpPr>
          <p:nvPr/>
        </p:nvCxnSpPr>
        <p:spPr>
          <a:xfrm>
            <a:off x="5385000" y="39318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3"/>
            <a:endCxn id="19" idx="1"/>
          </p:cNvCxnSpPr>
          <p:nvPr/>
        </p:nvCxnSpPr>
        <p:spPr>
          <a:xfrm>
            <a:off x="7772400" y="2286000"/>
            <a:ext cx="381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1"/>
            <a:endCxn id="17" idx="3"/>
          </p:cNvCxnSpPr>
          <p:nvPr/>
        </p:nvCxnSpPr>
        <p:spPr>
          <a:xfrm flipH="1">
            <a:off x="5410200" y="2286000"/>
            <a:ext cx="3850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8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5" grpId="0"/>
      <p:bldP spid="16" grpId="0"/>
      <p:bldP spid="17" grpId="0" animBg="1"/>
      <p:bldP spid="19" grpId="0" animBg="1"/>
      <p:bldP spid="2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One-to-Many </a:t>
            </a:r>
            <a:r>
              <a:rPr lang="en-IN" dirty="0"/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 entity in A is associated with </a:t>
            </a:r>
            <a:r>
              <a:rPr lang="en-US" dirty="0" smtClean="0"/>
              <a:t>more than one </a:t>
            </a:r>
            <a:r>
              <a:rPr lang="en-US" dirty="0"/>
              <a:t>entities in B and an </a:t>
            </a:r>
            <a:r>
              <a:rPr lang="en-US" dirty="0" smtClean="0"/>
              <a:t>entity in </a:t>
            </a:r>
            <a:r>
              <a:rPr lang="en-US" dirty="0"/>
              <a:t>B is associated with at most one (only) entity in A.</a:t>
            </a:r>
            <a:endParaRPr lang="en-IN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IN" b="1" dirty="0" smtClean="0"/>
          </a:p>
          <a:p>
            <a:pPr algn="just"/>
            <a:r>
              <a:rPr lang="en-IN" b="1" dirty="0" smtClean="0"/>
              <a:t>Example</a:t>
            </a:r>
            <a:r>
              <a:rPr lang="en-IN" dirty="0"/>
              <a:t>:</a:t>
            </a:r>
            <a:r>
              <a:rPr lang="en-IN" dirty="0" smtClean="0"/>
              <a:t> </a:t>
            </a:r>
            <a:r>
              <a:rPr lang="en-US" dirty="0"/>
              <a:t>In the one-to-many relationship a loan is connected with only one customer </a:t>
            </a:r>
            <a:r>
              <a:rPr lang="en-US" dirty="0" smtClean="0"/>
              <a:t>using borrower </a:t>
            </a:r>
            <a:r>
              <a:rPr lang="en-US" dirty="0"/>
              <a:t>and a customer is connected with more than one loans using borrower.</a:t>
            </a:r>
            <a:endParaRPr lang="en-IN" dirty="0" smtClean="0"/>
          </a:p>
        </p:txBody>
      </p:sp>
      <p:sp>
        <p:nvSpPr>
          <p:cNvPr id="4" name="Oval 3"/>
          <p:cNvSpPr/>
          <p:nvPr/>
        </p:nvSpPr>
        <p:spPr>
          <a:xfrm>
            <a:off x="685800" y="18288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90600" y="21336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90600" y="28956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514600" y="18288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819400" y="21336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819400" y="28956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5" idx="3"/>
            <a:endCxn id="9" idx="1"/>
          </p:cNvCxnSpPr>
          <p:nvPr/>
        </p:nvCxnSpPr>
        <p:spPr>
          <a:xfrm>
            <a:off x="1600200" y="24384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38100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</a:t>
            </a:r>
            <a:endParaRPr lang="en-IN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4600" y="38216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</a:t>
            </a: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4114800" y="2057400"/>
            <a:ext cx="1295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ustomer</a:t>
            </a:r>
            <a:endParaRPr lang="en-IN" sz="2000" dirty="0"/>
          </a:p>
        </p:txBody>
      </p:sp>
      <p:cxnSp>
        <p:nvCxnSpPr>
          <p:cNvPr id="18" name="Straight Connector 17"/>
          <p:cNvCxnSpPr>
            <a:stCxn id="5" idx="3"/>
          </p:cNvCxnSpPr>
          <p:nvPr/>
        </p:nvCxnSpPr>
        <p:spPr>
          <a:xfrm>
            <a:off x="1600200" y="24384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53400" y="2057400"/>
            <a:ext cx="685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</a:t>
            </a:r>
            <a:r>
              <a:rPr lang="en-US" sz="2000" dirty="0" smtClean="0"/>
              <a:t>oan</a:t>
            </a:r>
            <a:endParaRPr lang="en-IN" sz="2000" dirty="0"/>
          </a:p>
        </p:txBody>
      </p:sp>
      <p:sp>
        <p:nvSpPr>
          <p:cNvPr id="20" name="Diamond 19"/>
          <p:cNvSpPr/>
          <p:nvPr/>
        </p:nvSpPr>
        <p:spPr>
          <a:xfrm>
            <a:off x="5795211" y="1981200"/>
            <a:ext cx="1977189" cy="6096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borrow</a:t>
            </a:r>
            <a:endParaRPr lang="en-IN" sz="2000" dirty="0"/>
          </a:p>
        </p:txBody>
      </p:sp>
      <p:sp>
        <p:nvSpPr>
          <p:cNvPr id="31" name="Rectangle 30"/>
          <p:cNvSpPr/>
          <p:nvPr/>
        </p:nvSpPr>
        <p:spPr>
          <a:xfrm>
            <a:off x="4953000" y="26670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4953000" y="32004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8153400" y="26670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8153400" y="32004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8153400" y="42672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L4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8153400" y="37338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IN" dirty="0"/>
          </a:p>
        </p:txBody>
      </p:sp>
      <p:cxnSp>
        <p:nvCxnSpPr>
          <p:cNvPr id="39" name="Straight Connector 38"/>
          <p:cNvCxnSpPr>
            <a:stCxn id="31" idx="3"/>
            <a:endCxn id="33" idx="1"/>
          </p:cNvCxnSpPr>
          <p:nvPr/>
        </p:nvCxnSpPr>
        <p:spPr>
          <a:xfrm>
            <a:off x="5385000" y="28650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3"/>
            <a:endCxn id="34" idx="1"/>
          </p:cNvCxnSpPr>
          <p:nvPr/>
        </p:nvCxnSpPr>
        <p:spPr>
          <a:xfrm>
            <a:off x="5385000" y="28650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3"/>
            <a:endCxn id="36" idx="1"/>
          </p:cNvCxnSpPr>
          <p:nvPr/>
        </p:nvCxnSpPr>
        <p:spPr>
          <a:xfrm>
            <a:off x="5385000" y="33984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1"/>
            <a:endCxn id="17" idx="3"/>
          </p:cNvCxnSpPr>
          <p:nvPr/>
        </p:nvCxnSpPr>
        <p:spPr>
          <a:xfrm flipH="1">
            <a:off x="5410200" y="2286000"/>
            <a:ext cx="3850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35" idx="1"/>
          </p:cNvCxnSpPr>
          <p:nvPr/>
        </p:nvCxnSpPr>
        <p:spPr>
          <a:xfrm>
            <a:off x="5385000" y="3398400"/>
            <a:ext cx="2768400" cy="1066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78200" y="37338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IN" dirty="0"/>
          </a:p>
        </p:txBody>
      </p:sp>
      <p:cxnSp>
        <p:nvCxnSpPr>
          <p:cNvPr id="40" name="Straight Connector 39"/>
          <p:cNvCxnSpPr>
            <a:stCxn id="20" idx="3"/>
            <a:endCxn id="19" idx="1"/>
          </p:cNvCxnSpPr>
          <p:nvPr/>
        </p:nvCxnSpPr>
        <p:spPr>
          <a:xfrm>
            <a:off x="7772400" y="22860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78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5" grpId="0"/>
      <p:bldP spid="16" grpId="0"/>
      <p:bldP spid="17" grpId="0" animBg="1"/>
      <p:bldP spid="19" grpId="0" animBg="1"/>
      <p:bldP spid="2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Many-to-One </a:t>
            </a:r>
            <a:r>
              <a:rPr lang="en-IN" dirty="0"/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 entity in A is associated with at most (only) one entity in B and an entity in B </a:t>
            </a:r>
            <a:r>
              <a:rPr lang="en-US" dirty="0" smtClean="0"/>
              <a:t>is associated with </a:t>
            </a:r>
            <a:r>
              <a:rPr lang="en-US" dirty="0"/>
              <a:t>more than one </a:t>
            </a:r>
            <a:r>
              <a:rPr lang="en-US"/>
              <a:t>entities </a:t>
            </a:r>
            <a:r>
              <a:rPr lang="en-US" smtClean="0"/>
              <a:t>in </a:t>
            </a:r>
            <a:r>
              <a:rPr lang="en-US" dirty="0"/>
              <a:t>A.</a:t>
            </a:r>
            <a:endParaRPr lang="en-IN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IN" b="1" dirty="0" smtClean="0"/>
          </a:p>
          <a:p>
            <a:pPr algn="just"/>
            <a:r>
              <a:rPr lang="en-IN" b="1" dirty="0" smtClean="0"/>
              <a:t>Example</a:t>
            </a:r>
            <a:r>
              <a:rPr lang="en-IN" dirty="0"/>
              <a:t>:</a:t>
            </a:r>
            <a:r>
              <a:rPr lang="en-IN" dirty="0" smtClean="0"/>
              <a:t> </a:t>
            </a:r>
            <a:r>
              <a:rPr lang="en-US" dirty="0"/>
              <a:t>In a many-to-one relationship a loan is connected with more than one customer </a:t>
            </a:r>
            <a:r>
              <a:rPr lang="en-US" dirty="0" smtClean="0"/>
              <a:t>using borrower </a:t>
            </a:r>
            <a:r>
              <a:rPr lang="en-US" dirty="0"/>
              <a:t>and a customer is connected with only one loan using borrower.</a:t>
            </a:r>
            <a:endParaRPr lang="en-IN" dirty="0" smtClean="0"/>
          </a:p>
        </p:txBody>
      </p:sp>
      <p:sp>
        <p:nvSpPr>
          <p:cNvPr id="4" name="Oval 3"/>
          <p:cNvSpPr/>
          <p:nvPr/>
        </p:nvSpPr>
        <p:spPr>
          <a:xfrm>
            <a:off x="685800" y="19050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90600" y="22098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90600" y="29718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514600" y="19050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819400" y="22098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819400" y="29718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5" idx="3"/>
            <a:endCxn id="9" idx="1"/>
          </p:cNvCxnSpPr>
          <p:nvPr/>
        </p:nvCxnSpPr>
        <p:spPr>
          <a:xfrm>
            <a:off x="1600200" y="25146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3886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</a:t>
            </a:r>
            <a:endParaRPr lang="en-IN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4600" y="38978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</a:t>
            </a: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4114800" y="2133600"/>
            <a:ext cx="1295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ustomer</a:t>
            </a:r>
            <a:endParaRPr lang="en-IN" sz="2000" dirty="0"/>
          </a:p>
        </p:txBody>
      </p:sp>
      <p:cxnSp>
        <p:nvCxnSpPr>
          <p:cNvPr id="18" name="Straight Connector 17"/>
          <p:cNvCxnSpPr>
            <a:stCxn id="6" idx="3"/>
          </p:cNvCxnSpPr>
          <p:nvPr/>
        </p:nvCxnSpPr>
        <p:spPr>
          <a:xfrm flipV="1">
            <a:off x="1600200" y="25146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53400" y="2133600"/>
            <a:ext cx="685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</a:t>
            </a:r>
            <a:r>
              <a:rPr lang="en-US" sz="2000" dirty="0" smtClean="0"/>
              <a:t>oan</a:t>
            </a:r>
            <a:endParaRPr lang="en-IN" sz="2000" dirty="0"/>
          </a:p>
        </p:txBody>
      </p:sp>
      <p:sp>
        <p:nvSpPr>
          <p:cNvPr id="20" name="Diamond 19"/>
          <p:cNvSpPr/>
          <p:nvPr/>
        </p:nvSpPr>
        <p:spPr>
          <a:xfrm>
            <a:off x="5795211" y="2057400"/>
            <a:ext cx="1977189" cy="6096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borrow</a:t>
            </a:r>
            <a:endParaRPr lang="en-IN" sz="2000" dirty="0"/>
          </a:p>
        </p:txBody>
      </p:sp>
      <p:sp>
        <p:nvSpPr>
          <p:cNvPr id="31" name="Rectangle 30"/>
          <p:cNvSpPr/>
          <p:nvPr/>
        </p:nvSpPr>
        <p:spPr>
          <a:xfrm>
            <a:off x="4953000" y="27432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4953000" y="32766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8153400" y="27432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8153400" y="32766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4978200" y="43434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8153400" y="38100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IN" dirty="0"/>
          </a:p>
        </p:txBody>
      </p:sp>
      <p:cxnSp>
        <p:nvCxnSpPr>
          <p:cNvPr id="39" name="Straight Connector 38"/>
          <p:cNvCxnSpPr>
            <a:stCxn id="31" idx="3"/>
            <a:endCxn id="33" idx="1"/>
          </p:cNvCxnSpPr>
          <p:nvPr/>
        </p:nvCxnSpPr>
        <p:spPr>
          <a:xfrm>
            <a:off x="5385000" y="29412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3"/>
            <a:endCxn id="33" idx="1"/>
          </p:cNvCxnSpPr>
          <p:nvPr/>
        </p:nvCxnSpPr>
        <p:spPr>
          <a:xfrm flipV="1">
            <a:off x="5385000" y="29412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</p:cNvCxnSpPr>
          <p:nvPr/>
        </p:nvCxnSpPr>
        <p:spPr>
          <a:xfrm flipV="1">
            <a:off x="5410200" y="3489600"/>
            <a:ext cx="2705968" cy="1051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9" idx="1"/>
          </p:cNvCxnSpPr>
          <p:nvPr/>
        </p:nvCxnSpPr>
        <p:spPr>
          <a:xfrm>
            <a:off x="7772400" y="2362200"/>
            <a:ext cx="381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8" idx="3"/>
            <a:endCxn id="34" idx="1"/>
          </p:cNvCxnSpPr>
          <p:nvPr/>
        </p:nvCxnSpPr>
        <p:spPr>
          <a:xfrm flipV="1">
            <a:off x="5410200" y="3474600"/>
            <a:ext cx="27432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78200" y="38100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IN" dirty="0"/>
          </a:p>
        </p:txBody>
      </p:sp>
      <p:cxnSp>
        <p:nvCxnSpPr>
          <p:cNvPr id="40" name="Straight Connector 39"/>
          <p:cNvCxnSpPr>
            <a:stCxn id="17" idx="3"/>
            <a:endCxn id="20" idx="1"/>
          </p:cNvCxnSpPr>
          <p:nvPr/>
        </p:nvCxnSpPr>
        <p:spPr>
          <a:xfrm>
            <a:off x="5410200" y="2362200"/>
            <a:ext cx="3850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52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5" grpId="0"/>
      <p:bldP spid="16" grpId="0"/>
      <p:bldP spid="17" grpId="0" animBg="1"/>
      <p:bldP spid="19" grpId="0" animBg="1"/>
      <p:bldP spid="2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Many-to-Many </a:t>
            </a:r>
            <a:r>
              <a:rPr lang="en-IN" dirty="0"/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 entity in A is associated with </a:t>
            </a:r>
            <a:r>
              <a:rPr lang="en-US" dirty="0" smtClean="0"/>
              <a:t>more than one entities </a:t>
            </a:r>
            <a:r>
              <a:rPr lang="en-US" dirty="0"/>
              <a:t>in B and an </a:t>
            </a:r>
            <a:r>
              <a:rPr lang="en-US" dirty="0" smtClean="0"/>
              <a:t>entity in </a:t>
            </a:r>
            <a:r>
              <a:rPr lang="en-US" dirty="0"/>
              <a:t>B is associated with more than one entities in A.</a:t>
            </a:r>
            <a:endParaRPr lang="en-IN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IN" b="1" dirty="0" smtClean="0"/>
          </a:p>
          <a:p>
            <a:pPr algn="just"/>
            <a:r>
              <a:rPr lang="en-IN" b="1" dirty="0" smtClean="0"/>
              <a:t>Example</a:t>
            </a:r>
            <a:r>
              <a:rPr lang="en-IN" dirty="0"/>
              <a:t>:</a:t>
            </a:r>
            <a:r>
              <a:rPr lang="en-IN" dirty="0" smtClean="0"/>
              <a:t> </a:t>
            </a:r>
            <a:r>
              <a:rPr lang="en-US" dirty="0"/>
              <a:t>A customer is connected with more than one loan using borrower and a loan </a:t>
            </a:r>
            <a:r>
              <a:rPr lang="en-US" dirty="0" smtClean="0"/>
              <a:t>is connected </a:t>
            </a:r>
            <a:r>
              <a:rPr lang="en-US" dirty="0"/>
              <a:t>with more than one customer using borrower.</a:t>
            </a:r>
            <a:endParaRPr lang="en-IN" dirty="0" smtClean="0"/>
          </a:p>
        </p:txBody>
      </p:sp>
      <p:sp>
        <p:nvSpPr>
          <p:cNvPr id="4" name="Oval 3"/>
          <p:cNvSpPr/>
          <p:nvPr/>
        </p:nvSpPr>
        <p:spPr>
          <a:xfrm>
            <a:off x="685800" y="19050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90600" y="22098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90600" y="29718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514600" y="19050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819400" y="22098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819400" y="29718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5" idx="3"/>
            <a:endCxn id="9" idx="1"/>
          </p:cNvCxnSpPr>
          <p:nvPr/>
        </p:nvCxnSpPr>
        <p:spPr>
          <a:xfrm>
            <a:off x="1600200" y="25146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3886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</a:t>
            </a:r>
            <a:endParaRPr lang="en-IN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4600" y="38978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</a:t>
            </a: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4114800" y="2133600"/>
            <a:ext cx="1295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ustomer</a:t>
            </a:r>
            <a:endParaRPr lang="en-IN" sz="2000" dirty="0"/>
          </a:p>
        </p:txBody>
      </p:sp>
      <p:cxnSp>
        <p:nvCxnSpPr>
          <p:cNvPr id="18" name="Straight Connector 17"/>
          <p:cNvCxnSpPr>
            <a:stCxn id="6" idx="3"/>
          </p:cNvCxnSpPr>
          <p:nvPr/>
        </p:nvCxnSpPr>
        <p:spPr>
          <a:xfrm flipV="1">
            <a:off x="1600200" y="25146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53400" y="2133600"/>
            <a:ext cx="685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</a:t>
            </a:r>
            <a:r>
              <a:rPr lang="en-US" sz="2000" dirty="0" smtClean="0"/>
              <a:t>oan</a:t>
            </a:r>
            <a:endParaRPr lang="en-IN" sz="2000" dirty="0"/>
          </a:p>
        </p:txBody>
      </p:sp>
      <p:sp>
        <p:nvSpPr>
          <p:cNvPr id="20" name="Diamond 19"/>
          <p:cNvSpPr/>
          <p:nvPr/>
        </p:nvSpPr>
        <p:spPr>
          <a:xfrm>
            <a:off x="5795211" y="2057400"/>
            <a:ext cx="1977189" cy="6096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borrow</a:t>
            </a:r>
            <a:endParaRPr lang="en-IN" sz="2000" dirty="0"/>
          </a:p>
        </p:txBody>
      </p:sp>
      <p:sp>
        <p:nvSpPr>
          <p:cNvPr id="31" name="Rectangle 30"/>
          <p:cNvSpPr/>
          <p:nvPr/>
        </p:nvSpPr>
        <p:spPr>
          <a:xfrm>
            <a:off x="4953000" y="27432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4953000" y="32766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8153400" y="27432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8153400" y="32766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4978200" y="43434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8153400" y="38100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IN" dirty="0"/>
          </a:p>
        </p:txBody>
      </p:sp>
      <p:cxnSp>
        <p:nvCxnSpPr>
          <p:cNvPr id="39" name="Straight Connector 38"/>
          <p:cNvCxnSpPr>
            <a:stCxn id="31" idx="3"/>
            <a:endCxn id="33" idx="1"/>
          </p:cNvCxnSpPr>
          <p:nvPr/>
        </p:nvCxnSpPr>
        <p:spPr>
          <a:xfrm>
            <a:off x="5385000" y="29412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3"/>
            <a:endCxn id="33" idx="1"/>
          </p:cNvCxnSpPr>
          <p:nvPr/>
        </p:nvCxnSpPr>
        <p:spPr>
          <a:xfrm flipV="1">
            <a:off x="5385000" y="29412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4" idx="1"/>
          </p:cNvCxnSpPr>
          <p:nvPr/>
        </p:nvCxnSpPr>
        <p:spPr>
          <a:xfrm flipV="1">
            <a:off x="5410200" y="3474600"/>
            <a:ext cx="2743200" cy="1066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8" idx="3"/>
            <a:endCxn id="34" idx="1"/>
          </p:cNvCxnSpPr>
          <p:nvPr/>
        </p:nvCxnSpPr>
        <p:spPr>
          <a:xfrm flipV="1">
            <a:off x="5410200" y="3474600"/>
            <a:ext cx="27432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78200" y="38100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IN" dirty="0"/>
          </a:p>
        </p:txBody>
      </p:sp>
      <p:cxnSp>
        <p:nvCxnSpPr>
          <p:cNvPr id="40" name="Straight Connector 39"/>
          <p:cNvCxnSpPr>
            <a:stCxn id="20" idx="3"/>
            <a:endCxn id="19" idx="1"/>
          </p:cNvCxnSpPr>
          <p:nvPr/>
        </p:nvCxnSpPr>
        <p:spPr>
          <a:xfrm>
            <a:off x="7772400" y="23622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0" idx="1"/>
          </p:cNvCxnSpPr>
          <p:nvPr/>
        </p:nvCxnSpPr>
        <p:spPr>
          <a:xfrm>
            <a:off x="1600200" y="25146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00200" y="32766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0" idx="1"/>
          </p:cNvCxnSpPr>
          <p:nvPr/>
        </p:nvCxnSpPr>
        <p:spPr>
          <a:xfrm>
            <a:off x="5418974" y="2362198"/>
            <a:ext cx="37623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153400" y="434339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L4</a:t>
            </a:r>
            <a:endParaRPr lang="en-IN" dirty="0"/>
          </a:p>
        </p:txBody>
      </p:sp>
      <p:cxnSp>
        <p:nvCxnSpPr>
          <p:cNvPr id="46" name="Straight Connector 45"/>
          <p:cNvCxnSpPr>
            <a:stCxn id="31" idx="3"/>
            <a:endCxn id="36" idx="1"/>
          </p:cNvCxnSpPr>
          <p:nvPr/>
        </p:nvCxnSpPr>
        <p:spPr>
          <a:xfrm>
            <a:off x="5385000" y="2941200"/>
            <a:ext cx="2768400" cy="1066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3"/>
            <a:endCxn id="45" idx="1"/>
          </p:cNvCxnSpPr>
          <p:nvPr/>
        </p:nvCxnSpPr>
        <p:spPr>
          <a:xfrm>
            <a:off x="5385000" y="3474600"/>
            <a:ext cx="2768400" cy="10667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8" idx="3"/>
          </p:cNvCxnSpPr>
          <p:nvPr/>
        </p:nvCxnSpPr>
        <p:spPr>
          <a:xfrm flipV="1">
            <a:off x="5410200" y="3993000"/>
            <a:ext cx="2705100" cy="15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  <a:endCxn id="45" idx="1"/>
          </p:cNvCxnSpPr>
          <p:nvPr/>
        </p:nvCxnSpPr>
        <p:spPr>
          <a:xfrm flipV="1">
            <a:off x="5410200" y="4541399"/>
            <a:ext cx="27432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4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5" grpId="0"/>
      <p:bldP spid="16" grpId="0"/>
      <p:bldP spid="17" grpId="0" animBg="1"/>
      <p:bldP spid="19" grpId="0" animBg="1"/>
      <p:bldP spid="2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Basic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Design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</a:t>
            </a:r>
            <a:r>
              <a:rPr lang="en-US" sz="3200" dirty="0" smtClean="0"/>
              <a:t>onstraints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Design </a:t>
            </a:r>
            <a:r>
              <a:rPr lang="en-US" sz="3200" dirty="0"/>
              <a:t>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E-R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Weak </a:t>
            </a:r>
            <a:r>
              <a:rPr lang="en-US" sz="3200" dirty="0"/>
              <a:t>entity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Extended </a:t>
            </a:r>
            <a:r>
              <a:rPr lang="en-US" sz="3200" dirty="0"/>
              <a:t>E-R features </a:t>
            </a:r>
            <a:endParaRPr lang="en-US" sz="3200" dirty="0" smtClean="0"/>
          </a:p>
          <a:p>
            <a:pPr lvl="1"/>
            <a:r>
              <a:rPr lang="en-US" sz="2800" dirty="0" smtClean="0"/>
              <a:t>Generalization </a:t>
            </a:r>
            <a:r>
              <a:rPr lang="en-US" sz="2800" dirty="0"/>
              <a:t>and Specialization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Aggregation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Reduction </a:t>
            </a:r>
            <a:r>
              <a:rPr lang="en-US" sz="3200" dirty="0"/>
              <a:t>to E-R database schema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Participation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Participation constraints:</a:t>
            </a:r>
            <a:r>
              <a:rPr lang="en-IN" dirty="0"/>
              <a:t> It specifies the participation of an entity set in a relationship set.</a:t>
            </a:r>
          </a:p>
          <a:p>
            <a:pPr algn="just"/>
            <a:r>
              <a:rPr lang="en-IN" dirty="0"/>
              <a:t>There are two types participation constraints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Total participation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Partial participation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6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Total participation VS Partial participation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4267200"/>
            <a:ext cx="1295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ustomer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6172200" y="4267200"/>
            <a:ext cx="685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</a:t>
            </a:r>
            <a:r>
              <a:rPr lang="en-US" sz="2000" dirty="0" smtClean="0"/>
              <a:t>oan</a:t>
            </a:r>
            <a:endParaRPr lang="en-IN" sz="2000" dirty="0"/>
          </a:p>
        </p:txBody>
      </p:sp>
      <p:sp>
        <p:nvSpPr>
          <p:cNvPr id="6" name="Diamond 5"/>
          <p:cNvSpPr/>
          <p:nvPr/>
        </p:nvSpPr>
        <p:spPr>
          <a:xfrm>
            <a:off x="3814011" y="4191000"/>
            <a:ext cx="1977189" cy="6096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borrow</a:t>
            </a:r>
            <a:endParaRPr lang="en-IN" sz="2000" dirty="0"/>
          </a:p>
        </p:txBody>
      </p:sp>
      <p:cxnSp>
        <p:nvCxnSpPr>
          <p:cNvPr id="7" name="Straight Connector 6"/>
          <p:cNvCxnSpPr>
            <a:stCxn id="4" idx="3"/>
            <a:endCxn id="6" idx="1"/>
          </p:cNvCxnSpPr>
          <p:nvPr/>
        </p:nvCxnSpPr>
        <p:spPr>
          <a:xfrm>
            <a:off x="3429000" y="4495800"/>
            <a:ext cx="3850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63852" y="4444652"/>
            <a:ext cx="5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71800" y="48618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971800" y="53952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172200" y="48618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172200" y="53952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971800" y="59286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IN" dirty="0"/>
          </a:p>
        </p:txBody>
      </p:sp>
      <p:cxnSp>
        <p:nvCxnSpPr>
          <p:cNvPr id="14" name="Straight Connector 13"/>
          <p:cNvCxnSpPr>
            <a:stCxn id="9" idx="3"/>
            <a:endCxn id="11" idx="1"/>
          </p:cNvCxnSpPr>
          <p:nvPr/>
        </p:nvCxnSpPr>
        <p:spPr>
          <a:xfrm>
            <a:off x="3403800" y="50598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12" idx="1"/>
          </p:cNvCxnSpPr>
          <p:nvPr/>
        </p:nvCxnSpPr>
        <p:spPr>
          <a:xfrm>
            <a:off x="3403800" y="55932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5928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has only saving account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663852" y="4546948"/>
            <a:ext cx="5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4857750" y="1685250"/>
            <a:ext cx="4000500" cy="2011800"/>
          </a:xfrm>
          <a:prstGeom prst="wedgeRoundRectCallout">
            <a:avLst>
              <a:gd name="adj1" fmla="val -24422"/>
              <a:gd name="adj2" fmla="val 871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/>
              <a:t>Total participation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every entity in the entity set participates in at least one relationship in the relationship 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indicated by double </a:t>
            </a:r>
            <a:r>
              <a:rPr lang="en-IN" sz="2000" dirty="0" smtClean="0"/>
              <a:t>line</a:t>
            </a:r>
            <a:endParaRPr lang="en-IN" sz="20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685800" y="1669650"/>
            <a:ext cx="4000500" cy="2011800"/>
          </a:xfrm>
          <a:prstGeom prst="wedgeRoundRectCallout">
            <a:avLst>
              <a:gd name="adj1" fmla="val 25166"/>
              <a:gd name="adj2" fmla="val 8946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 smtClean="0"/>
              <a:t>Partial participation</a:t>
            </a:r>
            <a:endParaRPr lang="en-IN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s</a:t>
            </a:r>
            <a:r>
              <a:rPr lang="en-IN" sz="2000" dirty="0" smtClean="0"/>
              <a:t>ome entities </a:t>
            </a:r>
            <a:r>
              <a:rPr lang="en-IN" sz="2000" dirty="0"/>
              <a:t>in the </a:t>
            </a:r>
            <a:r>
              <a:rPr lang="en-IN" sz="2000" dirty="0" smtClean="0"/>
              <a:t>entity set may not </a:t>
            </a:r>
            <a:r>
              <a:rPr lang="en-IN" sz="2000" dirty="0"/>
              <a:t>participate in any relationship in the relationship 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indicated by single </a:t>
            </a:r>
            <a:r>
              <a:rPr lang="en-IN" sz="2000" dirty="0" smtClean="0"/>
              <a:t>line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76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Weak entity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Weak entity set</a:t>
            </a:r>
            <a:r>
              <a:rPr lang="en-US" dirty="0"/>
              <a:t>: </a:t>
            </a:r>
            <a:r>
              <a:rPr lang="en-IN" dirty="0"/>
              <a:t>An entity set that does not have a primary key is called weak entity set</a:t>
            </a:r>
            <a:r>
              <a:rPr lang="en-IN" dirty="0" smtClean="0"/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62722" y="3200400"/>
            <a:ext cx="1398477" cy="64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9" name="Rectangle 28"/>
          <p:cNvSpPr/>
          <p:nvPr/>
        </p:nvSpPr>
        <p:spPr>
          <a:xfrm>
            <a:off x="1717218" y="3294207"/>
            <a:ext cx="1295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loan</a:t>
            </a:r>
            <a:endParaRPr lang="en-IN" sz="2000" dirty="0"/>
          </a:p>
        </p:txBody>
      </p:sp>
      <p:sp>
        <p:nvSpPr>
          <p:cNvPr id="30" name="Rectangle 29"/>
          <p:cNvSpPr/>
          <p:nvPr/>
        </p:nvSpPr>
        <p:spPr>
          <a:xfrm>
            <a:off x="5755818" y="3294207"/>
            <a:ext cx="1219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payment</a:t>
            </a:r>
            <a:endParaRPr lang="en-IN" sz="2000" dirty="0"/>
          </a:p>
        </p:txBody>
      </p:sp>
      <p:sp>
        <p:nvSpPr>
          <p:cNvPr id="31" name="Diamond 30"/>
          <p:cNvSpPr/>
          <p:nvPr/>
        </p:nvSpPr>
        <p:spPr>
          <a:xfrm>
            <a:off x="3397629" y="3218007"/>
            <a:ext cx="1977189" cy="6096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cxnSp>
        <p:nvCxnSpPr>
          <p:cNvPr id="32" name="Straight Connector 31"/>
          <p:cNvCxnSpPr>
            <a:stCxn id="29" idx="3"/>
            <a:endCxn id="31" idx="1"/>
          </p:cNvCxnSpPr>
          <p:nvPr/>
        </p:nvCxnSpPr>
        <p:spPr>
          <a:xfrm>
            <a:off x="3012618" y="3522807"/>
            <a:ext cx="3850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47470" y="3471659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47470" y="3573955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6" idx="4"/>
            <a:endCxn id="29" idx="0"/>
          </p:cNvCxnSpPr>
          <p:nvPr/>
        </p:nvCxnSpPr>
        <p:spPr>
          <a:xfrm>
            <a:off x="1249639" y="2871161"/>
            <a:ext cx="1115279" cy="42304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6" name="Oval 35"/>
          <p:cNvSpPr/>
          <p:nvPr/>
        </p:nvSpPr>
        <p:spPr>
          <a:xfrm>
            <a:off x="533400" y="2285696"/>
            <a:ext cx="1432477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</a:t>
            </a:r>
            <a:r>
              <a:rPr lang="en-US" u="sng" dirty="0" smtClean="0">
                <a:solidFill>
                  <a:schemeClr val="tx1"/>
                </a:solidFill>
              </a:rPr>
              <a:t>oan-no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8" idx="4"/>
            <a:endCxn id="29" idx="0"/>
          </p:cNvCxnSpPr>
          <p:nvPr/>
        </p:nvCxnSpPr>
        <p:spPr>
          <a:xfrm flipH="1">
            <a:off x="2364918" y="2857653"/>
            <a:ext cx="656059" cy="43655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Oval 37"/>
          <p:cNvSpPr/>
          <p:nvPr/>
        </p:nvSpPr>
        <p:spPr>
          <a:xfrm>
            <a:off x="2304738" y="2272188"/>
            <a:ext cx="1432477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40" idx="4"/>
            <a:endCxn id="28" idx="0"/>
          </p:cNvCxnSpPr>
          <p:nvPr/>
        </p:nvCxnSpPr>
        <p:spPr>
          <a:xfrm>
            <a:off x="4978703" y="2884669"/>
            <a:ext cx="1383258" cy="315731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0" name="Oval 39"/>
          <p:cNvSpPr/>
          <p:nvPr/>
        </p:nvSpPr>
        <p:spPr>
          <a:xfrm>
            <a:off x="4037487" y="2299204"/>
            <a:ext cx="1882431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dashHeavy" dirty="0" smtClean="0">
                <a:solidFill>
                  <a:schemeClr val="tx1"/>
                </a:solidFill>
              </a:rPr>
              <a:t>payment-no</a:t>
            </a:r>
            <a:endParaRPr lang="en-US" u="dashHeavy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42" idx="4"/>
            <a:endCxn id="28" idx="0"/>
          </p:cNvCxnSpPr>
          <p:nvPr/>
        </p:nvCxnSpPr>
        <p:spPr>
          <a:xfrm flipH="1">
            <a:off x="6361961" y="2285696"/>
            <a:ext cx="3457" cy="91470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2" name="Oval 41"/>
          <p:cNvSpPr/>
          <p:nvPr/>
        </p:nvSpPr>
        <p:spPr>
          <a:xfrm>
            <a:off x="5287926" y="1700231"/>
            <a:ext cx="2154983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Payment-date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45" idx="4"/>
            <a:endCxn id="28" idx="0"/>
          </p:cNvCxnSpPr>
          <p:nvPr/>
        </p:nvCxnSpPr>
        <p:spPr>
          <a:xfrm flipH="1">
            <a:off x="6361961" y="2884668"/>
            <a:ext cx="1482669" cy="31573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4" name="Diamond 43"/>
          <p:cNvSpPr/>
          <p:nvPr/>
        </p:nvSpPr>
        <p:spPr>
          <a:xfrm>
            <a:off x="3669596" y="3296035"/>
            <a:ext cx="1473605" cy="4320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L_P</a:t>
            </a:r>
            <a:endParaRPr lang="en-IN" sz="2000" dirty="0"/>
          </a:p>
        </p:txBody>
      </p:sp>
      <p:sp>
        <p:nvSpPr>
          <p:cNvPr id="45" name="Oval 44"/>
          <p:cNvSpPr/>
          <p:nvPr/>
        </p:nvSpPr>
        <p:spPr>
          <a:xfrm>
            <a:off x="6827980" y="2299203"/>
            <a:ext cx="2033300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Loan-amount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1717218" y="3962400"/>
            <a:ext cx="1487905" cy="609600"/>
          </a:xfrm>
          <a:prstGeom prst="wedgeRoundRectCallout">
            <a:avLst>
              <a:gd name="adj1" fmla="val -12298"/>
              <a:gd name="adj2" fmla="val -875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Strong Entity Set</a:t>
            </a:r>
            <a:endParaRPr lang="en-IN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5670332" y="4034878"/>
            <a:ext cx="1487905" cy="6096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 Entity Set</a:t>
            </a:r>
            <a:endParaRPr lang="en-IN" dirty="0"/>
          </a:p>
        </p:txBody>
      </p:sp>
      <p:sp>
        <p:nvSpPr>
          <p:cNvPr id="48" name="Rounded Rectangular Callout 47"/>
          <p:cNvSpPr/>
          <p:nvPr/>
        </p:nvSpPr>
        <p:spPr>
          <a:xfrm>
            <a:off x="3642270" y="4060278"/>
            <a:ext cx="1487905" cy="6096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 Entity Relationship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685799" y="5105400"/>
            <a:ext cx="675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Weak </a:t>
            </a:r>
            <a:r>
              <a:rPr lang="en-IN" sz="2000" dirty="0" smtClean="0"/>
              <a:t>entity set is indicated by double rectangle.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Weak </a:t>
            </a:r>
            <a:r>
              <a:rPr lang="en-IN" sz="2000" dirty="0"/>
              <a:t>entity </a:t>
            </a:r>
            <a:r>
              <a:rPr lang="en-IN" sz="2000" dirty="0" smtClean="0"/>
              <a:t>relationship </a:t>
            </a:r>
            <a:r>
              <a:rPr lang="en-IN" sz="2000" dirty="0"/>
              <a:t>set is indicated by double diamond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633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Weak entity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existence of a weak entity set depends on the existence of a strong entity set.</a:t>
            </a:r>
          </a:p>
          <a:p>
            <a:pPr algn="just"/>
            <a:r>
              <a:rPr lang="en-IN" dirty="0"/>
              <a:t>The discriminator (partial key) of a weak entity set is the set of attributes that distinguishes all the entities of a weak entity set.</a:t>
            </a:r>
          </a:p>
          <a:p>
            <a:pPr algn="just"/>
            <a:r>
              <a:rPr lang="en-IN" dirty="0"/>
              <a:t>The primary key of a weak entity set is created by combining the primary key of the strong entity set on which the weak entity set is existence dependent and the weak entity set’s discriminator.</a:t>
            </a:r>
          </a:p>
          <a:p>
            <a:pPr algn="just"/>
            <a:r>
              <a:rPr lang="en-IN" dirty="0"/>
              <a:t>We underline the discriminator attribute of a weak entity set with a dashed line.</a:t>
            </a:r>
          </a:p>
          <a:p>
            <a:pPr algn="just"/>
            <a:r>
              <a:rPr lang="en-IN" dirty="0"/>
              <a:t>Payment entity has payment-no which is discriminator.</a:t>
            </a:r>
          </a:p>
          <a:p>
            <a:pPr algn="just"/>
            <a:r>
              <a:rPr lang="en-IN" dirty="0"/>
              <a:t>Loan entity has loan-no as primary key.</a:t>
            </a:r>
          </a:p>
          <a:p>
            <a:pPr algn="just"/>
            <a:r>
              <a:rPr lang="en-IN" dirty="0"/>
              <a:t>So primary key for payment is (loan-no, payment-no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5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Superclass v/s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102296"/>
              </p:ext>
            </p:extLst>
          </p:nvPr>
        </p:nvGraphicFramePr>
        <p:xfrm>
          <a:off x="190500" y="990600"/>
          <a:ext cx="8763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Super 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 Class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superclass is an entity from which another entity can be derived.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subclass is an entity that is derived from another entity.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 example, an entity set account has two subsets </a:t>
                      </a:r>
                      <a:r>
                        <a:rPr lang="en-US" sz="2000" dirty="0" err="1" smtClean="0"/>
                        <a:t>saving_account</a:t>
                      </a:r>
                      <a:r>
                        <a:rPr lang="en-US" sz="2000" dirty="0" smtClean="0"/>
                        <a:t> and</a:t>
                      </a:r>
                    </a:p>
                    <a:p>
                      <a:r>
                        <a:rPr lang="en-US" sz="2000" dirty="0" err="1" smtClean="0"/>
                        <a:t>current_account</a:t>
                      </a:r>
                      <a:r>
                        <a:rPr lang="en-US" sz="2000" dirty="0" smtClean="0"/>
                        <a:t>. So an account is superclass.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 example, entities set </a:t>
                      </a:r>
                      <a:r>
                        <a:rPr lang="en-US" sz="2000" dirty="0" err="1" smtClean="0"/>
                        <a:t>saving_account</a:t>
                      </a:r>
                      <a:r>
                        <a:rPr lang="en-US" sz="2000" dirty="0" smtClean="0"/>
                        <a:t> and </a:t>
                      </a:r>
                      <a:r>
                        <a:rPr lang="en-US" sz="2000" dirty="0" err="1" smtClean="0"/>
                        <a:t>current_account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are derived from entity set account. So </a:t>
                      </a:r>
                      <a:r>
                        <a:rPr lang="en-US" sz="2000" dirty="0" err="1" smtClean="0"/>
                        <a:t>saving_account</a:t>
                      </a:r>
                      <a:r>
                        <a:rPr lang="en-US" sz="2000" dirty="0" smtClean="0"/>
                        <a:t> and </a:t>
                      </a:r>
                      <a:r>
                        <a:rPr lang="en-US" sz="2000" dirty="0" err="1" smtClean="0"/>
                        <a:t>current_account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are subclass.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500" y="1447800"/>
            <a:ext cx="8763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4787" y="2133600"/>
            <a:ext cx="8763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3886200"/>
            <a:ext cx="1828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5067300"/>
            <a:ext cx="1828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Saving_Account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5067300"/>
            <a:ext cx="1828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Current_Account</a:t>
            </a:r>
            <a:endParaRPr lang="en-US" dirty="0"/>
          </a:p>
        </p:txBody>
      </p:sp>
      <p:cxnSp>
        <p:nvCxnSpPr>
          <p:cNvPr id="11" name="Straight Connector 10"/>
          <p:cNvCxnSpPr>
            <a:endCxn id="8" idx="0"/>
          </p:cNvCxnSpPr>
          <p:nvPr/>
        </p:nvCxnSpPr>
        <p:spPr>
          <a:xfrm flipH="1">
            <a:off x="1752600" y="4572000"/>
            <a:ext cx="114300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9" idx="0"/>
          </p:cNvCxnSpPr>
          <p:nvPr/>
        </p:nvCxnSpPr>
        <p:spPr>
          <a:xfrm>
            <a:off x="2895600" y="4572000"/>
            <a:ext cx="114300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0400" y="3581400"/>
            <a:ext cx="1371600" cy="2438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91400" y="3962400"/>
            <a:ext cx="6096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391400" y="4991100"/>
            <a:ext cx="6096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67313" y="38978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Super Class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81600" y="5955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 Class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4" idx="1"/>
          </p:cNvCxnSpPr>
          <p:nvPr/>
        </p:nvCxnSpPr>
        <p:spPr>
          <a:xfrm flipV="1">
            <a:off x="6477000" y="3938495"/>
            <a:ext cx="734266" cy="1059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1"/>
            <a:endCxn id="7" idx="3"/>
          </p:cNvCxnSpPr>
          <p:nvPr/>
        </p:nvCxnSpPr>
        <p:spPr>
          <a:xfrm flipH="1">
            <a:off x="3810000" y="4082534"/>
            <a:ext cx="1357313" cy="146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1"/>
          </p:cNvCxnSpPr>
          <p:nvPr/>
        </p:nvCxnSpPr>
        <p:spPr>
          <a:xfrm flipH="1" flipV="1">
            <a:off x="1752601" y="5753101"/>
            <a:ext cx="3428999" cy="38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2"/>
          </p:cNvCxnSpPr>
          <p:nvPr/>
        </p:nvCxnSpPr>
        <p:spPr>
          <a:xfrm flipH="1" flipV="1">
            <a:off x="4038600" y="5753100"/>
            <a:ext cx="1128713" cy="386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</p:cNvCxnSpPr>
          <p:nvPr/>
        </p:nvCxnSpPr>
        <p:spPr>
          <a:xfrm flipV="1">
            <a:off x="6477000" y="4401529"/>
            <a:ext cx="871117" cy="17384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  <a:endCxn id="16" idx="2"/>
          </p:cNvCxnSpPr>
          <p:nvPr/>
        </p:nvCxnSpPr>
        <p:spPr>
          <a:xfrm flipV="1">
            <a:off x="6477000" y="5372100"/>
            <a:ext cx="914400" cy="767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79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0500" y="914400"/>
            <a:ext cx="4305300" cy="5562600"/>
          </a:xfrm>
        </p:spPr>
        <p:txBody>
          <a:bodyPr/>
          <a:lstStyle/>
          <a:p>
            <a:r>
              <a:rPr lang="en-US" dirty="0" smtClean="0"/>
              <a:t>Generalization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extracts the common features of multiple entities to form a new entity</a:t>
            </a:r>
            <a:r>
              <a:rPr lang="en-US" sz="2000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67250" y="942974"/>
            <a:ext cx="4286250" cy="5534025"/>
          </a:xfrm>
        </p:spPr>
        <p:txBody>
          <a:bodyPr/>
          <a:lstStyle/>
          <a:p>
            <a:r>
              <a:rPr lang="en-US" dirty="0" smtClean="0"/>
              <a:t>Specialization</a:t>
            </a:r>
          </a:p>
          <a:p>
            <a:pPr lvl="1"/>
            <a:r>
              <a:rPr lang="en-US" sz="2000" dirty="0" smtClean="0"/>
              <a:t>It splits </a:t>
            </a:r>
            <a:r>
              <a:rPr lang="en-US" sz="2000" dirty="0"/>
              <a:t>an entity to form multiple new entities that inherit some feature of the splitting entity.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Generalization v/s Specialization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953000"/>
            <a:ext cx="1828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Student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4953000"/>
            <a:ext cx="1828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Faculty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4953000"/>
            <a:ext cx="1828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Student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86600" y="4953000"/>
            <a:ext cx="1828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Faculty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6856" y="3819485"/>
            <a:ext cx="1047750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66800" y="4256165"/>
            <a:ext cx="1357625" cy="58983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2000" y="5815334"/>
            <a:ext cx="907413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24088" y="3822067"/>
            <a:ext cx="1071563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24200" y="4260537"/>
            <a:ext cx="1404937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72912" y="5815335"/>
            <a:ext cx="1064575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Salary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6" idx="0"/>
            <a:endCxn id="10" idx="4"/>
          </p:cNvCxnSpPr>
          <p:nvPr/>
        </p:nvCxnSpPr>
        <p:spPr>
          <a:xfrm flipH="1" flipV="1">
            <a:off x="760731" y="4404950"/>
            <a:ext cx="458469" cy="548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11" idx="4"/>
          </p:cNvCxnSpPr>
          <p:nvPr/>
        </p:nvCxnSpPr>
        <p:spPr>
          <a:xfrm flipV="1">
            <a:off x="1219200" y="4846002"/>
            <a:ext cx="526413" cy="1069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0"/>
            <a:endCxn id="13" idx="4"/>
          </p:cNvCxnSpPr>
          <p:nvPr/>
        </p:nvCxnSpPr>
        <p:spPr>
          <a:xfrm flipH="1" flipV="1">
            <a:off x="2759870" y="4407532"/>
            <a:ext cx="745330" cy="5454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14" idx="4"/>
          </p:cNvCxnSpPr>
          <p:nvPr/>
        </p:nvCxnSpPr>
        <p:spPr>
          <a:xfrm flipV="1">
            <a:off x="3505200" y="4846002"/>
            <a:ext cx="321469" cy="1069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12" idx="0"/>
          </p:cNvCxnSpPr>
          <p:nvPr/>
        </p:nvCxnSpPr>
        <p:spPr>
          <a:xfrm flipH="1">
            <a:off x="1215707" y="5638800"/>
            <a:ext cx="3493" cy="176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15" idx="0"/>
          </p:cNvCxnSpPr>
          <p:nvPr/>
        </p:nvCxnSpPr>
        <p:spPr>
          <a:xfrm>
            <a:off x="3505200" y="5638800"/>
            <a:ext cx="0" cy="1765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447800" y="3070860"/>
            <a:ext cx="1828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Person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317844" y="2344413"/>
            <a:ext cx="1071563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490788" y="2308860"/>
            <a:ext cx="1404937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7" idx="0"/>
            <a:endCxn id="46" idx="2"/>
          </p:cNvCxnSpPr>
          <p:nvPr/>
        </p:nvCxnSpPr>
        <p:spPr>
          <a:xfrm flipH="1" flipV="1">
            <a:off x="2362200" y="3756660"/>
            <a:ext cx="1143000" cy="1196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0"/>
            <a:endCxn id="46" idx="2"/>
          </p:cNvCxnSpPr>
          <p:nvPr/>
        </p:nvCxnSpPr>
        <p:spPr>
          <a:xfrm flipV="1">
            <a:off x="1219200" y="3756660"/>
            <a:ext cx="1143000" cy="1196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0"/>
            <a:endCxn id="47" idx="4"/>
          </p:cNvCxnSpPr>
          <p:nvPr/>
        </p:nvCxnSpPr>
        <p:spPr>
          <a:xfrm flipH="1" flipV="1">
            <a:off x="1853626" y="2929878"/>
            <a:ext cx="508574" cy="1409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46" idx="0"/>
          </p:cNvCxnSpPr>
          <p:nvPr/>
        </p:nvCxnSpPr>
        <p:spPr>
          <a:xfrm flipH="1">
            <a:off x="2362200" y="2894325"/>
            <a:ext cx="831057" cy="1765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Merge 66"/>
          <p:cNvSpPr/>
          <p:nvPr/>
        </p:nvSpPr>
        <p:spPr>
          <a:xfrm>
            <a:off x="1944691" y="4114800"/>
            <a:ext cx="812798" cy="544671"/>
          </a:xfrm>
          <a:prstGeom prst="flowChartMerg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ISA</a:t>
            </a:r>
            <a:endParaRPr lang="en-US" sz="1200" dirty="0"/>
          </a:p>
        </p:txBody>
      </p:sp>
      <p:cxnSp>
        <p:nvCxnSpPr>
          <p:cNvPr id="69" name="Straight Connector 68"/>
          <p:cNvCxnSpPr>
            <a:stCxn id="46" idx="2"/>
            <a:endCxn id="67" idx="0"/>
          </p:cNvCxnSpPr>
          <p:nvPr/>
        </p:nvCxnSpPr>
        <p:spPr>
          <a:xfrm flipH="1">
            <a:off x="2351090" y="3756660"/>
            <a:ext cx="11110" cy="35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" idx="0"/>
            <a:endCxn id="67" idx="1"/>
          </p:cNvCxnSpPr>
          <p:nvPr/>
        </p:nvCxnSpPr>
        <p:spPr>
          <a:xfrm flipV="1">
            <a:off x="1219200" y="4387136"/>
            <a:ext cx="928691" cy="5658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" idx="0"/>
            <a:endCxn id="67" idx="3"/>
          </p:cNvCxnSpPr>
          <p:nvPr/>
        </p:nvCxnSpPr>
        <p:spPr>
          <a:xfrm flipH="1" flipV="1">
            <a:off x="2554290" y="4387136"/>
            <a:ext cx="950910" cy="5658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986211" y="3433008"/>
            <a:ext cx="1828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Person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856255" y="2706561"/>
            <a:ext cx="1071563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7029199" y="2671008"/>
            <a:ext cx="1404937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>
            <a:stCxn id="74" idx="0"/>
            <a:endCxn id="75" idx="4"/>
          </p:cNvCxnSpPr>
          <p:nvPr/>
        </p:nvCxnSpPr>
        <p:spPr>
          <a:xfrm flipH="1" flipV="1">
            <a:off x="6392037" y="3292026"/>
            <a:ext cx="508574" cy="1409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6" idx="4"/>
            <a:endCxn id="74" idx="0"/>
          </p:cNvCxnSpPr>
          <p:nvPr/>
        </p:nvCxnSpPr>
        <p:spPr>
          <a:xfrm flipH="1">
            <a:off x="6900611" y="3256473"/>
            <a:ext cx="831057" cy="1765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903621" y="3256473"/>
            <a:ext cx="907413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8032286" y="3256473"/>
            <a:ext cx="1064575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Salary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80" idx="3"/>
            <a:endCxn id="74" idx="3"/>
          </p:cNvCxnSpPr>
          <p:nvPr/>
        </p:nvCxnSpPr>
        <p:spPr>
          <a:xfrm flipH="1">
            <a:off x="7815011" y="3756199"/>
            <a:ext cx="373178" cy="1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4" idx="1"/>
            <a:endCxn id="79" idx="5"/>
          </p:cNvCxnSpPr>
          <p:nvPr/>
        </p:nvCxnSpPr>
        <p:spPr>
          <a:xfrm flipH="1" flipV="1">
            <a:off x="5678146" y="3756199"/>
            <a:ext cx="308065" cy="1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5187807" y="5803266"/>
            <a:ext cx="907413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7428318" y="5815334"/>
            <a:ext cx="1064575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Salary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endCxn id="90" idx="0"/>
          </p:cNvCxnSpPr>
          <p:nvPr/>
        </p:nvCxnSpPr>
        <p:spPr>
          <a:xfrm flipH="1">
            <a:off x="5641514" y="5626732"/>
            <a:ext cx="3493" cy="176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91" idx="0"/>
          </p:cNvCxnSpPr>
          <p:nvPr/>
        </p:nvCxnSpPr>
        <p:spPr>
          <a:xfrm>
            <a:off x="7960606" y="5638799"/>
            <a:ext cx="0" cy="1765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" idx="0"/>
            <a:endCxn id="74" idx="2"/>
          </p:cNvCxnSpPr>
          <p:nvPr/>
        </p:nvCxnSpPr>
        <p:spPr>
          <a:xfrm flipH="1" flipV="1">
            <a:off x="6900611" y="4118808"/>
            <a:ext cx="1100389" cy="834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" idx="0"/>
            <a:endCxn id="74" idx="2"/>
          </p:cNvCxnSpPr>
          <p:nvPr/>
        </p:nvCxnSpPr>
        <p:spPr>
          <a:xfrm flipV="1">
            <a:off x="5715000" y="4118808"/>
            <a:ext cx="1185611" cy="834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Merge 99"/>
          <p:cNvSpPr/>
          <p:nvPr/>
        </p:nvSpPr>
        <p:spPr>
          <a:xfrm>
            <a:off x="6502402" y="4281489"/>
            <a:ext cx="812798" cy="544671"/>
          </a:xfrm>
          <a:prstGeom prst="flowChartMerg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ISA</a:t>
            </a:r>
            <a:endParaRPr lang="en-US" sz="1200" dirty="0"/>
          </a:p>
        </p:txBody>
      </p:sp>
      <p:cxnSp>
        <p:nvCxnSpPr>
          <p:cNvPr id="101" name="Straight Connector 100"/>
          <p:cNvCxnSpPr>
            <a:stCxn id="74" idx="2"/>
            <a:endCxn id="100" idx="0"/>
          </p:cNvCxnSpPr>
          <p:nvPr/>
        </p:nvCxnSpPr>
        <p:spPr>
          <a:xfrm>
            <a:off x="6900611" y="4118808"/>
            <a:ext cx="8190" cy="162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" idx="0"/>
            <a:endCxn id="100" idx="1"/>
          </p:cNvCxnSpPr>
          <p:nvPr/>
        </p:nvCxnSpPr>
        <p:spPr>
          <a:xfrm flipV="1">
            <a:off x="5715000" y="4553825"/>
            <a:ext cx="990602" cy="3991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" idx="0"/>
            <a:endCxn id="100" idx="3"/>
          </p:cNvCxnSpPr>
          <p:nvPr/>
        </p:nvCxnSpPr>
        <p:spPr>
          <a:xfrm flipH="1" flipV="1">
            <a:off x="7112001" y="4553825"/>
            <a:ext cx="888999" cy="3991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Up Arrow 106"/>
          <p:cNvSpPr/>
          <p:nvPr/>
        </p:nvSpPr>
        <p:spPr>
          <a:xfrm>
            <a:off x="2032573" y="3792213"/>
            <a:ext cx="673546" cy="25571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Bottom-up </a:t>
            </a:r>
            <a:r>
              <a:rPr lang="en-US" dirty="0" smtClean="0"/>
              <a:t>approach</a:t>
            </a:r>
            <a:endParaRPr lang="en-US" dirty="0">
              <a:pattFill prst="pct5">
                <a:fgClr>
                  <a:schemeClr val="accen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53" name="Up Arrow 52"/>
          <p:cNvSpPr/>
          <p:nvPr/>
        </p:nvSpPr>
        <p:spPr>
          <a:xfrm flipV="1">
            <a:off x="6522611" y="4151945"/>
            <a:ext cx="673546" cy="2197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a:rPr>
              <a:t>Top-down </a:t>
            </a:r>
            <a:r>
              <a:rPr lang="en-US" smtClean="0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a:rPr>
              <a:t>approach</a:t>
            </a:r>
            <a:endParaRPr lang="en-US">
              <a:pattFill prst="pct5">
                <a:fgClr>
                  <a:schemeClr val="accent1"/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02781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46" grpId="0" animBg="1"/>
      <p:bldP spid="47" grpId="0" animBg="1"/>
      <p:bldP spid="48" grpId="0" animBg="1"/>
      <p:bldP spid="67" grpId="0" animBg="1"/>
      <p:bldP spid="74" grpId="0" animBg="1"/>
      <p:bldP spid="75" grpId="0" animBg="1"/>
      <p:bldP spid="76" grpId="0" animBg="1"/>
      <p:bldP spid="79" grpId="0" animBg="1"/>
      <p:bldP spid="79" grpId="1" animBg="1"/>
      <p:bldP spid="80" grpId="0" animBg="1"/>
      <p:bldP spid="80" grpId="1" animBg="1"/>
      <p:bldP spid="90" grpId="0" animBg="1"/>
      <p:bldP spid="91" grpId="0" animBg="1"/>
      <p:bldP spid="100" grpId="0" animBg="1"/>
      <p:bldP spid="107" grpId="0" animBg="1"/>
      <p:bldP spid="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v/s Specialization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923301"/>
              </p:ext>
            </p:extLst>
          </p:nvPr>
        </p:nvGraphicFramePr>
        <p:xfrm>
          <a:off x="190500" y="990600"/>
          <a:ext cx="87630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Generalization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Specialization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process of creating groupings from</a:t>
                      </a:r>
                    </a:p>
                    <a:p>
                      <a:r>
                        <a:rPr lang="en-US" sz="2000" dirty="0" smtClean="0"/>
                        <a:t>various entity sets is called generalization.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process of creating sub-groupings within an entity set is called specialization.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It will work in Bottom-up approach.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It will work in Top-down approach.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Generalization is a process of taking the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union of two or more lower-level entity sets to produce a higher-level entity 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Specialization is a process of taking a sub set of higher level entity set to form a lower-level entity set.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Generalization starts from the number of entity sets and creates high-level entity set using some common features.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Specialization starts from a single entity set; it creates different low-level entity set using some different features.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0500" y="1447800"/>
            <a:ext cx="8763000" cy="10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5737" y="2447924"/>
            <a:ext cx="8763000" cy="43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496" y="2831782"/>
            <a:ext cx="8763000" cy="108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4784" y="3871912"/>
            <a:ext cx="8763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8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Constraints </a:t>
            </a:r>
            <a:r>
              <a:rPr lang="en-US" sz="3200" dirty="0"/>
              <a:t>on </a:t>
            </a:r>
            <a:r>
              <a:rPr lang="en-US" sz="3200" dirty="0" smtClean="0"/>
              <a:t>Specialization and Generalization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1899" y="1309255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Constraints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4686299" y="2147455"/>
            <a:ext cx="0" cy="51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2667000"/>
            <a:ext cx="4495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1" idx="0"/>
          </p:cNvCxnSpPr>
          <p:nvPr/>
        </p:nvCxnSpPr>
        <p:spPr>
          <a:xfrm>
            <a:off x="2438400" y="2667000"/>
            <a:ext cx="0" cy="552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2" idx="0"/>
          </p:cNvCxnSpPr>
          <p:nvPr/>
        </p:nvCxnSpPr>
        <p:spPr>
          <a:xfrm>
            <a:off x="6934199" y="2667000"/>
            <a:ext cx="1" cy="5461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3219432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Disjoint Constraint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19800" y="32131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Participation Constraint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453055" y="4057632"/>
            <a:ext cx="1" cy="4911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01264" y="4533888"/>
            <a:ext cx="23563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01264" y="4533888"/>
            <a:ext cx="486" cy="533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7600" y="4533888"/>
            <a:ext cx="0" cy="5031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7350" y="501014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Disjoint Constraint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61134" y="5037004"/>
            <a:ext cx="19728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Non-disjoint (Overlapping)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70940" y="503751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Total (Mandatory)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86600" y="50292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Partial (Optional)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6934200" y="4051300"/>
            <a:ext cx="1" cy="4911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785340" y="4536893"/>
            <a:ext cx="2209805" cy="5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1" idx="0"/>
          </p:cNvCxnSpPr>
          <p:nvPr/>
        </p:nvCxnSpPr>
        <p:spPr>
          <a:xfrm>
            <a:off x="5785340" y="4542457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2" idx="0"/>
          </p:cNvCxnSpPr>
          <p:nvPr/>
        </p:nvCxnSpPr>
        <p:spPr>
          <a:xfrm>
            <a:off x="7995145" y="4535581"/>
            <a:ext cx="5855" cy="4936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3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</a:t>
            </a:r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Disjoint </a:t>
            </a:r>
            <a:r>
              <a:rPr lang="en-US" b="1" dirty="0" smtClean="0"/>
              <a:t>constraint</a:t>
            </a:r>
            <a:r>
              <a:rPr lang="en-US" dirty="0" smtClean="0"/>
              <a:t>: Describes </a:t>
            </a:r>
            <a:r>
              <a:rPr lang="en-US" dirty="0"/>
              <a:t>relationship between members of the superclass and subclass and </a:t>
            </a:r>
            <a:r>
              <a:rPr lang="en-US" dirty="0" smtClean="0"/>
              <a:t>indicates whether </a:t>
            </a:r>
            <a:r>
              <a:rPr lang="en-US" dirty="0"/>
              <a:t>member of a superclass can be a member of one, or more than one subclass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Types of disjoint constraints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Disjoint </a:t>
            </a:r>
            <a:r>
              <a:rPr lang="en-US" dirty="0" smtClean="0"/>
              <a:t>Constraint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Non-disjoint (Overlapping)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1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1899" y="3310721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Game</a:t>
            </a:r>
          </a:p>
          <a:p>
            <a:pPr algn="ctr"/>
            <a:r>
              <a:rPr lang="en-US" sz="2400" dirty="0" smtClean="0"/>
              <a:t>(Super class)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4686299" y="4148921"/>
            <a:ext cx="0" cy="51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01264" y="4686547"/>
            <a:ext cx="66938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01264" y="4677978"/>
            <a:ext cx="486" cy="533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57600" y="4677978"/>
            <a:ext cx="0" cy="5031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7350" y="515423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Cricket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Sub </a:t>
            </a:r>
            <a:r>
              <a:rPr lang="en-US" dirty="0"/>
              <a:t>class)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1134" y="5181094"/>
            <a:ext cx="19728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Tennis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0940" y="51816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Football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Connector 11"/>
          <p:cNvCxnSpPr>
            <a:endCxn id="11" idx="0"/>
          </p:cNvCxnSpPr>
          <p:nvPr/>
        </p:nvCxnSpPr>
        <p:spPr>
          <a:xfrm>
            <a:off x="5785340" y="4686547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sachin tendulk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87290"/>
            <a:ext cx="12192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sania mir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2887290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080745" y="516622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Chess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7995145" y="4671173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79" y="2887290"/>
            <a:ext cx="1084521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Image result for viswanathan an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237" y="2899557"/>
            <a:ext cx="1556763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79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  <p:bldP spid="10" grpId="0" animBg="1"/>
      <p:bldP spid="11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E-R diagram?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E-R diagram</a:t>
            </a:r>
            <a:r>
              <a:rPr lang="en-US" dirty="0" smtClean="0"/>
              <a:t>: (Entity-Relationship diagram) </a:t>
            </a:r>
          </a:p>
          <a:p>
            <a:pPr algn="just"/>
            <a:r>
              <a:rPr lang="en-US" dirty="0" smtClean="0"/>
              <a:t>It is graphical (pictorial) representation of database.</a:t>
            </a:r>
          </a:p>
          <a:p>
            <a:pPr algn="just"/>
            <a:r>
              <a:rPr lang="en-US" dirty="0" smtClean="0"/>
              <a:t>It uses different types of symbols to represent different objects of database.</a:t>
            </a:r>
          </a:p>
        </p:txBody>
      </p:sp>
    </p:spTree>
    <p:extLst>
      <p:ext uri="{BB962C8B-B14F-4D97-AF65-F5344CB8AC3E}">
        <p14:creationId xmlns:p14="http://schemas.microsoft.com/office/powerpoint/2010/main" val="305211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1899" y="3310721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Game</a:t>
            </a:r>
          </a:p>
          <a:p>
            <a:pPr algn="ctr"/>
            <a:r>
              <a:rPr lang="en-US" sz="2400" dirty="0" smtClean="0"/>
              <a:t>(Super class)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4686299" y="4148921"/>
            <a:ext cx="0" cy="51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01264" y="4686547"/>
            <a:ext cx="66938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01264" y="4677978"/>
            <a:ext cx="486" cy="533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57600" y="4677978"/>
            <a:ext cx="0" cy="5031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7350" y="515423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Cricket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Sub </a:t>
            </a:r>
            <a:r>
              <a:rPr lang="en-US" dirty="0"/>
              <a:t>class)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1134" y="5181094"/>
            <a:ext cx="19728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Tennis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0940" y="51816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Football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Connector 11"/>
          <p:cNvCxnSpPr>
            <a:endCxn id="11" idx="0"/>
          </p:cNvCxnSpPr>
          <p:nvPr/>
        </p:nvCxnSpPr>
        <p:spPr>
          <a:xfrm>
            <a:off x="5785340" y="4686547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sachin tendulk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87290"/>
            <a:ext cx="12192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sania mir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2887290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080745" y="516622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Chess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7995145" y="4671173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79" y="2887290"/>
            <a:ext cx="1084521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Image result for viswanathan an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237" y="2899557"/>
            <a:ext cx="1556763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80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1899" y="3310721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Game</a:t>
            </a:r>
          </a:p>
          <a:p>
            <a:pPr algn="ctr"/>
            <a:r>
              <a:rPr lang="en-US" sz="2400" dirty="0" smtClean="0"/>
              <a:t>(Super class)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4686299" y="4148921"/>
            <a:ext cx="0" cy="51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01264" y="4686547"/>
            <a:ext cx="66938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01264" y="4677978"/>
            <a:ext cx="486" cy="533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57600" y="4677978"/>
            <a:ext cx="0" cy="5031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7350" y="515423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Cricket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Sub </a:t>
            </a:r>
            <a:r>
              <a:rPr lang="en-US" dirty="0"/>
              <a:t>class)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1134" y="5181094"/>
            <a:ext cx="19728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Tennis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0940" y="51816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Football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Connector 11"/>
          <p:cNvCxnSpPr>
            <a:endCxn id="11" idx="0"/>
          </p:cNvCxnSpPr>
          <p:nvPr/>
        </p:nvCxnSpPr>
        <p:spPr>
          <a:xfrm>
            <a:off x="5785340" y="4686547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sachin tendulk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87290"/>
            <a:ext cx="12192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sania mir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2887290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080745" y="516622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Chess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7995145" y="4671173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79" y="2887290"/>
            <a:ext cx="1084521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Image result for viswanathan an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237" y="2899557"/>
            <a:ext cx="1556763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0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1899" y="3310721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Game</a:t>
            </a:r>
          </a:p>
          <a:p>
            <a:pPr algn="ctr"/>
            <a:r>
              <a:rPr lang="en-US" sz="2400" dirty="0" smtClean="0"/>
              <a:t>(Super class)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4686299" y="4148921"/>
            <a:ext cx="0" cy="51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01264" y="4686547"/>
            <a:ext cx="66938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01264" y="4677978"/>
            <a:ext cx="486" cy="533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57600" y="4677978"/>
            <a:ext cx="0" cy="5031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7350" y="515423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Cricket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Sub </a:t>
            </a:r>
            <a:r>
              <a:rPr lang="en-US" dirty="0"/>
              <a:t>class)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1134" y="5181094"/>
            <a:ext cx="19728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Tennis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0940" y="51816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Football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Connector 11"/>
          <p:cNvCxnSpPr>
            <a:endCxn id="11" idx="0"/>
          </p:cNvCxnSpPr>
          <p:nvPr/>
        </p:nvCxnSpPr>
        <p:spPr>
          <a:xfrm>
            <a:off x="5785340" y="4686547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sachin tendulk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87290"/>
            <a:ext cx="12192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sania mir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2887290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080745" y="516622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Chess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7995145" y="4671173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79" y="2887290"/>
            <a:ext cx="1084521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Image result for viswanathan an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237" y="2899557"/>
            <a:ext cx="1556763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00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specifies that the subclasses of the specialization must be disjointed (an entity can </a:t>
            </a:r>
            <a:r>
              <a:rPr lang="en-US" dirty="0" smtClean="0"/>
              <a:t>be a </a:t>
            </a:r>
            <a:r>
              <a:rPr lang="en-US" dirty="0"/>
              <a:t>member of only one of the subclasses of the specialization).</a:t>
            </a:r>
          </a:p>
          <a:p>
            <a:r>
              <a:rPr lang="en-US" dirty="0" smtClean="0"/>
              <a:t>Specified </a:t>
            </a:r>
            <a:r>
              <a:rPr lang="en-US" dirty="0"/>
              <a:t>by ‘d’ in EER diagram or by writing disjoint.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1899" y="3310721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Game</a:t>
            </a:r>
          </a:p>
          <a:p>
            <a:pPr algn="ctr"/>
            <a:r>
              <a:rPr lang="en-US" sz="2400" dirty="0" smtClean="0"/>
              <a:t>(Super class)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4686299" y="4148921"/>
            <a:ext cx="0" cy="51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01264" y="4686547"/>
            <a:ext cx="66938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01264" y="4677978"/>
            <a:ext cx="486" cy="533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57600" y="4677978"/>
            <a:ext cx="0" cy="5031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7350" y="515423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Cricket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Sub </a:t>
            </a:r>
            <a:r>
              <a:rPr lang="en-US" dirty="0"/>
              <a:t>class)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1134" y="5181094"/>
            <a:ext cx="19728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Tennis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0940" y="51816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Football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Connector 11"/>
          <p:cNvCxnSpPr>
            <a:endCxn id="11" idx="0"/>
          </p:cNvCxnSpPr>
          <p:nvPr/>
        </p:nvCxnSpPr>
        <p:spPr>
          <a:xfrm>
            <a:off x="5785340" y="4686547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sachin tendulk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87290"/>
            <a:ext cx="12192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sania mir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2887290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080745" y="516622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Chess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7995145" y="4671173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79" y="2887290"/>
            <a:ext cx="1084521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Image result for viswanathan an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237" y="2899557"/>
            <a:ext cx="1556763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7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9499" y="3310721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Employee</a:t>
            </a:r>
          </a:p>
          <a:p>
            <a:pPr algn="ctr"/>
            <a:r>
              <a:rPr lang="en-US" dirty="0"/>
              <a:t>(Super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4533899" y="4148921"/>
            <a:ext cx="0" cy="51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18360" y="4663440"/>
            <a:ext cx="4517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891616" y="4912250"/>
            <a:ext cx="483174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19200" y="515423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Professor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15000" y="516622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629400" y="4671173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rof. Pradyumansinh U. JadejaDarshan Institute of Engineering &amp; Techn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20800"/>
            <a:ext cx="1828800" cy="1730830"/>
          </a:xfrm>
          <a:prstGeom prst="rect">
            <a:avLst/>
          </a:prstGeom>
          <a:noFill/>
        </p:spPr>
      </p:pic>
      <p:pic>
        <p:nvPicPr>
          <p:cNvPr id="1028" name="Picture 4" descr="Prof. Hardik Ajaybhai DoshiDarshan Institute of Engineering &amp; Technolog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3500" y="1317170"/>
            <a:ext cx="1828800" cy="1730830"/>
          </a:xfrm>
          <a:prstGeom prst="rect">
            <a:avLst/>
          </a:prstGeom>
          <a:noFill/>
        </p:spPr>
      </p:pic>
      <p:pic>
        <p:nvPicPr>
          <p:cNvPr id="1030" name="Picture 6" descr="Prof. Firoz Ahamadbhai SherasiyaDarshan Institute of Engineering &amp; Technolog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320800"/>
            <a:ext cx="1828800" cy="1730830"/>
          </a:xfrm>
          <a:prstGeom prst="rect">
            <a:avLst/>
          </a:prstGeom>
          <a:noFill/>
        </p:spPr>
      </p:pic>
      <p:pic>
        <p:nvPicPr>
          <p:cNvPr id="1032" name="Picture 8" descr="Prof. Vijay Mansukhbhai ShekhatDarshan Institute of Engineering &amp; Technolog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0" y="1320800"/>
            <a:ext cx="1828800" cy="173083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304800" y="3276600"/>
            <a:ext cx="3314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Every entity of super class must be a member of only one subclass.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48299" y="3268868"/>
            <a:ext cx="3524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faculties are associated with only one sub class (Professor).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79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5" grpId="0" animBg="1"/>
      <p:bldP spid="28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Non-disjoint (Overlapping)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9499" y="3310721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Employee</a:t>
            </a:r>
          </a:p>
          <a:p>
            <a:pPr algn="ctr"/>
            <a:r>
              <a:rPr lang="en-US" dirty="0"/>
              <a:t>(Super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4533899" y="4148921"/>
            <a:ext cx="0" cy="51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18360" y="4663440"/>
            <a:ext cx="4517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891616" y="4912250"/>
            <a:ext cx="483174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19200" y="515423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Professor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15000" y="516622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629400" y="4671173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rof. Pradyumansinh U. JadejaDarshan Institute of Engineering &amp; Techn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20800"/>
            <a:ext cx="1828800" cy="1730830"/>
          </a:xfrm>
          <a:prstGeom prst="rect">
            <a:avLst/>
          </a:prstGeom>
          <a:noFill/>
        </p:spPr>
      </p:pic>
      <p:pic>
        <p:nvPicPr>
          <p:cNvPr id="1028" name="Picture 4" descr="Prof. Hardik Ajaybhai DoshiDarshan Institute of Engineering &amp; Technolog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3500" y="1317170"/>
            <a:ext cx="1828800" cy="1730830"/>
          </a:xfrm>
          <a:prstGeom prst="rect">
            <a:avLst/>
          </a:prstGeom>
          <a:noFill/>
        </p:spPr>
      </p:pic>
      <p:pic>
        <p:nvPicPr>
          <p:cNvPr id="1030" name="Picture 6" descr="Prof. Firoz Ahamadbhai SherasiyaDarshan Institute of Engineering &amp; Technolog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320800"/>
            <a:ext cx="1828800" cy="1730830"/>
          </a:xfrm>
          <a:prstGeom prst="rect">
            <a:avLst/>
          </a:prstGeom>
          <a:noFill/>
        </p:spPr>
      </p:pic>
      <p:pic>
        <p:nvPicPr>
          <p:cNvPr id="46082" name="Picture 2" descr="Prof. Gopi Bhupendrabhai SanghaniDarshan Institute of Engineering &amp; Technolog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8361" y="1320800"/>
            <a:ext cx="1826039" cy="172821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04800" y="32766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Same entity of super class can be a member of more than one subclass.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48299" y="3268868"/>
            <a:ext cx="3524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faculty (</a:t>
            </a:r>
            <a:r>
              <a:rPr lang="en-US" sz="2400" dirty="0" err="1" smtClean="0"/>
              <a:t>Gopimadam</a:t>
            </a:r>
            <a:r>
              <a:rPr lang="en-US" sz="2400" dirty="0" smtClean="0"/>
              <a:t>) is associated with more than one sub 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79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Non-disjoint (Overlapping)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specifies that is the same entity may be a member of more than one subclass of </a:t>
            </a:r>
            <a:r>
              <a:rPr lang="en-US" dirty="0" smtClean="0"/>
              <a:t>the specialization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Specified </a:t>
            </a:r>
            <a:r>
              <a:rPr lang="en-US" dirty="0"/>
              <a:t>by ‘o’ in EER diagram or by writing overlapping.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9499" y="3310721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Employee</a:t>
            </a:r>
          </a:p>
          <a:p>
            <a:pPr algn="ctr"/>
            <a:r>
              <a:rPr lang="en-US" dirty="0"/>
              <a:t>(Super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4533899" y="4148921"/>
            <a:ext cx="0" cy="51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18360" y="4663440"/>
            <a:ext cx="4517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891616" y="4912250"/>
            <a:ext cx="483174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19200" y="515423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Professor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15000" y="516622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629400" y="4671173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rof. Pradyumansinh U. JadejaDarshan Institute of Engineering &amp; Techn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1" y="3051683"/>
            <a:ext cx="1554480" cy="1471206"/>
          </a:xfrm>
          <a:prstGeom prst="rect">
            <a:avLst/>
          </a:prstGeom>
          <a:noFill/>
        </p:spPr>
      </p:pic>
      <p:pic>
        <p:nvPicPr>
          <p:cNvPr id="1028" name="Picture 4" descr="Prof. Hardik Ajaybhai DoshiDarshan Institute of Engineering &amp; Technolog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7860" y="3051683"/>
            <a:ext cx="1554480" cy="1471206"/>
          </a:xfrm>
          <a:prstGeom prst="rect">
            <a:avLst/>
          </a:prstGeom>
          <a:noFill/>
        </p:spPr>
      </p:pic>
      <p:pic>
        <p:nvPicPr>
          <p:cNvPr id="1030" name="Picture 6" descr="Prof. Firoz Ahamadbhai SherasiyaDarshan Institute of Engineering &amp; Technolog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5459" y="3051683"/>
            <a:ext cx="1554480" cy="1471206"/>
          </a:xfrm>
          <a:prstGeom prst="rect">
            <a:avLst/>
          </a:prstGeom>
          <a:noFill/>
        </p:spPr>
      </p:pic>
      <p:pic>
        <p:nvPicPr>
          <p:cNvPr id="46082" name="Picture 2" descr="Prof. Gopi Bhupendrabhai SanghaniDarshan Institute of Engineering &amp; Technolog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77112" y="3051683"/>
            <a:ext cx="1554480" cy="1471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804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Representation of Disjoint &amp; Non-disjoint in E-R diagram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19050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Employee</a:t>
            </a:r>
          </a:p>
          <a:p>
            <a:pPr algn="ctr"/>
            <a:r>
              <a:rPr lang="en-US" dirty="0"/>
              <a:t>(Super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>
            <a:endCxn id="11" idx="0"/>
          </p:cNvCxnSpPr>
          <p:nvPr/>
        </p:nvCxnSpPr>
        <p:spPr>
          <a:xfrm>
            <a:off x="4457700" y="2743200"/>
            <a:ext cx="0" cy="864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1"/>
          </p:cNvCxnSpPr>
          <p:nvPr/>
        </p:nvCxnSpPr>
        <p:spPr>
          <a:xfrm flipH="1">
            <a:off x="3238503" y="4013522"/>
            <a:ext cx="895347" cy="8726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05050" y="4886153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Professor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6800" y="4886153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Connector 9"/>
          <p:cNvCxnSpPr>
            <a:stCxn id="11" idx="3"/>
            <a:endCxn id="9" idx="0"/>
          </p:cNvCxnSpPr>
          <p:nvPr/>
        </p:nvCxnSpPr>
        <p:spPr>
          <a:xfrm>
            <a:off x="4781550" y="4013522"/>
            <a:ext cx="1009650" cy="8726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erge 10"/>
          <p:cNvSpPr/>
          <p:nvPr/>
        </p:nvSpPr>
        <p:spPr>
          <a:xfrm>
            <a:off x="3810000" y="3607444"/>
            <a:ext cx="1295400" cy="812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05400" y="3780159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Overlapping/ Non-disjoint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24176" y="3772951"/>
            <a:ext cx="98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Disjoint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762001" y="2743200"/>
            <a:ext cx="2209800" cy="864244"/>
          </a:xfrm>
          <a:prstGeom prst="wedgeRoundRectCallout">
            <a:avLst>
              <a:gd name="adj1" fmla="val 52699"/>
              <a:gd name="adj2" fmla="val 7917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case of </a:t>
            </a:r>
          </a:p>
          <a:p>
            <a:pPr algn="ctr"/>
            <a:r>
              <a:rPr lang="en-US" sz="2000" dirty="0" smtClean="0"/>
              <a:t>Disjoint constraint</a:t>
            </a:r>
            <a:endParaRPr lang="en-US" sz="2000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5943600" y="2788593"/>
            <a:ext cx="2781300" cy="864244"/>
          </a:xfrm>
          <a:prstGeom prst="wedgeRoundRectCallout">
            <a:avLst>
              <a:gd name="adj1" fmla="val -68853"/>
              <a:gd name="adj2" fmla="val 7751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case of </a:t>
            </a:r>
          </a:p>
          <a:p>
            <a:pPr algn="ctr"/>
            <a:r>
              <a:rPr lang="en-US" sz="2000" dirty="0" smtClean="0"/>
              <a:t>Non- disjoint constraint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13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20" grpId="0"/>
      <p:bldP spid="21" grpId="0"/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Participation constraint</a:t>
            </a:r>
            <a:r>
              <a:rPr lang="en-US" dirty="0" smtClean="0"/>
              <a:t>: Determines whether every member of super class must participate as a member of subclass or not.</a:t>
            </a:r>
          </a:p>
          <a:p>
            <a:pPr algn="just"/>
            <a:r>
              <a:rPr lang="en-US" dirty="0" smtClean="0"/>
              <a:t>Types of participation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Total (Mandatory)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Partial (Optional)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1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Participation (Mandatory)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1899" y="3310721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Vehicle</a:t>
            </a:r>
          </a:p>
          <a:p>
            <a:pPr algn="ctr"/>
            <a:r>
              <a:rPr lang="en-US" dirty="0"/>
              <a:t>(Super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4686299" y="4148921"/>
            <a:ext cx="0" cy="51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513806" y="4663440"/>
            <a:ext cx="4274090" cy="50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272616" y="4912250"/>
            <a:ext cx="483174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00200" y="515423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 Wheeler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Sub </a:t>
            </a:r>
            <a:r>
              <a:rPr lang="en-US" dirty="0"/>
              <a:t>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67400" y="516622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 Wheeler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781800" y="4671173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two wheel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02" y="2677965"/>
            <a:ext cx="1886698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055" y="2793492"/>
            <a:ext cx="2304288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79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Entity: </a:t>
            </a:r>
            <a:r>
              <a:rPr lang="en-US" dirty="0" smtClean="0"/>
              <a:t>An </a:t>
            </a:r>
            <a:r>
              <a:rPr lang="en-US" dirty="0"/>
              <a:t>entity is a </a:t>
            </a:r>
            <a:r>
              <a:rPr lang="en-US" dirty="0" smtClean="0"/>
              <a:t>person</a:t>
            </a:r>
            <a:r>
              <a:rPr lang="en-US" dirty="0"/>
              <a:t>, a place or an </a:t>
            </a:r>
            <a:r>
              <a:rPr lang="en-US" dirty="0" smtClean="0"/>
              <a:t>object.</a:t>
            </a:r>
          </a:p>
          <a:p>
            <a:r>
              <a:rPr lang="en-US" dirty="0" smtClean="0"/>
              <a:t>Entities of a college database:</a:t>
            </a:r>
          </a:p>
          <a:p>
            <a:pPr lvl="1"/>
            <a:r>
              <a:rPr lang="en-US" dirty="0" smtClean="0"/>
              <a:t>Student</a:t>
            </a:r>
          </a:p>
          <a:p>
            <a:pPr lvl="1"/>
            <a:r>
              <a:rPr lang="en-US" dirty="0" smtClean="0"/>
              <a:t>Professor/Faculty</a:t>
            </a:r>
          </a:p>
          <a:p>
            <a:pPr lvl="1"/>
            <a:r>
              <a:rPr lang="en-US" dirty="0" smtClean="0"/>
              <a:t>Courses</a:t>
            </a:r>
          </a:p>
          <a:p>
            <a:pPr lvl="1"/>
            <a:r>
              <a:rPr lang="en-US" dirty="0" smtClean="0"/>
              <a:t>Department</a:t>
            </a:r>
          </a:p>
          <a:p>
            <a:pPr lvl="1"/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Subject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Exercise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2200" dirty="0" smtClean="0"/>
              <a:t>Write </a:t>
            </a:r>
            <a:r>
              <a:rPr lang="en-US" sz="2200" dirty="0"/>
              <a:t>down the different entities of </a:t>
            </a:r>
            <a:r>
              <a:rPr lang="en-US" sz="2200" dirty="0" smtClean="0"/>
              <a:t>Banking </a:t>
            </a:r>
            <a:r>
              <a:rPr lang="en-US" sz="2200" dirty="0"/>
              <a:t>Management System.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US" sz="2200" dirty="0"/>
              <a:t>Write down the different entities of </a:t>
            </a:r>
            <a:r>
              <a:rPr lang="en-US" sz="2200" dirty="0" smtClean="0"/>
              <a:t>Hospital </a:t>
            </a:r>
            <a:r>
              <a:rPr lang="en-US" sz="2200" dirty="0"/>
              <a:t>Management System</a:t>
            </a:r>
            <a:r>
              <a:rPr lang="en-US" sz="2200" dirty="0" smtClean="0"/>
              <a:t>.</a:t>
            </a:r>
            <a:endParaRPr lang="en-US" sz="2200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0" y="2971800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Entity 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1042" y="3846492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4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Participation (Mandatory)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1899" y="3310721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Vehicle</a:t>
            </a:r>
          </a:p>
          <a:p>
            <a:pPr algn="ctr"/>
            <a:r>
              <a:rPr lang="en-US" dirty="0"/>
              <a:t>(Super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4686299" y="4148921"/>
            <a:ext cx="0" cy="51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513806" y="4663440"/>
            <a:ext cx="4274090" cy="50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272616" y="4912250"/>
            <a:ext cx="483174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00200" y="515423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 Wheeler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Sub </a:t>
            </a:r>
            <a:r>
              <a:rPr lang="en-US" dirty="0"/>
              <a:t>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67400" y="516622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 Wheeler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781800" y="4671173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two wheel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02" y="2677965"/>
            <a:ext cx="1886698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055" y="2793492"/>
            <a:ext cx="2304288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69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Participation (Mandatory)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Total </a:t>
            </a:r>
            <a:r>
              <a:rPr lang="en-US" dirty="0" smtClean="0"/>
              <a:t>participation specifies </a:t>
            </a:r>
            <a:r>
              <a:rPr lang="en-US" dirty="0"/>
              <a:t>that every entity in the superclass must be a member of some subclass </a:t>
            </a:r>
            <a:r>
              <a:rPr lang="en-US" dirty="0" smtClean="0"/>
              <a:t>in the </a:t>
            </a:r>
            <a:r>
              <a:rPr lang="en-US" dirty="0"/>
              <a:t>specialization.</a:t>
            </a:r>
          </a:p>
          <a:p>
            <a:pPr algn="just"/>
            <a:r>
              <a:rPr lang="en-US" dirty="0"/>
              <a:t>Specified by a double line in EER diagram.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1899" y="3310721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Vehicle</a:t>
            </a:r>
          </a:p>
          <a:p>
            <a:pPr algn="ctr"/>
            <a:r>
              <a:rPr lang="en-US" dirty="0"/>
              <a:t>(Super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4686299" y="4148921"/>
            <a:ext cx="0" cy="51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513806" y="4663440"/>
            <a:ext cx="4274090" cy="50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272616" y="4912250"/>
            <a:ext cx="483174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00200" y="515423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 Wheeler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Sub </a:t>
            </a:r>
            <a:r>
              <a:rPr lang="en-US" dirty="0"/>
              <a:t>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67400" y="516622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 Wheeler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781800" y="4671173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two wheel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02" y="2677965"/>
            <a:ext cx="1886698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055" y="2793492"/>
            <a:ext cx="2304288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Participation (Optional)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1899" y="3310721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Vehicle</a:t>
            </a:r>
          </a:p>
          <a:p>
            <a:pPr algn="ctr"/>
            <a:r>
              <a:rPr lang="en-US" dirty="0"/>
              <a:t>(Super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4686299" y="4148921"/>
            <a:ext cx="0" cy="51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513806" y="4663440"/>
            <a:ext cx="4274090" cy="50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272616" y="4912250"/>
            <a:ext cx="483174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00200" y="515423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 Wheeler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Sub </a:t>
            </a:r>
            <a:r>
              <a:rPr lang="en-US" dirty="0"/>
              <a:t>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67400" y="516622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 Wheeler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781800" y="4671173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two wheel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02" y="2677965"/>
            <a:ext cx="1886698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three wheel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3202"/>
            <a:ext cx="2310449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5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Participation (Optional)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1899" y="3310721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Vehicle</a:t>
            </a:r>
          </a:p>
          <a:p>
            <a:pPr algn="ctr"/>
            <a:r>
              <a:rPr lang="en-US" dirty="0"/>
              <a:t>(Super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4686299" y="4148921"/>
            <a:ext cx="0" cy="51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513806" y="4663440"/>
            <a:ext cx="4274090" cy="50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272616" y="4912250"/>
            <a:ext cx="483174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00200" y="515423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 Wheeler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Sub </a:t>
            </a:r>
            <a:r>
              <a:rPr lang="en-US" dirty="0"/>
              <a:t>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67400" y="516622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 Wheeler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781800" y="4671173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two wheel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02" y="2677965"/>
            <a:ext cx="1886698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three wheel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3202"/>
            <a:ext cx="2310449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143250" y="2231715"/>
            <a:ext cx="2857500" cy="947995"/>
          </a:xfrm>
          <a:prstGeom prst="wedgeRoundRectCallout">
            <a:avLst>
              <a:gd name="adj1" fmla="val 68827"/>
              <a:gd name="adj2" fmla="val 640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Not associated with any sub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153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Participation (Optional)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1899" y="3310721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Vehicle</a:t>
            </a:r>
          </a:p>
          <a:p>
            <a:pPr algn="ctr"/>
            <a:r>
              <a:rPr lang="en-US" dirty="0"/>
              <a:t>(Super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4686299" y="4148921"/>
            <a:ext cx="0" cy="51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513806" y="4663440"/>
            <a:ext cx="4274090" cy="50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272616" y="4912250"/>
            <a:ext cx="483174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00200" y="515423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 Wheeler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Sub </a:t>
            </a:r>
            <a:r>
              <a:rPr lang="en-US" dirty="0"/>
              <a:t>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67400" y="516622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 Wheeler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781800" y="4671173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two wheel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02" y="2677965"/>
            <a:ext cx="1886698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Participation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Partial specifies that every entity in the super class not belong to any of the subclass </a:t>
            </a:r>
            <a:r>
              <a:rPr lang="en-US" dirty="0" smtClean="0"/>
              <a:t>of specialization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Specified </a:t>
            </a:r>
            <a:r>
              <a:rPr lang="en-US" dirty="0"/>
              <a:t>by a single line in EER diagram.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1899" y="3310721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Vehicle</a:t>
            </a:r>
          </a:p>
          <a:p>
            <a:pPr algn="ctr"/>
            <a:r>
              <a:rPr lang="en-US" dirty="0"/>
              <a:t>(Super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4686299" y="4148921"/>
            <a:ext cx="0" cy="51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513806" y="4663440"/>
            <a:ext cx="4274090" cy="50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272616" y="4912250"/>
            <a:ext cx="483174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00200" y="515423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 Wheeler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Sub </a:t>
            </a:r>
            <a:r>
              <a:rPr lang="en-US" dirty="0"/>
              <a:t>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67400" y="516622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 Wheeler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781800" y="4671173"/>
            <a:ext cx="0" cy="495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two wheel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02" y="2677965"/>
            <a:ext cx="1886698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three whee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3202"/>
            <a:ext cx="2310449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Representation of Total &amp; Partial in E-R diagram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19050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Vehicle</a:t>
            </a:r>
          </a:p>
          <a:p>
            <a:pPr algn="ctr"/>
            <a:r>
              <a:rPr lang="en-US" dirty="0"/>
              <a:t>(Super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>
            <a:endCxn id="11" idx="0"/>
          </p:cNvCxnSpPr>
          <p:nvPr/>
        </p:nvCxnSpPr>
        <p:spPr>
          <a:xfrm>
            <a:off x="4457700" y="2743200"/>
            <a:ext cx="0" cy="864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1"/>
          </p:cNvCxnSpPr>
          <p:nvPr/>
        </p:nvCxnSpPr>
        <p:spPr>
          <a:xfrm flipH="1">
            <a:off x="3238503" y="4013522"/>
            <a:ext cx="895347" cy="8726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05050" y="4886153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 Wheeler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Sub class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6800" y="4886153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 Wheeler</a:t>
            </a:r>
          </a:p>
          <a:p>
            <a:pPr algn="ctr"/>
            <a:r>
              <a:rPr lang="en-US" dirty="0"/>
              <a:t>(Sub class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Connector 9"/>
          <p:cNvCxnSpPr>
            <a:stCxn id="11" idx="3"/>
            <a:endCxn id="9" idx="0"/>
          </p:cNvCxnSpPr>
          <p:nvPr/>
        </p:nvCxnSpPr>
        <p:spPr>
          <a:xfrm>
            <a:off x="4781550" y="4013522"/>
            <a:ext cx="1009650" cy="8726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erge 10"/>
          <p:cNvSpPr/>
          <p:nvPr/>
        </p:nvSpPr>
        <p:spPr>
          <a:xfrm>
            <a:off x="3810000" y="3607444"/>
            <a:ext cx="1295400" cy="81215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ISA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0" y="2743200"/>
            <a:ext cx="0" cy="864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1066800" y="2431740"/>
            <a:ext cx="2343150" cy="1005840"/>
          </a:xfrm>
          <a:prstGeom prst="wedgeRoundRectCallout">
            <a:avLst>
              <a:gd name="adj1" fmla="val 93652"/>
              <a:gd name="adj2" fmla="val 3453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case of </a:t>
            </a:r>
          </a:p>
          <a:p>
            <a:pPr algn="ctr"/>
            <a:r>
              <a:rPr lang="en-US" sz="2000" dirty="0" smtClean="0"/>
              <a:t>Partial participation</a:t>
            </a:r>
          </a:p>
          <a:p>
            <a:pPr algn="ctr"/>
            <a:r>
              <a:rPr lang="en-US" sz="2000" dirty="0" smtClean="0"/>
              <a:t>(Single line)</a:t>
            </a:r>
            <a:endParaRPr lang="en-US" sz="20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5605462" y="2458170"/>
            <a:ext cx="2781300" cy="1005840"/>
          </a:xfrm>
          <a:prstGeom prst="wedgeRoundRectCallout">
            <a:avLst>
              <a:gd name="adj1" fmla="val -86319"/>
              <a:gd name="adj2" fmla="val 3355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case of </a:t>
            </a:r>
          </a:p>
          <a:p>
            <a:pPr algn="ctr"/>
            <a:r>
              <a:rPr lang="en-US" sz="2000" dirty="0" smtClean="0"/>
              <a:t>Total participation</a:t>
            </a:r>
          </a:p>
          <a:p>
            <a:pPr algn="ctr"/>
            <a:r>
              <a:rPr lang="en-US" sz="2000" dirty="0" smtClean="0"/>
              <a:t>(Double line)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1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in E-R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E-R </a:t>
            </a:r>
            <a:r>
              <a:rPr lang="en-US" dirty="0" smtClean="0"/>
              <a:t>model we </a:t>
            </a:r>
            <a:r>
              <a:rPr lang="en-US" dirty="0"/>
              <a:t>cannot express relationships </a:t>
            </a:r>
            <a:r>
              <a:rPr lang="en-US" dirty="0" smtClean="0"/>
              <a:t>between two </a:t>
            </a:r>
            <a:r>
              <a:rPr lang="en-US" dirty="0"/>
              <a:t>relationships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Diamond 3"/>
          <p:cNvSpPr/>
          <p:nvPr/>
        </p:nvSpPr>
        <p:spPr>
          <a:xfrm>
            <a:off x="3515561" y="1981200"/>
            <a:ext cx="2470150" cy="6858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Relation</a:t>
            </a:r>
            <a:endParaRPr lang="en-IN" sz="2000" dirty="0"/>
          </a:p>
        </p:txBody>
      </p:sp>
      <p:sp>
        <p:nvSpPr>
          <p:cNvPr id="5" name="Diamond 4"/>
          <p:cNvSpPr/>
          <p:nvPr/>
        </p:nvSpPr>
        <p:spPr>
          <a:xfrm>
            <a:off x="609600" y="1981200"/>
            <a:ext cx="2470150" cy="6858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Relation 1</a:t>
            </a:r>
            <a:endParaRPr lang="en-IN" sz="2000" dirty="0"/>
          </a:p>
        </p:txBody>
      </p:sp>
      <p:sp>
        <p:nvSpPr>
          <p:cNvPr id="6" name="Diamond 5"/>
          <p:cNvSpPr/>
          <p:nvPr/>
        </p:nvSpPr>
        <p:spPr>
          <a:xfrm>
            <a:off x="6369050" y="1981200"/>
            <a:ext cx="2470150" cy="6858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Relation 2</a:t>
            </a:r>
            <a:endParaRPr lang="en-IN" sz="2000" dirty="0"/>
          </a:p>
        </p:txBody>
      </p:sp>
      <p:cxnSp>
        <p:nvCxnSpPr>
          <p:cNvPr id="7" name="Straight Connector 6"/>
          <p:cNvCxnSpPr>
            <a:stCxn id="5" idx="3"/>
            <a:endCxn id="4" idx="1"/>
          </p:cNvCxnSpPr>
          <p:nvPr/>
        </p:nvCxnSpPr>
        <p:spPr>
          <a:xfrm>
            <a:off x="3079750" y="2324100"/>
            <a:ext cx="4358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3"/>
          </p:cNvCxnSpPr>
          <p:nvPr/>
        </p:nvCxnSpPr>
        <p:spPr>
          <a:xfrm>
            <a:off x="5985711" y="2324100"/>
            <a:ext cx="3833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4339473" y="1764926"/>
            <a:ext cx="822325" cy="111834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3515561" y="2907927"/>
            <a:ext cx="2470150" cy="6858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Relation</a:t>
            </a:r>
            <a:endParaRPr lang="en-IN" sz="2000" dirty="0"/>
          </a:p>
        </p:txBody>
      </p:sp>
      <p:sp>
        <p:nvSpPr>
          <p:cNvPr id="22" name="Rectangle 21"/>
          <p:cNvSpPr/>
          <p:nvPr/>
        </p:nvSpPr>
        <p:spPr>
          <a:xfrm>
            <a:off x="609600" y="2907927"/>
            <a:ext cx="247015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Entity 1</a:t>
            </a:r>
            <a:endParaRPr lang="en-IN" sz="2000" dirty="0"/>
          </a:p>
        </p:txBody>
      </p:sp>
      <p:sp>
        <p:nvSpPr>
          <p:cNvPr id="23" name="Rectangle 22"/>
          <p:cNvSpPr/>
          <p:nvPr/>
        </p:nvSpPr>
        <p:spPr>
          <a:xfrm>
            <a:off x="6369050" y="2907927"/>
            <a:ext cx="247015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Entity 2</a:t>
            </a:r>
            <a:endParaRPr lang="en-IN" sz="2000" dirty="0"/>
          </a:p>
        </p:txBody>
      </p:sp>
      <p:cxnSp>
        <p:nvCxnSpPr>
          <p:cNvPr id="24" name="Straight Connector 23"/>
          <p:cNvCxnSpPr>
            <a:endCxn id="21" idx="1"/>
          </p:cNvCxnSpPr>
          <p:nvPr/>
        </p:nvCxnSpPr>
        <p:spPr>
          <a:xfrm>
            <a:off x="3079750" y="3250827"/>
            <a:ext cx="4358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3"/>
          </p:cNvCxnSpPr>
          <p:nvPr/>
        </p:nvCxnSpPr>
        <p:spPr>
          <a:xfrm>
            <a:off x="5985711" y="3250827"/>
            <a:ext cx="3833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20049" y="3106458"/>
            <a:ext cx="308727" cy="386043"/>
          </a:xfrm>
          <a:prstGeom prst="line">
            <a:avLst/>
          </a:prstGeom>
          <a:ln w="2540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574789" y="3016063"/>
            <a:ext cx="589798" cy="469528"/>
          </a:xfrm>
          <a:prstGeom prst="line">
            <a:avLst/>
          </a:prstGeom>
          <a:ln w="2540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5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in E-R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105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5895" y="2538456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5872" y="2534100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3859821" y="2532381"/>
            <a:ext cx="1724298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8" idx="3"/>
            <a:endCxn id="7" idx="1"/>
          </p:cNvCxnSpPr>
          <p:nvPr/>
        </p:nvCxnSpPr>
        <p:spPr>
          <a:xfrm>
            <a:off x="5584119" y="2760981"/>
            <a:ext cx="881753" cy="171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6" idx="3"/>
            <a:endCxn id="8" idx="1"/>
          </p:cNvCxnSpPr>
          <p:nvPr/>
        </p:nvCxnSpPr>
        <p:spPr>
          <a:xfrm flipV="1">
            <a:off x="2984066" y="2760981"/>
            <a:ext cx="875755" cy="607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>
            <a:stCxn id="12" idx="4"/>
            <a:endCxn id="6" idx="0"/>
          </p:cNvCxnSpPr>
          <p:nvPr/>
        </p:nvCxnSpPr>
        <p:spPr>
          <a:xfrm>
            <a:off x="1171592" y="2102484"/>
            <a:ext cx="963389" cy="43597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/>
          <p:cNvSpPr/>
          <p:nvPr/>
        </p:nvSpPr>
        <p:spPr>
          <a:xfrm>
            <a:off x="440072" y="1679574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EmpID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4" idx="4"/>
            <a:endCxn id="6" idx="0"/>
          </p:cNvCxnSpPr>
          <p:nvPr/>
        </p:nvCxnSpPr>
        <p:spPr>
          <a:xfrm flipH="1">
            <a:off x="2134981" y="2080073"/>
            <a:ext cx="654734" cy="4583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2058195" y="1657163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6" idx="4"/>
            <a:endCxn id="8" idx="0"/>
          </p:cNvCxnSpPr>
          <p:nvPr/>
        </p:nvCxnSpPr>
        <p:spPr>
          <a:xfrm flipH="1">
            <a:off x="4721970" y="2044220"/>
            <a:ext cx="526" cy="48816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3990976" y="1621310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Hours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8" idx="4"/>
          </p:cNvCxnSpPr>
          <p:nvPr/>
        </p:nvCxnSpPr>
        <p:spPr>
          <a:xfrm>
            <a:off x="6413357" y="2098471"/>
            <a:ext cx="963389" cy="43597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5681837" y="1675561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20" idx="4"/>
          </p:cNvCxnSpPr>
          <p:nvPr/>
        </p:nvCxnSpPr>
        <p:spPr>
          <a:xfrm flipH="1">
            <a:off x="7376746" y="2076060"/>
            <a:ext cx="654734" cy="4583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299960" y="1653150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3859821" y="3837122"/>
            <a:ext cx="1724298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6" idx="2"/>
            <a:endCxn id="21" idx="1"/>
          </p:cNvCxnSpPr>
          <p:nvPr/>
        </p:nvCxnSpPr>
        <p:spPr>
          <a:xfrm>
            <a:off x="2134981" y="2995656"/>
            <a:ext cx="1724840" cy="107006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/>
          <p:cNvCxnSpPr>
            <a:stCxn id="7" idx="2"/>
            <a:endCxn id="21" idx="3"/>
          </p:cNvCxnSpPr>
          <p:nvPr/>
        </p:nvCxnSpPr>
        <p:spPr>
          <a:xfrm flipH="1">
            <a:off x="5584119" y="2991300"/>
            <a:ext cx="1730839" cy="107442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/>
          <p:cNvSpPr/>
          <p:nvPr/>
        </p:nvSpPr>
        <p:spPr>
          <a:xfrm>
            <a:off x="3872884" y="4701150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3" idx="2"/>
            <a:endCxn id="35" idx="0"/>
          </p:cNvCxnSpPr>
          <p:nvPr/>
        </p:nvCxnSpPr>
        <p:spPr>
          <a:xfrm>
            <a:off x="4721970" y="5158350"/>
            <a:ext cx="526" cy="40425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3990976" y="5562600"/>
            <a:ext cx="146304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721443" y="4279766"/>
            <a:ext cx="526" cy="40425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/>
          <p:cNvCxnSpPr>
            <a:stCxn id="8" idx="2"/>
            <a:endCxn id="21" idx="0"/>
          </p:cNvCxnSpPr>
          <p:nvPr/>
        </p:nvCxnSpPr>
        <p:spPr>
          <a:xfrm>
            <a:off x="4721970" y="2989581"/>
            <a:ext cx="0" cy="84754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>
          <a:xfrm>
            <a:off x="3276600" y="3132822"/>
            <a:ext cx="289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Two relationship between same pair of entities is not allowed</a:t>
            </a:r>
            <a:endParaRPr lang="en-US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872884" y="2872350"/>
            <a:ext cx="394316" cy="342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45488" y="3621894"/>
            <a:ext cx="421712" cy="355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486111" y="2331084"/>
            <a:ext cx="2457489" cy="2164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005415" y="3146810"/>
            <a:ext cx="154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Can not connect two relationship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5257800" y="2872351"/>
            <a:ext cx="339382" cy="380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300675" y="3634350"/>
            <a:ext cx="270380" cy="342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mond 67"/>
          <p:cNvSpPr/>
          <p:nvPr/>
        </p:nvSpPr>
        <p:spPr>
          <a:xfrm>
            <a:off x="6781800" y="4655371"/>
            <a:ext cx="2103120" cy="4572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Relation</a:t>
            </a:r>
            <a:endParaRPr lang="en-IN" sz="2000" dirty="0"/>
          </a:p>
        </p:txBody>
      </p:sp>
      <p:sp>
        <p:nvSpPr>
          <p:cNvPr id="69" name="Rectangle 68"/>
          <p:cNvSpPr/>
          <p:nvPr/>
        </p:nvSpPr>
        <p:spPr>
          <a:xfrm>
            <a:off x="6913420" y="5544286"/>
            <a:ext cx="1828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Entity 2</a:t>
            </a:r>
            <a:endParaRPr lang="en-IN" sz="2000" dirty="0"/>
          </a:p>
        </p:txBody>
      </p:sp>
      <p:sp>
        <p:nvSpPr>
          <p:cNvPr id="70" name="Rectangle 69"/>
          <p:cNvSpPr/>
          <p:nvPr/>
        </p:nvSpPr>
        <p:spPr>
          <a:xfrm>
            <a:off x="6916156" y="3766457"/>
            <a:ext cx="1828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Entity 1</a:t>
            </a:r>
            <a:endParaRPr lang="en-IN" sz="2000" dirty="0"/>
          </a:p>
        </p:txBody>
      </p:sp>
      <p:cxnSp>
        <p:nvCxnSpPr>
          <p:cNvPr id="71" name="Straight Connector 70"/>
          <p:cNvCxnSpPr>
            <a:stCxn id="68" idx="0"/>
            <a:endCxn id="70" idx="2"/>
          </p:cNvCxnSpPr>
          <p:nvPr/>
        </p:nvCxnSpPr>
        <p:spPr>
          <a:xfrm flipH="1" flipV="1">
            <a:off x="7830556" y="4223657"/>
            <a:ext cx="2804" cy="431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8" idx="2"/>
            <a:endCxn id="69" idx="0"/>
          </p:cNvCxnSpPr>
          <p:nvPr/>
        </p:nvCxnSpPr>
        <p:spPr>
          <a:xfrm flipH="1">
            <a:off x="7827820" y="5112571"/>
            <a:ext cx="5540" cy="431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75428" y="1416684"/>
            <a:ext cx="8678072" cy="18366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8051903" y="990600"/>
            <a:ext cx="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4179332"/>
            <a:ext cx="3320628" cy="2145268"/>
          </a:xfrm>
          <a:prstGeom prst="wedgeRoundRectCallout">
            <a:avLst>
              <a:gd name="adj1" fmla="val -22765"/>
              <a:gd name="adj2" fmla="val -958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Process of creating an entity by combining various components of E-R diagram is called aggregation.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05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33" grpId="0" animBg="1"/>
      <p:bldP spid="35" grpId="0" animBg="1"/>
      <p:bldP spid="47" grpId="0"/>
      <p:bldP spid="47" grpId="1"/>
      <p:bldP spid="54" grpId="0" animBg="1"/>
      <p:bldP spid="54" grpId="1" animBg="1"/>
      <p:bldP spid="55" grpId="0"/>
      <p:bldP spid="55" grpId="1"/>
      <p:bldP spid="68" grpId="0" animBg="1"/>
      <p:bldP spid="69" grpId="0" animBg="1"/>
      <p:bldP spid="70" grpId="0" animBg="1"/>
      <p:bldP spid="79" grpId="0" animBg="1"/>
      <p:bldP spid="80" grpId="0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 of Hospital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28575">
            <a:noFill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5895" y="2028306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93329" y="2023950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Hospital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746996" y="2022231"/>
            <a:ext cx="2150296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Admitted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>
            <a:off x="5897292" y="2250831"/>
            <a:ext cx="596037" cy="1719"/>
          </a:xfrm>
          <a:prstGeom prst="line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 flipV="1">
            <a:off x="2984066" y="2250831"/>
            <a:ext cx="762930" cy="607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10" idx="4"/>
            <a:endCxn id="4" idx="0"/>
          </p:cNvCxnSpPr>
          <p:nvPr/>
        </p:nvCxnSpPr>
        <p:spPr>
          <a:xfrm>
            <a:off x="1171592" y="1592334"/>
            <a:ext cx="963389" cy="43597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40072" y="1169424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PatID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2" idx="4"/>
            <a:endCxn id="4" idx="0"/>
          </p:cNvCxnSpPr>
          <p:nvPr/>
        </p:nvCxnSpPr>
        <p:spPr>
          <a:xfrm flipH="1">
            <a:off x="2134981" y="1569923"/>
            <a:ext cx="654734" cy="4583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/>
          <p:cNvSpPr/>
          <p:nvPr/>
        </p:nvSpPr>
        <p:spPr>
          <a:xfrm>
            <a:off x="2058195" y="1147013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6" idx="4"/>
          </p:cNvCxnSpPr>
          <p:nvPr/>
        </p:nvCxnSpPr>
        <p:spPr>
          <a:xfrm>
            <a:off x="6413357" y="1588321"/>
            <a:ext cx="963389" cy="43597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681837" y="1165411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HosID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8" idx="4"/>
          </p:cNvCxnSpPr>
          <p:nvPr/>
        </p:nvCxnSpPr>
        <p:spPr>
          <a:xfrm flipH="1">
            <a:off x="7376746" y="1565910"/>
            <a:ext cx="654734" cy="4583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299960" y="1143000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1295400" y="2904941"/>
            <a:ext cx="1724298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08463" y="3768969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Medical Record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2" idx="2"/>
            <a:endCxn id="24" idx="0"/>
          </p:cNvCxnSpPr>
          <p:nvPr/>
        </p:nvCxnSpPr>
        <p:spPr>
          <a:xfrm flipH="1">
            <a:off x="1112520" y="4226169"/>
            <a:ext cx="1045029" cy="40425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381000" y="4630419"/>
            <a:ext cx="146304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MRID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157022" y="3347585"/>
            <a:ext cx="526" cy="404250"/>
          </a:xfrm>
          <a:prstGeom prst="line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9" idx="0"/>
          </p:cNvCxnSpPr>
          <p:nvPr/>
        </p:nvCxnSpPr>
        <p:spPr>
          <a:xfrm>
            <a:off x="2157022" y="2479431"/>
            <a:ext cx="527" cy="42551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6477000" y="2922722"/>
            <a:ext cx="1724298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90063" y="3786750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3" idx="2"/>
            <a:endCxn id="45" idx="0"/>
          </p:cNvCxnSpPr>
          <p:nvPr/>
        </p:nvCxnSpPr>
        <p:spPr>
          <a:xfrm flipH="1">
            <a:off x="6522720" y="4243950"/>
            <a:ext cx="816429" cy="40425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Oval 44"/>
          <p:cNvSpPr/>
          <p:nvPr/>
        </p:nvSpPr>
        <p:spPr>
          <a:xfrm>
            <a:off x="5791200" y="4648200"/>
            <a:ext cx="146304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DrID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7338622" y="3365366"/>
            <a:ext cx="526" cy="40425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stCxn id="42" idx="0"/>
            <a:endCxn id="5" idx="2"/>
          </p:cNvCxnSpPr>
          <p:nvPr/>
        </p:nvCxnSpPr>
        <p:spPr>
          <a:xfrm flipV="1">
            <a:off x="7339149" y="2481150"/>
            <a:ext cx="3266" cy="441572"/>
          </a:xfrm>
          <a:prstGeom prst="line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 rot="1261021">
            <a:off x="3899396" y="2971800"/>
            <a:ext cx="2150296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Treats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>
            <a:stCxn id="54" idx="3"/>
          </p:cNvCxnSpPr>
          <p:nvPr/>
        </p:nvCxnSpPr>
        <p:spPr>
          <a:xfrm>
            <a:off x="5978167" y="3585997"/>
            <a:ext cx="511369" cy="19817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/>
          <p:cNvCxnSpPr>
            <a:endCxn id="54" idx="1"/>
          </p:cNvCxnSpPr>
          <p:nvPr/>
        </p:nvCxnSpPr>
        <p:spPr>
          <a:xfrm>
            <a:off x="2981025" y="2491424"/>
            <a:ext cx="989896" cy="32337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66"/>
          <p:cNvCxnSpPr>
            <a:stCxn id="43" idx="2"/>
            <a:endCxn id="68" idx="0"/>
          </p:cNvCxnSpPr>
          <p:nvPr/>
        </p:nvCxnSpPr>
        <p:spPr>
          <a:xfrm>
            <a:off x="7339149" y="4243950"/>
            <a:ext cx="824894" cy="40382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Oval 67"/>
          <p:cNvSpPr/>
          <p:nvPr/>
        </p:nvSpPr>
        <p:spPr>
          <a:xfrm>
            <a:off x="7432523" y="4647779"/>
            <a:ext cx="146304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</a:t>
            </a:r>
            <a:r>
              <a:rPr lang="en-US" dirty="0" smtClean="0">
                <a:solidFill>
                  <a:schemeClr val="tx1"/>
                </a:solidFill>
              </a:rPr>
              <a:t>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22" idx="2"/>
            <a:endCxn id="73" idx="0"/>
          </p:cNvCxnSpPr>
          <p:nvPr/>
        </p:nvCxnSpPr>
        <p:spPr>
          <a:xfrm>
            <a:off x="2157549" y="4226169"/>
            <a:ext cx="806537" cy="38293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Oval 72"/>
          <p:cNvSpPr/>
          <p:nvPr/>
        </p:nvSpPr>
        <p:spPr>
          <a:xfrm>
            <a:off x="1957251" y="4609105"/>
            <a:ext cx="201367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 Name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48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2" grpId="0" animBg="1"/>
      <p:bldP spid="16" grpId="0" animBg="1"/>
      <p:bldP spid="18" grpId="0" animBg="1"/>
      <p:bldP spid="19" grpId="0" animBg="1"/>
      <p:bldP spid="22" grpId="0" animBg="1"/>
      <p:bldP spid="24" grpId="0" animBg="1"/>
      <p:bldP spid="42" grpId="0" animBg="1"/>
      <p:bldP spid="43" grpId="0" animBg="1"/>
      <p:bldP spid="45" grpId="0" animBg="1"/>
      <p:bldP spid="54" grpId="0" animBg="1"/>
      <p:bldP spid="68" grpId="0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Set</a:t>
            </a:r>
            <a:r>
              <a:rPr lang="en-US" dirty="0" smtClean="0"/>
              <a:t>: It is a set </a:t>
            </a:r>
            <a:r>
              <a:rPr lang="en-US" dirty="0"/>
              <a:t>(group) of entities of same </a:t>
            </a:r>
            <a:r>
              <a:rPr lang="en-US" dirty="0" smtClean="0"/>
              <a:t>type.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persons having an account </a:t>
            </a:r>
            <a:r>
              <a:rPr lang="en-US" dirty="0" smtClean="0"/>
              <a:t>in </a:t>
            </a:r>
            <a:r>
              <a:rPr lang="en-US" dirty="0"/>
              <a:t>a bank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the students studying in a </a:t>
            </a:r>
            <a:r>
              <a:rPr lang="en-US" dirty="0" smtClean="0"/>
              <a:t>college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the </a:t>
            </a:r>
            <a:r>
              <a:rPr lang="en-US" dirty="0" smtClean="0"/>
              <a:t>professors working </a:t>
            </a:r>
            <a:r>
              <a:rPr lang="en-US" dirty="0"/>
              <a:t>in a </a:t>
            </a:r>
            <a:r>
              <a:rPr lang="en-US" dirty="0" smtClean="0"/>
              <a:t>college</a:t>
            </a:r>
          </a:p>
          <a:p>
            <a:pPr lvl="1"/>
            <a:r>
              <a:rPr lang="en-US" dirty="0" smtClean="0"/>
              <a:t>Set of all accounts in a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 of Hospital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28575">
            <a:noFill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5895" y="2028306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93329" y="2023950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Hospital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746996" y="2022231"/>
            <a:ext cx="2150296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Admitted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>
            <a:off x="5897292" y="2250831"/>
            <a:ext cx="596037" cy="1719"/>
          </a:xfrm>
          <a:prstGeom prst="line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 flipV="1">
            <a:off x="2984066" y="2250831"/>
            <a:ext cx="762930" cy="607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10" idx="4"/>
            <a:endCxn id="4" idx="0"/>
          </p:cNvCxnSpPr>
          <p:nvPr/>
        </p:nvCxnSpPr>
        <p:spPr>
          <a:xfrm>
            <a:off x="1171592" y="1592334"/>
            <a:ext cx="963389" cy="43597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40072" y="1169424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PatID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2" idx="4"/>
            <a:endCxn id="4" idx="0"/>
          </p:cNvCxnSpPr>
          <p:nvPr/>
        </p:nvCxnSpPr>
        <p:spPr>
          <a:xfrm flipH="1">
            <a:off x="2134981" y="1569923"/>
            <a:ext cx="654734" cy="4583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/>
          <p:cNvSpPr/>
          <p:nvPr/>
        </p:nvSpPr>
        <p:spPr>
          <a:xfrm>
            <a:off x="2058195" y="1147013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6" idx="4"/>
          </p:cNvCxnSpPr>
          <p:nvPr/>
        </p:nvCxnSpPr>
        <p:spPr>
          <a:xfrm>
            <a:off x="6413357" y="1588321"/>
            <a:ext cx="963389" cy="43597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681837" y="1165411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HosID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8" idx="4"/>
          </p:cNvCxnSpPr>
          <p:nvPr/>
        </p:nvCxnSpPr>
        <p:spPr>
          <a:xfrm flipH="1">
            <a:off x="7376746" y="1565910"/>
            <a:ext cx="654734" cy="4583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299960" y="1143000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3649079" y="4083110"/>
            <a:ext cx="1724298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62142" y="494713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Medical Record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2" idx="2"/>
            <a:endCxn id="24" idx="0"/>
          </p:cNvCxnSpPr>
          <p:nvPr/>
        </p:nvCxnSpPr>
        <p:spPr>
          <a:xfrm flipH="1">
            <a:off x="3466199" y="5404338"/>
            <a:ext cx="1045029" cy="40425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2734679" y="5808588"/>
            <a:ext cx="146304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MRID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510701" y="4525754"/>
            <a:ext cx="526" cy="404250"/>
          </a:xfrm>
          <a:prstGeom prst="line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38" idx="0"/>
          </p:cNvCxnSpPr>
          <p:nvPr/>
        </p:nvCxnSpPr>
        <p:spPr>
          <a:xfrm flipH="1">
            <a:off x="2146300" y="2501351"/>
            <a:ext cx="10722" cy="47044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6477000" y="2922722"/>
            <a:ext cx="1724298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90063" y="3786750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3" idx="2"/>
            <a:endCxn id="45" idx="0"/>
          </p:cNvCxnSpPr>
          <p:nvPr/>
        </p:nvCxnSpPr>
        <p:spPr>
          <a:xfrm flipH="1">
            <a:off x="6522720" y="4243950"/>
            <a:ext cx="816429" cy="40425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Oval 44"/>
          <p:cNvSpPr/>
          <p:nvPr/>
        </p:nvSpPr>
        <p:spPr>
          <a:xfrm>
            <a:off x="5791200" y="4648200"/>
            <a:ext cx="146304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DrID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7338622" y="3365366"/>
            <a:ext cx="526" cy="40425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stCxn id="42" idx="0"/>
            <a:endCxn id="5" idx="2"/>
          </p:cNvCxnSpPr>
          <p:nvPr/>
        </p:nvCxnSpPr>
        <p:spPr>
          <a:xfrm flipV="1">
            <a:off x="7339149" y="2481150"/>
            <a:ext cx="3266" cy="441572"/>
          </a:xfrm>
          <a:prstGeom prst="line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 rot="1261021">
            <a:off x="3899396" y="2971800"/>
            <a:ext cx="2150296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Treats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>
            <a:stCxn id="54" idx="3"/>
          </p:cNvCxnSpPr>
          <p:nvPr/>
        </p:nvCxnSpPr>
        <p:spPr>
          <a:xfrm>
            <a:off x="5978167" y="3585997"/>
            <a:ext cx="511369" cy="19817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/>
          <p:cNvCxnSpPr>
            <a:endCxn id="54" idx="1"/>
          </p:cNvCxnSpPr>
          <p:nvPr/>
        </p:nvCxnSpPr>
        <p:spPr>
          <a:xfrm>
            <a:off x="2981025" y="2491424"/>
            <a:ext cx="989896" cy="32337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66"/>
          <p:cNvCxnSpPr>
            <a:stCxn id="43" idx="2"/>
            <a:endCxn id="68" idx="0"/>
          </p:cNvCxnSpPr>
          <p:nvPr/>
        </p:nvCxnSpPr>
        <p:spPr>
          <a:xfrm>
            <a:off x="7339149" y="4243950"/>
            <a:ext cx="824894" cy="40382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Oval 67"/>
          <p:cNvSpPr/>
          <p:nvPr/>
        </p:nvSpPr>
        <p:spPr>
          <a:xfrm>
            <a:off x="7432523" y="4647779"/>
            <a:ext cx="146304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</a:t>
            </a:r>
            <a:r>
              <a:rPr lang="en-US" dirty="0" smtClean="0">
                <a:solidFill>
                  <a:schemeClr val="tx1"/>
                </a:solidFill>
              </a:rPr>
              <a:t>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22" idx="2"/>
            <a:endCxn id="73" idx="0"/>
          </p:cNvCxnSpPr>
          <p:nvPr/>
        </p:nvCxnSpPr>
        <p:spPr>
          <a:xfrm>
            <a:off x="4511228" y="5404338"/>
            <a:ext cx="806537" cy="38293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Oval 72"/>
          <p:cNvSpPr/>
          <p:nvPr/>
        </p:nvSpPr>
        <p:spPr>
          <a:xfrm>
            <a:off x="4310930" y="5787274"/>
            <a:ext cx="201367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8" idx="1"/>
          </p:cNvCxnSpPr>
          <p:nvPr/>
        </p:nvCxnSpPr>
        <p:spPr>
          <a:xfrm flipH="1">
            <a:off x="1424971" y="3175861"/>
            <a:ext cx="467329" cy="41013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38" idx="3"/>
          </p:cNvCxnSpPr>
          <p:nvPr/>
        </p:nvCxnSpPr>
        <p:spPr>
          <a:xfrm>
            <a:off x="2400300" y="3175861"/>
            <a:ext cx="389415" cy="41013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8" name="Flowchart: Merge 37"/>
          <p:cNvSpPr/>
          <p:nvPr/>
        </p:nvSpPr>
        <p:spPr>
          <a:xfrm>
            <a:off x="1638300" y="2971800"/>
            <a:ext cx="1016000" cy="408122"/>
          </a:xfrm>
          <a:prstGeom prst="flowChartMerg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85193" y="3570789"/>
            <a:ext cx="884247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Indoor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53295" y="3583336"/>
            <a:ext cx="984674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Outdoor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endCxn id="19" idx="0"/>
          </p:cNvCxnSpPr>
          <p:nvPr/>
        </p:nvCxnSpPr>
        <p:spPr>
          <a:xfrm>
            <a:off x="2971151" y="2483852"/>
            <a:ext cx="1540077" cy="159925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53" idx="0"/>
          </p:cNvCxnSpPr>
          <p:nvPr/>
        </p:nvCxnSpPr>
        <p:spPr>
          <a:xfrm flipV="1">
            <a:off x="1028916" y="4040536"/>
            <a:ext cx="415711" cy="48369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Oval 52"/>
          <p:cNvSpPr/>
          <p:nvPr/>
        </p:nvSpPr>
        <p:spPr>
          <a:xfrm>
            <a:off x="297396" y="4524228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IPDID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8" idx="0"/>
            <a:endCxn id="50" idx="2"/>
          </p:cNvCxnSpPr>
          <p:nvPr/>
        </p:nvCxnSpPr>
        <p:spPr>
          <a:xfrm flipH="1" flipV="1">
            <a:off x="2745632" y="4040536"/>
            <a:ext cx="43288" cy="45526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Oval 57"/>
          <p:cNvSpPr/>
          <p:nvPr/>
        </p:nvSpPr>
        <p:spPr>
          <a:xfrm>
            <a:off x="2057400" y="4495800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OPDID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48" idx="0"/>
          </p:cNvCxnSpPr>
          <p:nvPr/>
        </p:nvCxnSpPr>
        <p:spPr>
          <a:xfrm>
            <a:off x="1004814" y="3404655"/>
            <a:ext cx="422503" cy="1661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Oval 59"/>
          <p:cNvSpPr/>
          <p:nvPr/>
        </p:nvSpPr>
        <p:spPr>
          <a:xfrm>
            <a:off x="223518" y="2981745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RoomNo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8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4" grpId="0" animBg="1"/>
      <p:bldP spid="73" grpId="0" animBg="1"/>
      <p:bldP spid="38" grpId="0" animBg="1"/>
      <p:bldP spid="48" grpId="0" animBg="1"/>
      <p:bldP spid="50" grpId="0" animBg="1"/>
      <p:bldP spid="53" grpId="0" animBg="1"/>
      <p:bldP spid="58" grpId="0" animBg="1"/>
      <p:bldP spid="6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4400"/>
            <a:ext cx="44577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Step 1</a:t>
            </a:r>
            <a:r>
              <a:rPr lang="en-US" dirty="0" smtClean="0"/>
              <a:t>: Reduce Entities </a:t>
            </a:r>
            <a:r>
              <a:rPr lang="en-US" dirty="0"/>
              <a:t>and Simple </a:t>
            </a:r>
            <a:r>
              <a:rPr lang="en-US" dirty="0" smtClean="0"/>
              <a:t>attributes</a:t>
            </a:r>
            <a:r>
              <a:rPr lang="en-US" dirty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An entity </a:t>
            </a:r>
            <a:r>
              <a:rPr lang="en-US" dirty="0" smtClean="0"/>
              <a:t>of an ER </a:t>
            </a:r>
            <a:r>
              <a:rPr lang="en-US" dirty="0"/>
              <a:t>diagram is turned into a table.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 smtClean="0"/>
              <a:t>attribute (except multi-valued attribute) </a:t>
            </a:r>
            <a:r>
              <a:rPr lang="en-US" dirty="0"/>
              <a:t>turns into a column (attribute) in the table.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Table name can be same as entity name or give it proper </a:t>
            </a:r>
            <a:r>
              <a:rPr lang="en-US" dirty="0"/>
              <a:t>name but avoid DBMS reserved words as well as avoid the use of special characters.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Key </a:t>
            </a:r>
            <a:r>
              <a:rPr lang="en-US" dirty="0"/>
              <a:t>attribute of the entity is the primary key of the table which is usually underlined.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highly recommended that every table should start with its primary key attribute conventionally named as </a:t>
            </a:r>
            <a:r>
              <a:rPr lang="en-US" dirty="0" err="1"/>
              <a:t>TablenameID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05300" cy="5562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Person (</a:t>
            </a:r>
            <a:r>
              <a:rPr lang="en-US" sz="2000" u="sng" dirty="0" err="1" smtClean="0"/>
              <a:t>PersonID</a:t>
            </a:r>
            <a:r>
              <a:rPr lang="en-US" sz="2000" dirty="0" smtClean="0"/>
              <a:t>, Name</a:t>
            </a:r>
            <a:r>
              <a:rPr lang="en-US" sz="2000" dirty="0"/>
              <a:t>, </a:t>
            </a:r>
            <a:r>
              <a:rPr lang="en-US" sz="2000" dirty="0" smtClean="0"/>
              <a:t>Address</a:t>
            </a:r>
            <a:r>
              <a:rPr lang="en-US" sz="2000" dirty="0"/>
              <a:t>, </a:t>
            </a:r>
            <a:r>
              <a:rPr lang="en-US" sz="2000" dirty="0" smtClean="0"/>
              <a:t>City)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Reduce the E-R diagram to database schema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2860" y="225289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7" idx="4"/>
            <a:endCxn id="5" idx="0"/>
          </p:cNvCxnSpPr>
          <p:nvPr/>
        </p:nvCxnSpPr>
        <p:spPr>
          <a:xfrm>
            <a:off x="6108557" y="1816921"/>
            <a:ext cx="963389" cy="43597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5377037" y="1394011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9" idx="4"/>
            <a:endCxn id="5" idx="0"/>
          </p:cNvCxnSpPr>
          <p:nvPr/>
        </p:nvCxnSpPr>
        <p:spPr>
          <a:xfrm flipH="1">
            <a:off x="7071946" y="1794510"/>
            <a:ext cx="654734" cy="4583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6995160" y="1371600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27211" y="3060930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99313" y="3060930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06677" y="3682798"/>
            <a:ext cx="1545931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02069" y="3581400"/>
            <a:ext cx="1722731" cy="60385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endCxn id="10" idx="0"/>
          </p:cNvCxnSpPr>
          <p:nvPr/>
        </p:nvCxnSpPr>
        <p:spPr>
          <a:xfrm flipH="1">
            <a:off x="5858731" y="2719442"/>
            <a:ext cx="1210531" cy="34148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5" idx="2"/>
            <a:endCxn id="13" idx="0"/>
          </p:cNvCxnSpPr>
          <p:nvPr/>
        </p:nvCxnSpPr>
        <p:spPr>
          <a:xfrm flipH="1">
            <a:off x="7063435" y="2710093"/>
            <a:ext cx="8511" cy="87130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/>
          <p:cNvCxnSpPr>
            <a:endCxn id="11" idx="0"/>
          </p:cNvCxnSpPr>
          <p:nvPr/>
        </p:nvCxnSpPr>
        <p:spPr>
          <a:xfrm>
            <a:off x="7077785" y="2719442"/>
            <a:ext cx="1053048" cy="34148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149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4400"/>
            <a:ext cx="4457700" cy="5562600"/>
          </a:xfrm>
        </p:spPr>
        <p:txBody>
          <a:bodyPr>
            <a:normAutofit fontScale="92500"/>
          </a:bodyPr>
          <a:lstStyle/>
          <a:p>
            <a:r>
              <a:rPr lang="en-US" sz="2600" b="1" dirty="0" smtClean="0"/>
              <a:t>Step 2</a:t>
            </a:r>
            <a:r>
              <a:rPr lang="en-US" sz="2600" dirty="0" smtClean="0"/>
              <a:t>: Reduce Multi-valued attributes</a:t>
            </a:r>
            <a:r>
              <a:rPr lang="en-US" sz="2600" dirty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Multi-value attribute is </a:t>
            </a:r>
            <a:r>
              <a:rPr lang="en-US" dirty="0"/>
              <a:t>turned into a </a:t>
            </a:r>
            <a:r>
              <a:rPr lang="en-US" dirty="0" smtClean="0"/>
              <a:t>new table</a:t>
            </a:r>
            <a:r>
              <a:rPr lang="en-US" dirty="0"/>
              <a:t>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Add the primary key column into multi-value attribute’s table.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the primary </a:t>
            </a:r>
            <a:r>
              <a:rPr lang="en-US" dirty="0" smtClean="0"/>
              <a:t>key </a:t>
            </a:r>
            <a:r>
              <a:rPr lang="en-US" dirty="0"/>
              <a:t>column of the parent </a:t>
            </a:r>
            <a:r>
              <a:rPr lang="en-US" dirty="0" smtClean="0"/>
              <a:t>entity’s table </a:t>
            </a:r>
            <a:r>
              <a:rPr lang="en-US" dirty="0"/>
              <a:t>as a foreign key within the </a:t>
            </a:r>
            <a:r>
              <a:rPr lang="en-US" dirty="0" smtClean="0"/>
              <a:t>new (multi-value attribute’s) table.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Then </a:t>
            </a:r>
            <a:r>
              <a:rPr lang="en-US" dirty="0"/>
              <a:t>make a 1:N relationship between the </a:t>
            </a:r>
            <a:r>
              <a:rPr lang="en-US" dirty="0" smtClean="0"/>
              <a:t>Person table and </a:t>
            </a:r>
            <a:r>
              <a:rPr lang="en-US" dirty="0" err="1" smtClean="0"/>
              <a:t>PhoneNo</a:t>
            </a:r>
            <a:r>
              <a:rPr lang="en-US" dirty="0" smtClean="0"/>
              <a:t> table.</a:t>
            </a:r>
          </a:p>
          <a:p>
            <a:pPr algn="just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419600" cy="5562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PhoneNo</a:t>
            </a:r>
            <a:r>
              <a:rPr lang="en-US" sz="2000" dirty="0" smtClean="0">
                <a:solidFill>
                  <a:srgbClr val="FF0000"/>
                </a:solidFill>
              </a:rPr>
              <a:t> (</a:t>
            </a:r>
            <a:r>
              <a:rPr lang="en-US" sz="2000" u="sng" dirty="0" err="1" smtClean="0">
                <a:solidFill>
                  <a:srgbClr val="FF0000"/>
                </a:solidFill>
              </a:rPr>
              <a:t>PhoneID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PersonID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PhoneNo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Reduce the E-R diagram to database schema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2860" y="225289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7" idx="4"/>
            <a:endCxn id="5" idx="0"/>
          </p:cNvCxnSpPr>
          <p:nvPr/>
        </p:nvCxnSpPr>
        <p:spPr>
          <a:xfrm>
            <a:off x="6069330" y="1794259"/>
            <a:ext cx="1002616" cy="4586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5337810" y="1371349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21372" y="1383115"/>
            <a:ext cx="1545931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16764" y="1281717"/>
            <a:ext cx="1722731" cy="60385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3" idx="4"/>
            <a:endCxn id="5" idx="0"/>
          </p:cNvCxnSpPr>
          <p:nvPr/>
        </p:nvCxnSpPr>
        <p:spPr>
          <a:xfrm flipH="1">
            <a:off x="7071946" y="1885575"/>
            <a:ext cx="1006184" cy="36731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Diamond 21"/>
          <p:cNvSpPr/>
          <p:nvPr/>
        </p:nvSpPr>
        <p:spPr>
          <a:xfrm>
            <a:off x="6126480" y="4655371"/>
            <a:ext cx="2103120" cy="4572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Having</a:t>
            </a:r>
            <a:endParaRPr lang="en-IN" sz="2000" dirty="0"/>
          </a:p>
        </p:txBody>
      </p:sp>
      <p:sp>
        <p:nvSpPr>
          <p:cNvPr id="23" name="Rectangle 22"/>
          <p:cNvSpPr/>
          <p:nvPr/>
        </p:nvSpPr>
        <p:spPr>
          <a:xfrm>
            <a:off x="6258100" y="5544286"/>
            <a:ext cx="1828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PhoneNo</a:t>
            </a:r>
            <a:r>
              <a:rPr lang="en-US" sz="2000" dirty="0" smtClean="0"/>
              <a:t> (T2)</a:t>
            </a:r>
            <a:endParaRPr lang="en-IN" sz="2000" dirty="0"/>
          </a:p>
        </p:txBody>
      </p:sp>
      <p:sp>
        <p:nvSpPr>
          <p:cNvPr id="24" name="Rectangle 23"/>
          <p:cNvSpPr/>
          <p:nvPr/>
        </p:nvSpPr>
        <p:spPr>
          <a:xfrm>
            <a:off x="6260836" y="3766457"/>
            <a:ext cx="1828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Person (T1)</a:t>
            </a:r>
            <a:endParaRPr lang="en-IN" sz="2000" dirty="0"/>
          </a:p>
        </p:txBody>
      </p:sp>
      <p:cxnSp>
        <p:nvCxnSpPr>
          <p:cNvPr id="26" name="Straight Connector 25"/>
          <p:cNvCxnSpPr>
            <a:stCxn id="22" idx="2"/>
            <a:endCxn id="23" idx="0"/>
          </p:cNvCxnSpPr>
          <p:nvPr/>
        </p:nvCxnSpPr>
        <p:spPr>
          <a:xfrm flipH="1">
            <a:off x="7172500" y="5112571"/>
            <a:ext cx="5540" cy="431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0"/>
            <a:endCxn id="24" idx="2"/>
          </p:cNvCxnSpPr>
          <p:nvPr/>
        </p:nvCxnSpPr>
        <p:spPr>
          <a:xfrm flipH="1" flipV="1">
            <a:off x="7175236" y="4223657"/>
            <a:ext cx="2804" cy="431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0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4400"/>
            <a:ext cx="4521462" cy="5562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Step 3</a:t>
            </a:r>
            <a:r>
              <a:rPr lang="en-US" sz="2400" dirty="0" smtClean="0"/>
              <a:t>: </a:t>
            </a:r>
            <a:r>
              <a:rPr lang="en-US" sz="2400" dirty="0"/>
              <a:t>Reduce </a:t>
            </a:r>
            <a:r>
              <a:rPr lang="en-US" sz="2400" dirty="0" smtClean="0"/>
              <a:t>1:1 Mapping Cardinality:</a:t>
            </a:r>
            <a:endParaRPr lang="en-US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Convert both entities in to table with proper attribute.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Place </a:t>
            </a:r>
            <a:r>
              <a:rPr lang="en-US" dirty="0"/>
              <a:t>the primary key of </a:t>
            </a:r>
            <a:r>
              <a:rPr lang="en-US" dirty="0" smtClean="0"/>
              <a:t>any one </a:t>
            </a:r>
            <a:r>
              <a:rPr lang="en-US" dirty="0"/>
              <a:t>table </a:t>
            </a:r>
            <a:r>
              <a:rPr lang="en-US" dirty="0" smtClean="0"/>
              <a:t>in to the another table as a </a:t>
            </a:r>
            <a:r>
              <a:rPr lang="en-US" dirty="0"/>
              <a:t>Foreign </a:t>
            </a:r>
            <a:r>
              <a:rPr lang="en-US" dirty="0" smtClean="0"/>
              <a:t>key.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Place the primary key of the </a:t>
            </a:r>
            <a:r>
              <a:rPr lang="en-US" dirty="0" smtClean="0"/>
              <a:t>Wife </a:t>
            </a:r>
            <a:r>
              <a:rPr lang="en-US" dirty="0"/>
              <a:t>table </a:t>
            </a:r>
            <a:r>
              <a:rPr lang="en-US" u="sng" dirty="0" err="1"/>
              <a:t>WifeID</a:t>
            </a:r>
            <a:r>
              <a:rPr lang="en-US" dirty="0"/>
              <a:t> in the table Persons as Foreign </a:t>
            </a:r>
            <a:r>
              <a:rPr lang="en-US" dirty="0" smtClean="0"/>
              <a:t>key. OR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Place the primary key of the P</a:t>
            </a:r>
            <a:r>
              <a:rPr lang="en-US" dirty="0" smtClean="0"/>
              <a:t>erson </a:t>
            </a:r>
            <a:r>
              <a:rPr lang="en-US" dirty="0"/>
              <a:t>table </a:t>
            </a:r>
            <a:r>
              <a:rPr lang="en-US" u="sng" dirty="0" err="1" smtClean="0"/>
              <a:t>PersonID</a:t>
            </a:r>
            <a:r>
              <a:rPr lang="en-US" dirty="0" smtClean="0"/>
              <a:t> </a:t>
            </a:r>
            <a:r>
              <a:rPr lang="en-US" dirty="0"/>
              <a:t>in the table </a:t>
            </a:r>
            <a:r>
              <a:rPr lang="en-US" dirty="0" smtClean="0"/>
              <a:t>Wife </a:t>
            </a:r>
            <a:r>
              <a:rPr lang="en-US" dirty="0"/>
              <a:t>as Foreign </a:t>
            </a:r>
            <a:r>
              <a:rPr lang="en-US" dirty="0" smtClean="0"/>
              <a:t>key.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419600" cy="5562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Person (</a:t>
            </a:r>
            <a:r>
              <a:rPr lang="en-US" sz="2000" dirty="0" err="1">
                <a:solidFill>
                  <a:srgbClr val="FF0000"/>
                </a:solidFill>
              </a:rPr>
              <a:t>PersonID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PName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Wife (</a:t>
            </a:r>
            <a:r>
              <a:rPr lang="en-US" sz="2000" dirty="0" err="1">
                <a:solidFill>
                  <a:srgbClr val="FF0000"/>
                </a:solidFill>
              </a:rPr>
              <a:t>WifeID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Wname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PersonID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Wife (</a:t>
            </a:r>
            <a:r>
              <a:rPr lang="en-US" sz="2000" dirty="0" err="1">
                <a:solidFill>
                  <a:srgbClr val="FF0000"/>
                </a:solidFill>
              </a:rPr>
              <a:t>WifeID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Wname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Person (</a:t>
            </a:r>
            <a:r>
              <a:rPr lang="en-US" sz="2000" dirty="0" err="1">
                <a:solidFill>
                  <a:srgbClr val="FF0000"/>
                </a:solidFill>
              </a:rPr>
              <a:t>PersonID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Pname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WifeID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Reduce the E-R diagram to database schema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2860" y="1948344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Wife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7" idx="4"/>
            <a:endCxn id="5" idx="0"/>
          </p:cNvCxnSpPr>
          <p:nvPr/>
        </p:nvCxnSpPr>
        <p:spPr>
          <a:xfrm>
            <a:off x="6069330" y="1489710"/>
            <a:ext cx="1002616" cy="4586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5337810" y="1066800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WifeID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21372" y="1078566"/>
            <a:ext cx="1545931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 flipH="1">
            <a:off x="7071946" y="1501476"/>
            <a:ext cx="1058887" cy="4468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6222860" y="3417504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27211" y="4225541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99313" y="4225541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endCxn id="18" idx="0"/>
          </p:cNvCxnSpPr>
          <p:nvPr/>
        </p:nvCxnSpPr>
        <p:spPr>
          <a:xfrm flipH="1">
            <a:off x="5858731" y="3884053"/>
            <a:ext cx="1210531" cy="34148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endCxn id="19" idx="0"/>
          </p:cNvCxnSpPr>
          <p:nvPr/>
        </p:nvCxnSpPr>
        <p:spPr>
          <a:xfrm>
            <a:off x="7077785" y="3884053"/>
            <a:ext cx="1053048" cy="34148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Diamond 29"/>
          <p:cNvSpPr/>
          <p:nvPr/>
        </p:nvSpPr>
        <p:spPr>
          <a:xfrm>
            <a:off x="6027713" y="2682924"/>
            <a:ext cx="2103120" cy="457200"/>
          </a:xfrm>
          <a:prstGeom prst="diamond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Having</a:t>
            </a:r>
            <a:endParaRPr lang="en-IN" sz="2000" dirty="0"/>
          </a:p>
        </p:txBody>
      </p:sp>
      <p:cxnSp>
        <p:nvCxnSpPr>
          <p:cNvPr id="33" name="Straight Arrow Connector 32"/>
          <p:cNvCxnSpPr>
            <a:endCxn id="5" idx="2"/>
          </p:cNvCxnSpPr>
          <p:nvPr/>
        </p:nvCxnSpPr>
        <p:spPr>
          <a:xfrm flipH="1" flipV="1">
            <a:off x="7071946" y="2405544"/>
            <a:ext cx="5839" cy="26803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2"/>
            <a:endCxn id="16" idx="0"/>
          </p:cNvCxnSpPr>
          <p:nvPr/>
        </p:nvCxnSpPr>
        <p:spPr>
          <a:xfrm flipH="1">
            <a:off x="7071946" y="3140124"/>
            <a:ext cx="7327" cy="2773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29600" y="5139194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OR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6" grpId="0" animBg="1"/>
      <p:bldP spid="18" grpId="0" animBg="1"/>
      <p:bldP spid="19" grpId="0" animBg="1"/>
      <p:bldP spid="30" grpId="0" animBg="1"/>
      <p:bldP spid="3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4400"/>
            <a:ext cx="4521462" cy="5562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Step 3</a:t>
            </a:r>
            <a:r>
              <a:rPr lang="en-US" sz="2400" dirty="0" smtClean="0"/>
              <a:t>: </a:t>
            </a:r>
            <a:r>
              <a:rPr lang="en-US" sz="2400" dirty="0"/>
              <a:t>Reduce </a:t>
            </a:r>
            <a:r>
              <a:rPr lang="en-US" sz="2400" dirty="0" smtClean="0"/>
              <a:t>1:N Mapping Cardinality:</a:t>
            </a:r>
            <a:endParaRPr lang="en-US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Convert both entities in to table with proper attribute.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Place </a:t>
            </a:r>
            <a:r>
              <a:rPr lang="en-US" dirty="0"/>
              <a:t>the primary key of </a:t>
            </a:r>
            <a:r>
              <a:rPr lang="en-US" dirty="0" smtClean="0"/>
              <a:t>table having 1 mapping in to the another table having many cardinality as a </a:t>
            </a:r>
            <a:r>
              <a:rPr lang="en-US" dirty="0"/>
              <a:t>Foreign </a:t>
            </a:r>
            <a:r>
              <a:rPr lang="en-US" dirty="0" smtClean="0"/>
              <a:t>key.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Place </a:t>
            </a:r>
            <a:r>
              <a:rPr lang="en-US" dirty="0"/>
              <a:t>the primary key of the P</a:t>
            </a:r>
            <a:r>
              <a:rPr lang="en-US" dirty="0" smtClean="0"/>
              <a:t>erson </a:t>
            </a:r>
            <a:r>
              <a:rPr lang="en-US" dirty="0"/>
              <a:t>table </a:t>
            </a:r>
            <a:r>
              <a:rPr lang="en-US" u="sng" dirty="0" err="1" smtClean="0"/>
              <a:t>PersonID</a:t>
            </a:r>
            <a:r>
              <a:rPr lang="en-US" dirty="0" smtClean="0"/>
              <a:t> </a:t>
            </a:r>
            <a:r>
              <a:rPr lang="en-US" dirty="0"/>
              <a:t>in the table </a:t>
            </a:r>
            <a:r>
              <a:rPr lang="en-US" dirty="0" smtClean="0"/>
              <a:t>House as </a:t>
            </a:r>
            <a:r>
              <a:rPr lang="en-US" dirty="0"/>
              <a:t>Foreign </a:t>
            </a:r>
            <a:r>
              <a:rPr lang="en-US" dirty="0" smtClean="0"/>
              <a:t>key.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419600" cy="5562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Person (</a:t>
            </a:r>
            <a:r>
              <a:rPr lang="en-US" sz="2000" dirty="0" err="1">
                <a:solidFill>
                  <a:srgbClr val="FF0000"/>
                </a:solidFill>
              </a:rPr>
              <a:t>PersonID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PName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House (</a:t>
            </a:r>
            <a:r>
              <a:rPr lang="en-US" sz="2000" dirty="0" err="1">
                <a:solidFill>
                  <a:srgbClr val="FF0000"/>
                </a:solidFill>
              </a:rPr>
              <a:t>HouseID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Hname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PersonID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Reduce the E-R diagram to database schema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2860" y="1948344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House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7" idx="4"/>
            <a:endCxn id="5" idx="0"/>
          </p:cNvCxnSpPr>
          <p:nvPr/>
        </p:nvCxnSpPr>
        <p:spPr>
          <a:xfrm>
            <a:off x="6069330" y="1489710"/>
            <a:ext cx="1002616" cy="4586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5337810" y="1066800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HouseID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21372" y="1078566"/>
            <a:ext cx="1545931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 flipH="1">
            <a:off x="7071946" y="1501476"/>
            <a:ext cx="1058887" cy="4468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6222860" y="3417504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27211" y="4225541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99313" y="4225541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endCxn id="18" idx="0"/>
          </p:cNvCxnSpPr>
          <p:nvPr/>
        </p:nvCxnSpPr>
        <p:spPr>
          <a:xfrm flipH="1">
            <a:off x="5858731" y="3884053"/>
            <a:ext cx="1210531" cy="34148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endCxn id="19" idx="0"/>
          </p:cNvCxnSpPr>
          <p:nvPr/>
        </p:nvCxnSpPr>
        <p:spPr>
          <a:xfrm>
            <a:off x="7077785" y="3884053"/>
            <a:ext cx="1053048" cy="34148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Diamond 29"/>
          <p:cNvSpPr/>
          <p:nvPr/>
        </p:nvSpPr>
        <p:spPr>
          <a:xfrm>
            <a:off x="6016562" y="2682924"/>
            <a:ext cx="2103120" cy="457200"/>
          </a:xfrm>
          <a:prstGeom prst="diamond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Having</a:t>
            </a:r>
            <a:endParaRPr lang="en-IN" sz="2000" dirty="0"/>
          </a:p>
        </p:txBody>
      </p:sp>
      <p:cxnSp>
        <p:nvCxnSpPr>
          <p:cNvPr id="34" name="Straight Arrow Connector 33"/>
          <p:cNvCxnSpPr>
            <a:stCxn id="30" idx="2"/>
            <a:endCxn id="16" idx="0"/>
          </p:cNvCxnSpPr>
          <p:nvPr/>
        </p:nvCxnSpPr>
        <p:spPr>
          <a:xfrm>
            <a:off x="7068122" y="3140124"/>
            <a:ext cx="3824" cy="2773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30" idx="0"/>
          </p:cNvCxnSpPr>
          <p:nvPr/>
        </p:nvCxnSpPr>
        <p:spPr>
          <a:xfrm flipH="1">
            <a:off x="7068122" y="2405544"/>
            <a:ext cx="3824" cy="27738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8824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6" grpId="0" animBg="1"/>
      <p:bldP spid="18" grpId="0" animBg="1"/>
      <p:bldP spid="19" grpId="0" animBg="1"/>
      <p:bldP spid="3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4400"/>
            <a:ext cx="4521462" cy="55626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Step 3</a:t>
            </a:r>
            <a:r>
              <a:rPr lang="en-US" sz="2400" dirty="0" smtClean="0"/>
              <a:t>: </a:t>
            </a:r>
            <a:r>
              <a:rPr lang="en-US" sz="2400" dirty="0"/>
              <a:t>Reduce N</a:t>
            </a:r>
            <a:r>
              <a:rPr lang="en-US" sz="2400" dirty="0" smtClean="0"/>
              <a:t>:N Mapping Cardinality:</a:t>
            </a:r>
            <a:endParaRPr lang="en-US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Convert both entities in to table with proper attribute.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Create a separate table for relationship.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Place </a:t>
            </a:r>
            <a:r>
              <a:rPr lang="en-US" dirty="0"/>
              <a:t>the primary key of </a:t>
            </a:r>
            <a:r>
              <a:rPr lang="en-US" dirty="0" smtClean="0"/>
              <a:t>both entities' table into the relationship’s table as Foreign key.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Place </a:t>
            </a:r>
            <a:r>
              <a:rPr lang="en-US" dirty="0"/>
              <a:t>the primary key of the </a:t>
            </a:r>
            <a:r>
              <a:rPr lang="en-US" dirty="0" smtClean="0"/>
              <a:t>Customer </a:t>
            </a:r>
            <a:r>
              <a:rPr lang="en-US" dirty="0"/>
              <a:t>table </a:t>
            </a:r>
            <a:r>
              <a:rPr lang="en-US" u="sng" dirty="0" smtClean="0"/>
              <a:t>CID</a:t>
            </a:r>
            <a:r>
              <a:rPr lang="en-US" dirty="0" smtClean="0"/>
              <a:t> and Account table </a:t>
            </a:r>
            <a:r>
              <a:rPr lang="en-US" u="sng" dirty="0" err="1" smtClean="0"/>
              <a:t>Ano</a:t>
            </a:r>
            <a:r>
              <a:rPr lang="en-US" dirty="0" smtClean="0"/>
              <a:t> in </a:t>
            </a:r>
            <a:r>
              <a:rPr lang="en-US" dirty="0"/>
              <a:t>the table </a:t>
            </a:r>
            <a:r>
              <a:rPr lang="en-US" dirty="0" err="1" smtClean="0"/>
              <a:t>Has_Acct</a:t>
            </a:r>
            <a:r>
              <a:rPr lang="en-US" dirty="0" smtClean="0"/>
              <a:t> as </a:t>
            </a:r>
            <a:r>
              <a:rPr lang="en-US" dirty="0"/>
              <a:t>Foreign </a:t>
            </a:r>
            <a:r>
              <a:rPr lang="en-US" dirty="0" smtClean="0"/>
              <a:t>key.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419600" cy="5562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Customer (CID, </a:t>
            </a:r>
            <a:r>
              <a:rPr lang="en-US" sz="2000" dirty="0" err="1">
                <a:solidFill>
                  <a:srgbClr val="FF0000"/>
                </a:solidFill>
              </a:rPr>
              <a:t>CName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Account (</a:t>
            </a:r>
            <a:r>
              <a:rPr lang="en-US" sz="2000" dirty="0" err="1">
                <a:solidFill>
                  <a:srgbClr val="FF0000"/>
                </a:solidFill>
              </a:rPr>
              <a:t>ANo</a:t>
            </a:r>
            <a:r>
              <a:rPr lang="en-US" sz="2000" dirty="0">
                <a:solidFill>
                  <a:srgbClr val="FF0000"/>
                </a:solidFill>
              </a:rPr>
              <a:t>, Balance)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Has_Acct</a:t>
            </a:r>
            <a:r>
              <a:rPr lang="en-US" sz="2000" dirty="0">
                <a:solidFill>
                  <a:srgbClr val="FF0000"/>
                </a:solidFill>
              </a:rPr>
              <a:t> (</a:t>
            </a:r>
            <a:r>
              <a:rPr lang="en-US" sz="2000" dirty="0" err="1">
                <a:solidFill>
                  <a:srgbClr val="FF0000"/>
                </a:solidFill>
              </a:rPr>
              <a:t>HasAcctID</a:t>
            </a:r>
            <a:r>
              <a:rPr lang="en-US" sz="2000" dirty="0">
                <a:solidFill>
                  <a:srgbClr val="FF0000"/>
                </a:solidFill>
              </a:rPr>
              <a:t>, CID, </a:t>
            </a:r>
            <a:r>
              <a:rPr lang="en-US" sz="2000" dirty="0" err="1">
                <a:solidFill>
                  <a:srgbClr val="FF0000"/>
                </a:solidFill>
              </a:rPr>
              <a:t>ANo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Reduce the E-R diagram to database schema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2860" y="1948344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7" idx="4"/>
            <a:endCxn id="5" idx="0"/>
          </p:cNvCxnSpPr>
          <p:nvPr/>
        </p:nvCxnSpPr>
        <p:spPr>
          <a:xfrm>
            <a:off x="6069330" y="1489710"/>
            <a:ext cx="1002616" cy="4586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5337810" y="1066800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ANo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21372" y="1078566"/>
            <a:ext cx="1545931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 flipH="1">
            <a:off x="7071946" y="1501476"/>
            <a:ext cx="1058887" cy="4468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6222860" y="3417504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27211" y="4225541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CID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99313" y="4225541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endCxn id="18" idx="0"/>
          </p:cNvCxnSpPr>
          <p:nvPr/>
        </p:nvCxnSpPr>
        <p:spPr>
          <a:xfrm flipH="1">
            <a:off x="5858731" y="3884053"/>
            <a:ext cx="1210531" cy="34148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endCxn id="19" idx="0"/>
          </p:cNvCxnSpPr>
          <p:nvPr/>
        </p:nvCxnSpPr>
        <p:spPr>
          <a:xfrm>
            <a:off x="7077785" y="3884053"/>
            <a:ext cx="1053048" cy="34148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Diamond 29"/>
          <p:cNvSpPr/>
          <p:nvPr/>
        </p:nvSpPr>
        <p:spPr>
          <a:xfrm>
            <a:off x="6016562" y="2682924"/>
            <a:ext cx="2103120" cy="457200"/>
          </a:xfrm>
          <a:prstGeom prst="diamond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Has_Acct</a:t>
            </a:r>
            <a:endParaRPr lang="en-IN" sz="2000" dirty="0"/>
          </a:p>
        </p:txBody>
      </p:sp>
      <p:cxnSp>
        <p:nvCxnSpPr>
          <p:cNvPr id="20" name="Straight Connector 19"/>
          <p:cNvCxnSpPr>
            <a:stCxn id="5" idx="2"/>
            <a:endCxn id="30" idx="0"/>
          </p:cNvCxnSpPr>
          <p:nvPr/>
        </p:nvCxnSpPr>
        <p:spPr>
          <a:xfrm flipH="1">
            <a:off x="7068122" y="2405544"/>
            <a:ext cx="3824" cy="27738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064298" y="3149473"/>
            <a:ext cx="3824" cy="27738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0957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6" grpId="0" animBg="1"/>
      <p:bldP spid="18" grpId="0" animBg="1"/>
      <p:bldP spid="1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</a:t>
            </a:r>
            <a:r>
              <a:rPr lang="en-US" dirty="0" smtClean="0"/>
              <a:t>: Attribute is a properties </a:t>
            </a:r>
            <a:r>
              <a:rPr lang="en-US" dirty="0"/>
              <a:t>or details about an </a:t>
            </a:r>
            <a:r>
              <a:rPr lang="en-US" dirty="0" smtClean="0"/>
              <a:t>entity.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Attributes of Student: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Roll No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Student Name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Branch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Semester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Address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Mobile No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SPI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Backlogs</a:t>
            </a: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Write down the attributes of </a:t>
            </a:r>
            <a:r>
              <a:rPr lang="en-US" sz="2400" dirty="0" smtClean="0"/>
              <a:t>Faculty and Account.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71548" y="3581400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62600" y="2590800"/>
            <a:ext cx="1998617" cy="7927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Attribute Name</a:t>
            </a:r>
          </a:p>
        </p:txBody>
      </p:sp>
    </p:spTree>
    <p:extLst>
      <p:ext uri="{BB962C8B-B14F-4D97-AF65-F5344CB8AC3E}">
        <p14:creationId xmlns:p14="http://schemas.microsoft.com/office/powerpoint/2010/main" val="38918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  <a:r>
              <a:rPr lang="en-US" dirty="0" smtClean="0"/>
              <a:t>: </a:t>
            </a:r>
            <a:r>
              <a:rPr lang="en-US" dirty="0"/>
              <a:t>association (connection) between several entities.</a:t>
            </a:r>
          </a:p>
          <a:p>
            <a:r>
              <a:rPr lang="en-US" dirty="0" smtClean="0"/>
              <a:t>It should </a:t>
            </a:r>
            <a:r>
              <a:rPr lang="en-US" dirty="0"/>
              <a:t>be place between two entities and line connecting it to entity.</a:t>
            </a:r>
          </a:p>
          <a:p>
            <a:r>
              <a:rPr lang="en-US" dirty="0"/>
              <a:t>Symbol is diamond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3020414" y="3211285"/>
            <a:ext cx="3103172" cy="89263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Relationship Name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9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 of Library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and every entity must have one primary key attribute.</a:t>
            </a:r>
            <a:endParaRPr lang="en-US" dirty="0"/>
          </a:p>
          <a:p>
            <a:r>
              <a:rPr lang="en-US" dirty="0" smtClean="0"/>
              <a:t>Relationship </a:t>
            </a:r>
            <a:r>
              <a:rPr lang="en-US" dirty="0"/>
              <a:t>between 2 entities is called binary </a:t>
            </a:r>
            <a:r>
              <a:rPr lang="en-US" dirty="0" smtClean="0"/>
              <a:t>relationship.</a:t>
            </a:r>
          </a:p>
          <a:p>
            <a:r>
              <a:rPr lang="en-US" dirty="0" smtClean="0"/>
              <a:t>Exercise: Draw E-R diagram of following pair of entities</a:t>
            </a:r>
          </a:p>
          <a:p>
            <a:pPr lvl="1"/>
            <a:r>
              <a:rPr lang="en-US" dirty="0" smtClean="0"/>
              <a:t>Customer &amp; Account</a:t>
            </a:r>
          </a:p>
          <a:p>
            <a:pPr lvl="1"/>
            <a:r>
              <a:rPr lang="en-US" dirty="0" smtClean="0"/>
              <a:t>Customer &amp; Loan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9564" y="2104507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9541" y="210015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803490" y="2026127"/>
            <a:ext cx="1724298" cy="89263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>
            <a:off x="5527788" y="2472442"/>
            <a:ext cx="881753" cy="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21737" y="2472442"/>
            <a:ext cx="881753" cy="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10" idx="4"/>
            <a:endCxn id="4" idx="0"/>
          </p:cNvCxnSpPr>
          <p:nvPr/>
        </p:nvCxnSpPr>
        <p:spPr>
          <a:xfrm>
            <a:off x="1115261" y="1668534"/>
            <a:ext cx="963389" cy="43597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383741" y="1245624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2" idx="4"/>
            <a:endCxn id="4" idx="0"/>
          </p:cNvCxnSpPr>
          <p:nvPr/>
        </p:nvCxnSpPr>
        <p:spPr>
          <a:xfrm flipH="1">
            <a:off x="2078650" y="1646123"/>
            <a:ext cx="654734" cy="4583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/>
          <p:cNvSpPr/>
          <p:nvPr/>
        </p:nvSpPr>
        <p:spPr>
          <a:xfrm>
            <a:off x="2001864" y="1223213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247850" y="2844734"/>
            <a:ext cx="830800" cy="4048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498044" y="3255318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34395" y="3268139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4" idx="2"/>
            <a:endCxn id="15" idx="0"/>
          </p:cNvCxnSpPr>
          <p:nvPr/>
        </p:nvCxnSpPr>
        <p:spPr>
          <a:xfrm>
            <a:off x="2078650" y="2849090"/>
            <a:ext cx="787265" cy="41904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8" idx="4"/>
          </p:cNvCxnSpPr>
          <p:nvPr/>
        </p:nvCxnSpPr>
        <p:spPr>
          <a:xfrm>
            <a:off x="6357026" y="1664521"/>
            <a:ext cx="963389" cy="43597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5625506" y="1241611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BookNo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20" idx="4"/>
          </p:cNvCxnSpPr>
          <p:nvPr/>
        </p:nvCxnSpPr>
        <p:spPr>
          <a:xfrm flipH="1">
            <a:off x="7320415" y="1642110"/>
            <a:ext cx="654734" cy="4583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243629" y="1219200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489615" y="2840721"/>
            <a:ext cx="830800" cy="4048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5739809" y="3251305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376160" y="3264126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>
            <a:off x="7320415" y="2845077"/>
            <a:ext cx="787265" cy="41904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9973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2" grpId="0" animBg="1"/>
      <p:bldP spid="14" grpId="0" animBg="1"/>
      <p:bldP spid="15" grpId="0" animBg="1"/>
      <p:bldP spid="18" grpId="0" animBg="1"/>
      <p:bldP spid="20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Attributes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506738"/>
              </p:ext>
            </p:extLst>
          </p:nvPr>
        </p:nvGraphicFramePr>
        <p:xfrm>
          <a:off x="190500" y="990600"/>
          <a:ext cx="8763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Simple 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Composite Attribute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cannot be divided into subparts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 be divided into subparts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e.g. </a:t>
                      </a:r>
                      <a:r>
                        <a:rPr lang="en-US" sz="2000" dirty="0" err="1" smtClean="0"/>
                        <a:t>RollNo</a:t>
                      </a:r>
                      <a:r>
                        <a:rPr lang="en-US" sz="2000" dirty="0" smtClean="0"/>
                        <a:t>, CPI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e.g. Name (first name, middle name, last name), Address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519722" y="530368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4" idx="4"/>
            <a:endCxn id="12" idx="0"/>
          </p:cNvCxnSpPr>
          <p:nvPr/>
        </p:nvCxnSpPr>
        <p:spPr>
          <a:xfrm>
            <a:off x="6405419" y="4867708"/>
            <a:ext cx="963389" cy="43597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5673899" y="4444798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6" idx="4"/>
            <a:endCxn id="12" idx="0"/>
          </p:cNvCxnSpPr>
          <p:nvPr/>
        </p:nvCxnSpPr>
        <p:spPr>
          <a:xfrm flipH="1">
            <a:off x="7368808" y="4845297"/>
            <a:ext cx="654734" cy="4583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7292022" y="4422387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8" idx="4"/>
            <a:endCxn id="14" idx="0"/>
          </p:cNvCxnSpPr>
          <p:nvPr/>
        </p:nvCxnSpPr>
        <p:spPr>
          <a:xfrm>
            <a:off x="4758370" y="3950965"/>
            <a:ext cx="1647049" cy="493833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Oval 17"/>
          <p:cNvSpPr/>
          <p:nvPr/>
        </p:nvSpPr>
        <p:spPr>
          <a:xfrm>
            <a:off x="4042131" y="3365500"/>
            <a:ext cx="1432477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First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20" idx="4"/>
            <a:endCxn id="14" idx="0"/>
          </p:cNvCxnSpPr>
          <p:nvPr/>
        </p:nvCxnSpPr>
        <p:spPr>
          <a:xfrm>
            <a:off x="6401893" y="3928554"/>
            <a:ext cx="3526" cy="51624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5685654" y="3343089"/>
            <a:ext cx="1432477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22" idx="4"/>
            <a:endCxn id="14" idx="0"/>
          </p:cNvCxnSpPr>
          <p:nvPr/>
        </p:nvCxnSpPr>
        <p:spPr>
          <a:xfrm flipH="1">
            <a:off x="6405419" y="3928554"/>
            <a:ext cx="1641343" cy="51624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Oval 21"/>
          <p:cNvSpPr/>
          <p:nvPr/>
        </p:nvSpPr>
        <p:spPr>
          <a:xfrm>
            <a:off x="7330523" y="3343089"/>
            <a:ext cx="1432477" cy="58546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Last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12623" y="5306029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5" idx="4"/>
            <a:endCxn id="23" idx="0"/>
          </p:cNvCxnSpPr>
          <p:nvPr/>
        </p:nvCxnSpPr>
        <p:spPr>
          <a:xfrm>
            <a:off x="1798320" y="4870056"/>
            <a:ext cx="963389" cy="43597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Oval 24"/>
          <p:cNvSpPr/>
          <p:nvPr/>
        </p:nvSpPr>
        <p:spPr>
          <a:xfrm>
            <a:off x="1066800" y="4447146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RollNo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7" idx="4"/>
            <a:endCxn id="23" idx="0"/>
          </p:cNvCxnSpPr>
          <p:nvPr/>
        </p:nvCxnSpPr>
        <p:spPr>
          <a:xfrm flipH="1">
            <a:off x="2761709" y="4847645"/>
            <a:ext cx="654734" cy="4583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/>
          <p:cNvSpPr/>
          <p:nvPr/>
        </p:nvSpPr>
        <p:spPr>
          <a:xfrm>
            <a:off x="2684923" y="4424735"/>
            <a:ext cx="1463040" cy="422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0500" y="1441450"/>
            <a:ext cx="8763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6464" y="1814052"/>
            <a:ext cx="8763000" cy="78494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4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25316</TotalTime>
  <Words>2833</Words>
  <Application>Microsoft Office PowerPoint</Application>
  <PresentationFormat>On-screen Show (4:3)</PresentationFormat>
  <Paragraphs>749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3 Entity-Relationship Model</vt:lpstr>
      <vt:lpstr>Topics to be covered</vt:lpstr>
      <vt:lpstr>What is E-R diagram?</vt:lpstr>
      <vt:lpstr>Entity</vt:lpstr>
      <vt:lpstr>Entity Set</vt:lpstr>
      <vt:lpstr>Attributes</vt:lpstr>
      <vt:lpstr>Relationship</vt:lpstr>
      <vt:lpstr>E-R Diagram of Library System </vt:lpstr>
      <vt:lpstr>Types of Attributes</vt:lpstr>
      <vt:lpstr>Types of Attributes</vt:lpstr>
      <vt:lpstr>Types of Attributes</vt:lpstr>
      <vt:lpstr>Descriptive Attributes</vt:lpstr>
      <vt:lpstr>Exercise</vt:lpstr>
      <vt:lpstr>Recursive relationship set</vt:lpstr>
      <vt:lpstr>Mapping Cardinality (Cardinality Constraints)</vt:lpstr>
      <vt:lpstr>One-to-One relationship</vt:lpstr>
      <vt:lpstr>One-to-Many relationship</vt:lpstr>
      <vt:lpstr>Many-to-One relationship</vt:lpstr>
      <vt:lpstr>Many-to-Many relationship</vt:lpstr>
      <vt:lpstr>Participation constraints</vt:lpstr>
      <vt:lpstr>Total participation VS Partial participation</vt:lpstr>
      <vt:lpstr>Weak entity set</vt:lpstr>
      <vt:lpstr>Weak entity set</vt:lpstr>
      <vt:lpstr>Superclass v/s Subclass</vt:lpstr>
      <vt:lpstr>Generalization v/s Specialization</vt:lpstr>
      <vt:lpstr>Generalization v/s Specialization</vt:lpstr>
      <vt:lpstr>Constraints on Specialization and Generalization</vt:lpstr>
      <vt:lpstr>Disjoint constraint</vt:lpstr>
      <vt:lpstr>Disjoint constraint</vt:lpstr>
      <vt:lpstr>Disjoint constraint</vt:lpstr>
      <vt:lpstr>Disjoint constraint</vt:lpstr>
      <vt:lpstr>Disjoint constraint</vt:lpstr>
      <vt:lpstr>Disjoint constraint</vt:lpstr>
      <vt:lpstr>Disjoint constraint</vt:lpstr>
      <vt:lpstr>Non-disjoint (Overlapping)</vt:lpstr>
      <vt:lpstr>Non-disjoint (Overlapping)</vt:lpstr>
      <vt:lpstr>Representation of Disjoint &amp; Non-disjoint in E-R diagram</vt:lpstr>
      <vt:lpstr>Participation Constraint</vt:lpstr>
      <vt:lpstr>Total Participation (Mandatory)</vt:lpstr>
      <vt:lpstr>Total Participation (Mandatory)</vt:lpstr>
      <vt:lpstr>Total Participation (Mandatory)</vt:lpstr>
      <vt:lpstr>Partial Participation (Optional)</vt:lpstr>
      <vt:lpstr>Partial Participation (Optional)</vt:lpstr>
      <vt:lpstr>Partial Participation (Optional)</vt:lpstr>
      <vt:lpstr>Partial Participation (Optional)</vt:lpstr>
      <vt:lpstr>Representation of Total &amp; Partial in E-R diagram</vt:lpstr>
      <vt:lpstr>Aggregation in E-R diagram</vt:lpstr>
      <vt:lpstr>Aggregation in E-R diagram</vt:lpstr>
      <vt:lpstr>E-R diagram of Hospital</vt:lpstr>
      <vt:lpstr>E-R diagram of Hospital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2269</cp:revision>
  <dcterms:created xsi:type="dcterms:W3CDTF">2013-05-17T03:00:03Z</dcterms:created>
  <dcterms:modified xsi:type="dcterms:W3CDTF">2017-07-28T05:49:47Z</dcterms:modified>
</cp:coreProperties>
</file>