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35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2" r:id="rId31"/>
    <p:sldId id="403" r:id="rId32"/>
    <p:sldId id="419" r:id="rId33"/>
    <p:sldId id="421" r:id="rId34"/>
    <p:sldId id="422" r:id="rId35"/>
    <p:sldId id="42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7" r:id="rId48"/>
    <p:sldId id="418" r:id="rId49"/>
    <p:sldId id="424" r:id="rId50"/>
    <p:sldId id="425" r:id="rId51"/>
    <p:sldId id="426" r:id="rId52"/>
    <p:sldId id="427" r:id="rId53"/>
    <p:sldId id="428" r:id="rId54"/>
    <p:sldId id="430" r:id="rId55"/>
    <p:sldId id="429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b7OkTtOrrU1r171F2qoKQ==" hashData="jpWed3rjyv3DPZSBtrQo1b2QW40iT7GTfcC+U7Wff8oG0ldQDa3YZZK/KR0i78VOapOmOSB2nXp3BGm+n8jB0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71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4: </a:t>
            </a:r>
            <a:r>
              <a:rPr lang="en-US" dirty="0" smtClean="0"/>
              <a:t>Relational Database Design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4: </a:t>
            </a:r>
            <a:r>
              <a:rPr lang="en-US" dirty="0" smtClean="0"/>
              <a:t>Relational Database Design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0292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Relational Database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Design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619125"/>
            <a:ext cx="421957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redundant functional dependency?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FD in the set is redundant, if it can be derived from the other FDs in the set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check redundant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F be a set of FDs for relation R.</a:t>
            </a:r>
          </a:p>
          <a:p>
            <a:pPr lvl="1"/>
            <a:r>
              <a:rPr lang="en-US" dirty="0"/>
              <a:t>Let f: A → B 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/>
              <a:t>’ = F – f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find out new set of FDs by removing f from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 </a:t>
            </a:r>
            <a:r>
              <a:rPr lang="en-US" dirty="0"/>
              <a:t>= A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set T = determinant of A →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FD: X → Y in F’ Do</a:t>
            </a:r>
          </a:p>
          <a:p>
            <a:pPr lvl="2"/>
            <a:r>
              <a:rPr lang="en-US" dirty="0"/>
              <a:t>If X ⊆ </a:t>
            </a:r>
            <a:r>
              <a:rPr lang="en-US" dirty="0" smtClean="0"/>
              <a:t>T </a:t>
            </a:r>
            <a:r>
              <a:rPr lang="en-US" dirty="0"/>
              <a:t>Then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# if X is contained in T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 = T U </a:t>
            </a:r>
            <a:r>
              <a:rPr lang="en-US" dirty="0" smtClean="0"/>
              <a:t>Y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add Y to T</a:t>
            </a:r>
          </a:p>
          <a:p>
            <a:pPr lvl="2"/>
            <a:r>
              <a:rPr lang="en-US" dirty="0"/>
              <a:t>End if</a:t>
            </a:r>
          </a:p>
          <a:p>
            <a:pPr marL="457200" lvl="1" indent="0">
              <a:buNone/>
            </a:pPr>
            <a:r>
              <a:rPr lang="en-US" dirty="0" smtClean="0"/>
              <a:t>	End </a:t>
            </a:r>
            <a:r>
              <a:rPr lang="en-US" dirty="0"/>
              <a:t>For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If </a:t>
            </a:r>
            <a:r>
              <a:rPr lang="en-US" dirty="0"/>
              <a:t>B ⊆</a:t>
            </a:r>
            <a:r>
              <a:rPr lang="en-US" dirty="0" smtClean="0"/>
              <a:t> </a:t>
            </a:r>
            <a:r>
              <a:rPr lang="en-US" dirty="0"/>
              <a:t>T Then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if B is contained in T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dirty="0"/>
              <a:t>f : A → B is redundant.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given FD f : A → B is redundant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End </a:t>
            </a:r>
            <a:r>
              <a:rPr lang="en-US" dirty="0"/>
              <a:t>if</a:t>
            </a:r>
          </a:p>
          <a:p>
            <a:r>
              <a:rPr lang="en-US" i="1" dirty="0"/>
              <a:t>Output</a:t>
            </a:r>
            <a:r>
              <a:rPr lang="en-US" b="1" dirty="0"/>
              <a:t>: </a:t>
            </a:r>
            <a:r>
              <a:rPr lang="en-US" dirty="0"/>
              <a:t>Decision whether a given FD f : A → B is redundant or not.</a:t>
            </a:r>
          </a:p>
        </p:txBody>
      </p:sp>
    </p:spTree>
    <p:extLst>
      <p:ext uri="{BB962C8B-B14F-4D97-AF65-F5344CB8AC3E}">
        <p14:creationId xmlns:p14="http://schemas.microsoft.com/office/powerpoint/2010/main" val="145982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redundant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relation R is given with attributes A, B, C, D and E.</a:t>
            </a:r>
          </a:p>
          <a:p>
            <a:r>
              <a:rPr lang="en-US" dirty="0"/>
              <a:t>Also, a set of functional dependencies F is given with following </a:t>
            </a:r>
            <a:r>
              <a:rPr lang="en-US" dirty="0" smtClean="0"/>
              <a:t>FDs. </a:t>
            </a:r>
            <a:r>
              <a:rPr lang="en-US" dirty="0" smtClean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= {A →B, C →D, </a:t>
            </a:r>
            <a:r>
              <a:rPr lang="en-US" dirty="0" smtClean="0">
                <a:solidFill>
                  <a:srgbClr val="FF0000"/>
                </a:solidFill>
              </a:rPr>
              <a:t>BD </a:t>
            </a:r>
            <a:r>
              <a:rPr lang="en-US" dirty="0">
                <a:solidFill>
                  <a:srgbClr val="FF0000"/>
                </a:solidFill>
              </a:rPr>
              <a:t>→ E, AC → 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Find out whether a FD f: AC → E is redundant or </a:t>
            </a:r>
            <a:r>
              <a:rPr lang="en-US" dirty="0" smtClean="0"/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8033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F be a set of FDs for relation R.</a:t>
            </a:r>
          </a:p>
          <a:p>
            <a:pPr lvl="1"/>
            <a:r>
              <a:rPr lang="en-US" dirty="0"/>
              <a:t>Let f: A → B 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/>
              <a:t>’ = F – f </a:t>
            </a:r>
            <a:r>
              <a:rPr lang="en-US" dirty="0" smtClean="0"/>
              <a:t>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 = A 	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FD:X→Y in F’ Do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X ⊆ </a:t>
            </a:r>
            <a:r>
              <a:rPr lang="en-US" dirty="0" smtClean="0"/>
              <a:t>T </a:t>
            </a:r>
            <a:r>
              <a:rPr lang="en-US" dirty="0"/>
              <a:t>Then </a:t>
            </a:r>
            <a:r>
              <a:rPr lang="en-US" dirty="0" smtClean="0"/>
              <a:t>		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 = T U </a:t>
            </a:r>
            <a:r>
              <a:rPr lang="en-US" dirty="0" smtClean="0"/>
              <a:t>Y		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End 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918126"/>
            <a:ext cx="4610100" cy="5555147"/>
          </a:xfrm>
        </p:spPr>
        <p:txBody>
          <a:bodyPr>
            <a:norm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 = {A →B, C →D, BD → E,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AC </a:t>
            </a:r>
            <a:r>
              <a:rPr lang="en-US" dirty="0"/>
              <a:t>→ E}</a:t>
            </a:r>
          </a:p>
          <a:p>
            <a:pPr lvl="1"/>
            <a:r>
              <a:rPr lang="en-US" dirty="0"/>
              <a:t>Let f: </a:t>
            </a:r>
            <a:r>
              <a:rPr lang="en-US" dirty="0" smtClean="0"/>
              <a:t>AC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F'= { A → B, C → D, BD → E</a:t>
            </a:r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= </a:t>
            </a:r>
            <a:r>
              <a:rPr lang="en-US" dirty="0" smtClean="0"/>
              <a:t>AC </a:t>
            </a:r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FD: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smtClean="0"/>
              <a:t>B </a:t>
            </a:r>
            <a:r>
              <a:rPr lang="en-US" dirty="0"/>
              <a:t>in F’ Do</a:t>
            </a:r>
          </a:p>
          <a:p>
            <a:pPr lvl="2"/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⊆ </a:t>
            </a:r>
            <a:r>
              <a:rPr lang="en-US" dirty="0" smtClean="0"/>
              <a:t>AC </a:t>
            </a:r>
            <a:r>
              <a:rPr lang="en-US" dirty="0"/>
              <a:t>Then 		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AC </a:t>
            </a:r>
            <a:r>
              <a:rPr lang="en-US" dirty="0"/>
              <a:t>U </a:t>
            </a:r>
            <a:r>
              <a:rPr lang="en-US" dirty="0" smtClean="0"/>
              <a:t>B = ABC</a:t>
            </a: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End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redundant </a:t>
            </a:r>
            <a:r>
              <a:rPr lang="en-US" dirty="0" smtClean="0"/>
              <a:t>FD (Solution)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30153" y="3688976"/>
            <a:ext cx="762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F be a set of FDs for relation R.</a:t>
            </a:r>
          </a:p>
          <a:p>
            <a:pPr lvl="1"/>
            <a:r>
              <a:rPr lang="en-US" dirty="0"/>
              <a:t>Let f: A → B 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/>
              <a:t>’ = F – f </a:t>
            </a:r>
            <a:r>
              <a:rPr lang="en-US" dirty="0" smtClean="0"/>
              <a:t>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 = A 	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FD:X→Y in F’ Do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X ⊆ </a:t>
            </a:r>
            <a:r>
              <a:rPr lang="en-US" dirty="0" smtClean="0"/>
              <a:t>T </a:t>
            </a:r>
            <a:r>
              <a:rPr lang="en-US" dirty="0"/>
              <a:t>Then </a:t>
            </a:r>
            <a:r>
              <a:rPr lang="en-US" dirty="0" smtClean="0"/>
              <a:t>		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 = T U </a:t>
            </a:r>
            <a:r>
              <a:rPr lang="en-US" dirty="0" smtClean="0"/>
              <a:t>Y		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End 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918126"/>
            <a:ext cx="4608576" cy="5555147"/>
          </a:xfrm>
        </p:spPr>
        <p:txBody>
          <a:bodyPr>
            <a:norm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 = {A →B, C →D, BD → E,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	     AC </a:t>
            </a:r>
            <a:r>
              <a:rPr lang="en-US" dirty="0"/>
              <a:t>→ E}</a:t>
            </a:r>
          </a:p>
          <a:p>
            <a:pPr lvl="1"/>
            <a:r>
              <a:rPr lang="en-US" dirty="0"/>
              <a:t>Let f: </a:t>
            </a:r>
            <a:r>
              <a:rPr lang="en-US" dirty="0" smtClean="0"/>
              <a:t>AC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F'= { A → B, C → D, BD → E</a:t>
            </a:r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= </a:t>
            </a:r>
            <a:r>
              <a:rPr lang="en-US" dirty="0" smtClean="0"/>
              <a:t>AC </a:t>
            </a:r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FD: </a:t>
            </a:r>
            <a:r>
              <a:rPr lang="en-US" dirty="0" smtClean="0"/>
              <a:t>C </a:t>
            </a:r>
            <a:r>
              <a:rPr lang="en-US" dirty="0"/>
              <a:t>→ </a:t>
            </a:r>
            <a:r>
              <a:rPr lang="en-US" dirty="0" smtClean="0"/>
              <a:t>D </a:t>
            </a:r>
            <a:r>
              <a:rPr lang="en-US" dirty="0"/>
              <a:t>in F’ Do</a:t>
            </a:r>
          </a:p>
          <a:p>
            <a:pPr lvl="2"/>
            <a:r>
              <a:rPr lang="en-US" dirty="0"/>
              <a:t>If </a:t>
            </a:r>
            <a:r>
              <a:rPr lang="en-US" dirty="0" smtClean="0"/>
              <a:t>C </a:t>
            </a:r>
            <a:r>
              <a:rPr lang="en-US" dirty="0"/>
              <a:t>⊆ </a:t>
            </a:r>
            <a:r>
              <a:rPr lang="en-US" dirty="0" smtClean="0"/>
              <a:t>ABC </a:t>
            </a:r>
            <a:r>
              <a:rPr lang="en-US" dirty="0"/>
              <a:t>Then 	</a:t>
            </a:r>
            <a:endParaRPr lang="en-US" dirty="0" smtClean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T = ABC U D = ABCD	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End if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redundant </a:t>
            </a:r>
            <a:r>
              <a:rPr lang="en-US" dirty="0" smtClean="0"/>
              <a:t>FD (Solution)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35588" y="3689353"/>
            <a:ext cx="762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F be a set of FDs for relation R.</a:t>
            </a:r>
          </a:p>
          <a:p>
            <a:pPr lvl="1"/>
            <a:r>
              <a:rPr lang="en-US" dirty="0"/>
              <a:t>Let f: A → B 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en-US" dirty="0"/>
              <a:t>’ = F – f </a:t>
            </a:r>
            <a:r>
              <a:rPr lang="en-US" dirty="0" smtClean="0"/>
              <a:t>	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 = A 			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FD: X → Y in F’ Do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X ⊆ </a:t>
            </a:r>
            <a:r>
              <a:rPr lang="en-US" dirty="0" smtClean="0"/>
              <a:t>T </a:t>
            </a:r>
            <a:r>
              <a:rPr lang="en-US" dirty="0"/>
              <a:t>Then </a:t>
            </a:r>
            <a:r>
              <a:rPr lang="en-US" dirty="0" smtClean="0"/>
              <a:t>		</a:t>
            </a:r>
            <a:endParaRPr lang="en-US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 = T U </a:t>
            </a:r>
            <a:r>
              <a:rPr lang="en-US" dirty="0" smtClean="0"/>
              <a:t>Y		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End if</a:t>
            </a:r>
          </a:p>
          <a:p>
            <a:pPr marL="457200" lvl="1" indent="0">
              <a:buNone/>
            </a:pPr>
            <a:r>
              <a:rPr lang="en-US" dirty="0" smtClean="0"/>
              <a:t>	End </a:t>
            </a:r>
            <a:r>
              <a:rPr lang="en-US" dirty="0"/>
              <a:t>For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If </a:t>
            </a:r>
            <a:r>
              <a:rPr lang="en-US" dirty="0"/>
              <a:t>B ⊆</a:t>
            </a:r>
            <a:r>
              <a:rPr lang="en-US" dirty="0" smtClean="0"/>
              <a:t> </a:t>
            </a:r>
            <a:r>
              <a:rPr lang="en-US" dirty="0"/>
              <a:t>T Then </a:t>
            </a:r>
            <a:r>
              <a:rPr lang="en-US" dirty="0" smtClean="0"/>
              <a:t>		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f </a:t>
            </a:r>
            <a:r>
              <a:rPr lang="en-US" dirty="0"/>
              <a:t>: A → B is redundant. </a:t>
            </a: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End </a:t>
            </a:r>
            <a:r>
              <a:rPr lang="en-US" dirty="0"/>
              <a:t>if</a:t>
            </a:r>
          </a:p>
          <a:p>
            <a:r>
              <a:rPr lang="en-US" i="1" dirty="0"/>
              <a:t>Output</a:t>
            </a:r>
            <a:r>
              <a:rPr lang="en-US" b="1" dirty="0"/>
              <a:t>: </a:t>
            </a:r>
            <a:r>
              <a:rPr lang="en-US" dirty="0"/>
              <a:t>Decision whether a given FD f : A → B is redundant or not.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Input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 = {A →B, C →D, BD → E, AC → E}</a:t>
            </a:r>
          </a:p>
          <a:p>
            <a:pPr lvl="1"/>
            <a:r>
              <a:rPr lang="en-US" dirty="0"/>
              <a:t>Let f: </a:t>
            </a:r>
            <a:r>
              <a:rPr lang="en-US" dirty="0" smtClean="0"/>
              <a:t>AC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is a FD to be examined for redundancy.</a:t>
            </a:r>
          </a:p>
          <a:p>
            <a:r>
              <a:rPr lang="en-US" i="1" dirty="0"/>
              <a:t>Steps</a:t>
            </a:r>
            <a:r>
              <a:rPr lang="en-US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F'= { A → B, C → D, BD → E</a:t>
            </a:r>
            <a:r>
              <a:rPr lang="en-US" dirty="0" smtClean="0"/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= </a:t>
            </a:r>
            <a:r>
              <a:rPr lang="en-US" dirty="0" smtClean="0"/>
              <a:t>AC </a:t>
            </a:r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FD: </a:t>
            </a:r>
            <a:r>
              <a:rPr lang="en-US" dirty="0" smtClean="0"/>
              <a:t>BD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in F’ Do</a:t>
            </a:r>
          </a:p>
          <a:p>
            <a:pPr lvl="2"/>
            <a:r>
              <a:rPr lang="en-US" dirty="0"/>
              <a:t>If </a:t>
            </a:r>
            <a:r>
              <a:rPr lang="en-US" dirty="0" smtClean="0"/>
              <a:t>BD </a:t>
            </a:r>
            <a:r>
              <a:rPr lang="en-US" dirty="0"/>
              <a:t>⊆ </a:t>
            </a:r>
            <a:r>
              <a:rPr lang="en-US" dirty="0" smtClean="0"/>
              <a:t>ABCD </a:t>
            </a:r>
            <a:r>
              <a:rPr lang="en-US" dirty="0"/>
              <a:t>Then 	</a:t>
            </a:r>
          </a:p>
          <a:p>
            <a:pPr lvl="3"/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ABCD </a:t>
            </a:r>
            <a:r>
              <a:rPr lang="en-US" dirty="0"/>
              <a:t>U </a:t>
            </a:r>
            <a:r>
              <a:rPr lang="en-US" dirty="0" smtClean="0"/>
              <a:t>E = ABCDE</a:t>
            </a: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End if</a:t>
            </a:r>
          </a:p>
          <a:p>
            <a:pPr marL="457200" lvl="1" indent="0">
              <a:buNone/>
            </a:pPr>
            <a:r>
              <a:rPr lang="en-US" dirty="0"/>
              <a:t>	End For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If </a:t>
            </a:r>
            <a:r>
              <a:rPr lang="en-US" dirty="0" smtClean="0"/>
              <a:t>E </a:t>
            </a:r>
            <a:r>
              <a:rPr lang="en-US" dirty="0"/>
              <a:t>⊆ </a:t>
            </a:r>
            <a:r>
              <a:rPr lang="en-US" dirty="0" smtClean="0"/>
              <a:t>ABCDE Then</a:t>
            </a:r>
            <a:r>
              <a:rPr lang="en-US" dirty="0"/>
              <a:t>		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f </a:t>
            </a:r>
            <a:r>
              <a:rPr lang="en-US" dirty="0"/>
              <a:t>: </a:t>
            </a:r>
            <a:r>
              <a:rPr lang="en-US" dirty="0" smtClean="0"/>
              <a:t>AC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is redundant. 	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	End if</a:t>
            </a:r>
          </a:p>
          <a:p>
            <a:r>
              <a:rPr lang="en-US" i="1" dirty="0"/>
              <a:t>Output</a:t>
            </a:r>
            <a:r>
              <a:rPr lang="en-US" b="1" dirty="0"/>
              <a:t>: </a:t>
            </a:r>
            <a:r>
              <a:rPr lang="en-US" dirty="0"/>
              <a:t>Decision </a:t>
            </a:r>
            <a:r>
              <a:rPr lang="en-US" dirty="0" smtClean="0"/>
              <a:t>FD </a:t>
            </a:r>
            <a:r>
              <a:rPr lang="en-US" dirty="0"/>
              <a:t>f : </a:t>
            </a:r>
            <a:r>
              <a:rPr lang="en-US" dirty="0" smtClean="0"/>
              <a:t>AC </a:t>
            </a:r>
            <a:r>
              <a:rPr lang="en-US" dirty="0"/>
              <a:t>→ </a:t>
            </a:r>
            <a:r>
              <a:rPr lang="en-US" dirty="0" smtClean="0"/>
              <a:t>E </a:t>
            </a:r>
            <a:r>
              <a:rPr lang="en-US" dirty="0"/>
              <a:t>is </a:t>
            </a:r>
            <a:r>
              <a:rPr lang="en-US" dirty="0" smtClean="0"/>
              <a:t>redundant.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redundant </a:t>
            </a:r>
            <a:r>
              <a:rPr lang="en-US" dirty="0" smtClean="0"/>
              <a:t>FD (Solution)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30353" y="2375647"/>
            <a:ext cx="762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of redundant </a:t>
            </a:r>
            <a:r>
              <a:rPr lang="en-US" dirty="0" smtClean="0"/>
              <a:t>FD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relation R is given with attributes A, B, C, D and E.</a:t>
            </a:r>
          </a:p>
          <a:p>
            <a:r>
              <a:rPr lang="en-US" dirty="0"/>
              <a:t>Also, a set of functional dependencies F is given with following </a:t>
            </a:r>
            <a:r>
              <a:rPr lang="en-US" dirty="0" smtClean="0"/>
              <a:t>FDs. </a:t>
            </a:r>
            <a:r>
              <a:rPr lang="en-US" dirty="0" smtClean="0">
                <a:solidFill>
                  <a:srgbClr val="C00000"/>
                </a:solidFill>
              </a:rPr>
              <a:t>F </a:t>
            </a:r>
            <a:r>
              <a:rPr lang="en-US" dirty="0">
                <a:solidFill>
                  <a:srgbClr val="C00000"/>
                </a:solidFill>
              </a:rPr>
              <a:t>= {A →B, C →D, BD → E, AC → E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out whether a FD f: AC → E is redundant or not.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out whether a FD f: BD → E is redundant or not</a:t>
            </a:r>
            <a:r>
              <a:rPr lang="en-US" dirty="0" smtClean="0"/>
              <a:t>.</a:t>
            </a:r>
          </a:p>
          <a:p>
            <a:pPr marL="349250" lvl="1" indent="-349250">
              <a:buFont typeface="Wingdings" panose="05000000000000000000" pitchFamily="2" charset="2"/>
              <a:buChar char="§"/>
            </a:pPr>
            <a:r>
              <a:rPr lang="en-US" sz="2400" dirty="0" smtClean="0"/>
              <a:t>Answer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Yes</a:t>
            </a:r>
            <a:r>
              <a:rPr lang="en-US" dirty="0"/>
              <a:t> f: AC → E is redundant.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</a:t>
            </a:r>
            <a:r>
              <a:rPr lang="en-US" dirty="0"/>
              <a:t> f: BD→ E is not redundant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8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 of a set of FD?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closure of a set of FDs is a set of all possible FDs that can be derived from a given </a:t>
            </a:r>
            <a:r>
              <a:rPr lang="en-US" dirty="0" smtClean="0"/>
              <a:t>set of </a:t>
            </a:r>
            <a:r>
              <a:rPr lang="en-US" dirty="0"/>
              <a:t>FDs.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also referred as a complete set of FDs.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denoted by F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6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to </a:t>
            </a:r>
            <a:r>
              <a:rPr lang="en-US" dirty="0" smtClean="0"/>
              <a:t>find closure </a:t>
            </a:r>
            <a:r>
              <a:rPr lang="en-US" dirty="0"/>
              <a:t>of a set of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a</a:t>
            </a:r>
            <a:r>
              <a:rPr lang="en-US" baseline="30000" dirty="0"/>
              <a:t>+</a:t>
            </a:r>
            <a:r>
              <a:rPr lang="en-US" dirty="0"/>
              <a:t>, the closure of a under F</a:t>
            </a:r>
          </a:p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result </a:t>
            </a:r>
            <a:r>
              <a:rPr lang="en-US" sz="2400" dirty="0"/>
              <a:t>= </a:t>
            </a:r>
            <a:r>
              <a:rPr lang="en-US" sz="2400" dirty="0" smtClean="0"/>
              <a:t>a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while (changes to result) do</a:t>
            </a:r>
          </a:p>
          <a:p>
            <a:pPr lvl="3"/>
            <a:r>
              <a:rPr lang="en-US" sz="2400" dirty="0"/>
              <a:t>for each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l-GR" sz="2400" dirty="0" smtClean="0"/>
              <a:t>→</a:t>
            </a:r>
            <a:r>
              <a:rPr lang="en-US" sz="2400" dirty="0" smtClean="0"/>
              <a:t> </a:t>
            </a:r>
            <a:r>
              <a:rPr lang="el-GR" sz="2400" dirty="0" smtClean="0"/>
              <a:t>γ</a:t>
            </a:r>
            <a:r>
              <a:rPr lang="en-US" sz="2400" dirty="0" smtClean="0"/>
              <a:t> in </a:t>
            </a:r>
            <a:r>
              <a:rPr lang="en-US" sz="2400" dirty="0"/>
              <a:t>F do</a:t>
            </a:r>
          </a:p>
          <a:p>
            <a:pPr lvl="4"/>
            <a:r>
              <a:rPr lang="en-US" sz="2400" dirty="0"/>
              <a:t>begin</a:t>
            </a:r>
          </a:p>
          <a:p>
            <a:pPr lvl="5"/>
            <a:r>
              <a:rPr lang="en-US" sz="2400" dirty="0"/>
              <a:t>if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dirty="0"/>
              <a:t>⊆ </a:t>
            </a:r>
            <a:r>
              <a:rPr lang="en-US" sz="2400" dirty="0" smtClean="0"/>
              <a:t>result </a:t>
            </a:r>
            <a:r>
              <a:rPr lang="en-US" sz="2400" dirty="0"/>
              <a:t>then result = </a:t>
            </a:r>
            <a:r>
              <a:rPr lang="en-US" sz="2400" dirty="0" smtClean="0"/>
              <a:t>result U </a:t>
            </a:r>
            <a:r>
              <a:rPr lang="el-GR" sz="2400" dirty="0" smtClean="0"/>
              <a:t>γ</a:t>
            </a:r>
            <a:endParaRPr lang="en-US" sz="2400" dirty="0"/>
          </a:p>
          <a:p>
            <a:pPr lvl="4"/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380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closure of a set of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relation schema </a:t>
            </a:r>
          </a:p>
          <a:p>
            <a:r>
              <a:rPr lang="en-US" dirty="0" err="1" smtClean="0"/>
              <a:t>Depositer_Account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, </a:t>
            </a:r>
            <a:r>
              <a:rPr lang="en-US" dirty="0" err="1"/>
              <a:t>acess_date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).</a:t>
            </a:r>
          </a:p>
          <a:p>
            <a:r>
              <a:rPr lang="en-US" dirty="0"/>
              <a:t>For this relation, a set of functional dependencies F can be given </a:t>
            </a:r>
            <a:r>
              <a:rPr lang="en-US" dirty="0" smtClean="0"/>
              <a:t>as F </a:t>
            </a:r>
            <a:r>
              <a:rPr lang="en-US" dirty="0"/>
              <a:t>= { {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 } →</a:t>
            </a:r>
            <a:r>
              <a:rPr lang="en-US" dirty="0" err="1"/>
              <a:t>access_date</a:t>
            </a:r>
            <a:r>
              <a:rPr lang="en-US" dirty="0"/>
              <a:t> and </a:t>
            </a:r>
            <a:r>
              <a:rPr lang="en-US" dirty="0" err="1"/>
              <a:t>ano</a:t>
            </a:r>
            <a:r>
              <a:rPr lang="en-US" dirty="0"/>
              <a:t>→ { balance, </a:t>
            </a:r>
            <a:r>
              <a:rPr lang="en-US" dirty="0" err="1"/>
              <a:t>bname</a:t>
            </a:r>
            <a:r>
              <a:rPr lang="en-US" dirty="0"/>
              <a:t> } </a:t>
            </a:r>
            <a:r>
              <a:rPr lang="en-US" dirty="0" smtClean="0"/>
              <a:t>}</a:t>
            </a:r>
          </a:p>
          <a:p>
            <a:r>
              <a:rPr lang="en-US" dirty="0"/>
              <a:t>Find out the closure of F.</a:t>
            </a:r>
          </a:p>
        </p:txBody>
      </p:sp>
    </p:spTree>
    <p:extLst>
      <p:ext uri="{BB962C8B-B14F-4D97-AF65-F5344CB8AC3E}">
        <p14:creationId xmlns:p14="http://schemas.microsoft.com/office/powerpoint/2010/main" val="28687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Functional Dependency </a:t>
            </a:r>
            <a:endParaRPr lang="en-US" sz="3200" dirty="0" smtClean="0"/>
          </a:p>
          <a:p>
            <a:pPr lvl="1"/>
            <a:r>
              <a:rPr lang="en-US" sz="2800" dirty="0" smtClean="0"/>
              <a:t>Definition and types of FD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Closure </a:t>
            </a:r>
            <a:r>
              <a:rPr lang="en-US" sz="3200" dirty="0"/>
              <a:t>of FD </a:t>
            </a:r>
            <a:r>
              <a:rPr lang="en-US" sz="3200" dirty="0" smtClean="0"/>
              <a:t>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Irreducible </a:t>
            </a:r>
            <a:r>
              <a:rPr lang="en-US" sz="3200" dirty="0"/>
              <a:t>set of </a:t>
            </a:r>
            <a:r>
              <a:rPr lang="en-US" sz="3200" dirty="0" smtClean="0"/>
              <a:t>FD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Normalization and normal forms</a:t>
            </a:r>
          </a:p>
          <a:p>
            <a:pPr lvl="1"/>
            <a:r>
              <a:rPr lang="en-US" sz="2800" dirty="0" smtClean="0"/>
              <a:t>1NF</a:t>
            </a:r>
          </a:p>
          <a:p>
            <a:pPr lvl="1"/>
            <a:r>
              <a:rPr lang="en-US" sz="2800" dirty="0" smtClean="0"/>
              <a:t>2NF</a:t>
            </a:r>
          </a:p>
          <a:p>
            <a:pPr lvl="1"/>
            <a:r>
              <a:rPr lang="en-US" sz="2800" dirty="0" smtClean="0"/>
              <a:t>3NF</a:t>
            </a:r>
          </a:p>
          <a:p>
            <a:pPr lvl="1"/>
            <a:r>
              <a:rPr lang="en-US" sz="2800" dirty="0" smtClean="0"/>
              <a:t>BCNF</a:t>
            </a:r>
          </a:p>
          <a:p>
            <a:pPr lvl="1"/>
            <a:r>
              <a:rPr lang="en-US" sz="2800" dirty="0" smtClean="0"/>
              <a:t>4NF</a:t>
            </a:r>
          </a:p>
          <a:p>
            <a:pPr lvl="1"/>
            <a:r>
              <a:rPr lang="en-US" sz="2800" dirty="0" smtClean="0"/>
              <a:t>5NF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closure of a set of </a:t>
            </a:r>
            <a:r>
              <a:rPr lang="en-US" sz="3600" dirty="0" smtClean="0"/>
              <a:t>FD (Solution)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each set of attributes X that appears as a left-hand side of FD in F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  <a:r>
              <a:rPr lang="en-US" dirty="0" err="1" smtClean="0">
                <a:solidFill>
                  <a:srgbClr val="FF0000"/>
                </a:solidFill>
              </a:rPr>
              <a:t>cid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>
                <a:solidFill>
                  <a:srgbClr val="FF0000"/>
                </a:solidFill>
              </a:rPr>
              <a:t> } and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 smtClean="0"/>
              <a:t>.</a:t>
            </a:r>
          </a:p>
          <a:p>
            <a:r>
              <a:rPr lang="en-US" dirty="0"/>
              <a:t>Find out 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</a:p>
          <a:p>
            <a:r>
              <a:rPr lang="pt-BR" dirty="0"/>
              <a:t>Step-1 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{ </a:t>
            </a:r>
            <a:r>
              <a:rPr lang="pt-BR" dirty="0"/>
              <a:t>cid, ano }</a:t>
            </a:r>
            <a:r>
              <a:rPr lang="pt-BR" baseline="30000" dirty="0"/>
              <a:t>+</a:t>
            </a:r>
            <a:r>
              <a:rPr lang="pt-BR" dirty="0"/>
              <a:t> = { cid, ano }</a:t>
            </a:r>
          </a:p>
          <a:p>
            <a:r>
              <a:rPr lang="en-US" dirty="0"/>
              <a:t>Step-2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, </a:t>
            </a:r>
            <a:r>
              <a:rPr lang="en-US" dirty="0" err="1"/>
              <a:t>acess_date</a:t>
            </a:r>
            <a:r>
              <a:rPr lang="en-US" dirty="0"/>
              <a:t> }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cid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>
                <a:solidFill>
                  <a:srgbClr val="FF0000"/>
                </a:solidFill>
              </a:rPr>
              <a:t>} ⊆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pt-BR" dirty="0"/>
              <a:t>{ cid, ano }</a:t>
            </a:r>
            <a:r>
              <a:rPr lang="pt-BR" baseline="30000" dirty="0"/>
              <a:t>+</a:t>
            </a:r>
            <a:r>
              <a:rPr lang="pt-BR" dirty="0"/>
              <a:t> = { cid, ano, acess_date, balance, bname } 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# </a:t>
            </a:r>
            <a:r>
              <a:rPr lang="pt-BR" dirty="0">
                <a:solidFill>
                  <a:srgbClr val="FF0000"/>
                </a:solidFill>
              </a:rPr>
              <a:t>ano </a:t>
            </a:r>
            <a:r>
              <a:rPr lang="en-US" dirty="0">
                <a:solidFill>
                  <a:srgbClr val="FF0000"/>
                </a:solidFill>
              </a:rPr>
              <a:t>⊆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30000" dirty="0">
                <a:solidFill>
                  <a:srgbClr val="FF0000"/>
                </a:solidFill>
              </a:rPr>
              <a:t>+</a:t>
            </a:r>
          </a:p>
          <a:p>
            <a:r>
              <a:rPr lang="en-US" dirty="0"/>
              <a:t>Step-3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, </a:t>
            </a:r>
            <a:r>
              <a:rPr lang="en-US" dirty="0" err="1"/>
              <a:t>acess_date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308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closure of a set of </a:t>
            </a:r>
            <a:r>
              <a:rPr lang="en-US" sz="3600" dirty="0" smtClean="0"/>
              <a:t>FD (Solution)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each set of attributes X that appears as a left-hand side of FD in F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  <a:r>
              <a:rPr lang="en-US" dirty="0" err="1" smtClean="0">
                <a:solidFill>
                  <a:srgbClr val="FF0000"/>
                </a:solidFill>
              </a:rPr>
              <a:t>cid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>
                <a:solidFill>
                  <a:srgbClr val="FF0000"/>
                </a:solidFill>
              </a:rPr>
              <a:t> } and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 smtClean="0"/>
              <a:t>.</a:t>
            </a:r>
          </a:p>
          <a:p>
            <a:r>
              <a:rPr lang="en-US" dirty="0"/>
              <a:t>Find out {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baseline="30000" dirty="0"/>
              <a:t>+</a:t>
            </a:r>
          </a:p>
          <a:p>
            <a:r>
              <a:rPr lang="pt-BR" dirty="0"/>
              <a:t>Step-1 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{ ano </a:t>
            </a:r>
            <a:r>
              <a:rPr lang="pt-BR" dirty="0"/>
              <a:t>}</a:t>
            </a:r>
            <a:r>
              <a:rPr lang="pt-BR" baseline="30000" dirty="0"/>
              <a:t>+</a:t>
            </a:r>
            <a:r>
              <a:rPr lang="pt-BR" dirty="0"/>
              <a:t> = </a:t>
            </a:r>
            <a:r>
              <a:rPr lang="pt-BR" dirty="0" smtClean="0"/>
              <a:t>{ ano </a:t>
            </a:r>
            <a:r>
              <a:rPr lang="pt-BR" dirty="0"/>
              <a:t>}</a:t>
            </a:r>
          </a:p>
          <a:p>
            <a:r>
              <a:rPr lang="en-US" dirty="0"/>
              <a:t>Step-2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baseline="30000" dirty="0"/>
              <a:t>+</a:t>
            </a:r>
            <a:r>
              <a:rPr lang="en-US" dirty="0"/>
              <a:t> = </a:t>
            </a:r>
            <a:r>
              <a:rPr lang="en-US" dirty="0" smtClean="0"/>
              <a:t>{ </a:t>
            </a:r>
            <a:r>
              <a:rPr lang="en-US" dirty="0" err="1" smtClean="0"/>
              <a:t>ano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}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 smtClean="0">
                <a:solidFill>
                  <a:srgbClr val="FF0000"/>
                </a:solidFill>
              </a:rPr>
              <a:t>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⊆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/>
              <a:t>{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ano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</a:t>
            </a:r>
            <a:r>
              <a:rPr lang="en-US" dirty="0" smtClean="0"/>
              <a:t>}		</a:t>
            </a:r>
            <a:r>
              <a:rPr lang="pt-BR" dirty="0" smtClean="0"/>
              <a:t> 	</a:t>
            </a:r>
            <a:endParaRPr lang="pt-BR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Step-3 :</a:t>
            </a:r>
          </a:p>
          <a:p>
            <a:pPr lvl="1"/>
            <a:r>
              <a:rPr lang="en-US" dirty="0" smtClean="0"/>
              <a:t>{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ano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385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closure of a set of </a:t>
            </a:r>
            <a:r>
              <a:rPr lang="en-US" sz="3600" dirty="0" smtClean="0"/>
              <a:t>FD (Solution)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each set of attributes X that appears as a left-hand side of FD in F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  <a:r>
              <a:rPr lang="en-US" dirty="0" err="1" smtClean="0">
                <a:solidFill>
                  <a:srgbClr val="FF0000"/>
                </a:solidFill>
              </a:rPr>
              <a:t>cid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>
                <a:solidFill>
                  <a:srgbClr val="FF0000"/>
                </a:solidFill>
              </a:rPr>
              <a:t> } and </a:t>
            </a:r>
            <a:r>
              <a:rPr lang="en-US" dirty="0" err="1">
                <a:solidFill>
                  <a:srgbClr val="FF0000"/>
                </a:solidFill>
              </a:rPr>
              <a:t>ano</a:t>
            </a:r>
            <a:r>
              <a:rPr lang="en-US" dirty="0" smtClean="0"/>
              <a:t>.</a:t>
            </a:r>
          </a:p>
          <a:p>
            <a:r>
              <a:rPr lang="en-US" dirty="0"/>
              <a:t>Combine all such sets of X</a:t>
            </a:r>
            <a:r>
              <a:rPr lang="en-US" baseline="30000" dirty="0"/>
              <a:t>+</a:t>
            </a:r>
            <a:r>
              <a:rPr lang="en-US" dirty="0"/>
              <a:t> to form a closure of F.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 }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, </a:t>
            </a:r>
            <a:r>
              <a:rPr lang="en-US" dirty="0" err="1"/>
              <a:t>acess_date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/>
              <a:t>ano</a:t>
            </a:r>
            <a:r>
              <a:rPr lang="en-US" baseline="30000" dirty="0"/>
              <a:t>+</a:t>
            </a:r>
            <a:r>
              <a:rPr lang="en-US" dirty="0"/>
              <a:t> = { </a:t>
            </a:r>
            <a:r>
              <a:rPr lang="en-US" dirty="0" err="1"/>
              <a:t>ano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process of breaking down given relation into two or </a:t>
            </a:r>
            <a:r>
              <a:rPr lang="en-US" dirty="0" smtClean="0"/>
              <a:t>more relations.</a:t>
            </a:r>
          </a:p>
          <a:p>
            <a:r>
              <a:rPr lang="en-US" dirty="0" smtClean="0"/>
              <a:t>Relation </a:t>
            </a:r>
            <a:r>
              <a:rPr lang="en-US" dirty="0"/>
              <a:t>R is replaced by two or more relations in such a way that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new relation contains a subset of the attributes of </a:t>
            </a:r>
            <a:r>
              <a:rPr lang="en-US" dirty="0" smtClean="0"/>
              <a:t>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Together</a:t>
            </a:r>
            <a:r>
              <a:rPr lang="en-US" dirty="0"/>
              <a:t>, they all include all tuples and attributes of </a:t>
            </a:r>
            <a:r>
              <a:rPr lang="en-US" dirty="0" smtClean="0"/>
              <a:t>R</a:t>
            </a:r>
          </a:p>
          <a:p>
            <a:r>
              <a:rPr lang="en-US" dirty="0"/>
              <a:t>Types of </a:t>
            </a:r>
            <a:r>
              <a:rPr lang="en-US" dirty="0" smtClean="0"/>
              <a:t>decomposition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Lossy</a:t>
            </a:r>
            <a:r>
              <a:rPr lang="en-US" dirty="0" smtClean="0"/>
              <a:t> </a:t>
            </a:r>
            <a:r>
              <a:rPr lang="en-US" dirty="0"/>
              <a:t>decomposition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Lossless </a:t>
            </a:r>
            <a:r>
              <a:rPr lang="en-US" dirty="0"/>
              <a:t>decomposition (non-loss decomposition)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Lossy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11817"/>
              </p:ext>
            </p:extLst>
          </p:nvPr>
        </p:nvGraphicFramePr>
        <p:xfrm>
          <a:off x="2971800" y="1143000"/>
          <a:ext cx="249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405902"/>
              </p:ext>
            </p:extLst>
          </p:nvPr>
        </p:nvGraphicFramePr>
        <p:xfrm>
          <a:off x="1301115" y="2697480"/>
          <a:ext cx="15944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56070"/>
              </p:ext>
            </p:extLst>
          </p:nvPr>
        </p:nvGraphicFramePr>
        <p:xfrm>
          <a:off x="5515927" y="2683197"/>
          <a:ext cx="18754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838814"/>
              </p:ext>
            </p:extLst>
          </p:nvPr>
        </p:nvGraphicFramePr>
        <p:xfrm>
          <a:off x="2971800" y="4241800"/>
          <a:ext cx="2493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098357" y="1699260"/>
            <a:ext cx="873443" cy="99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5465128" y="1699260"/>
            <a:ext cx="988535" cy="983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1"/>
          </p:cNvCxnSpPr>
          <p:nvPr/>
        </p:nvCxnSpPr>
        <p:spPr>
          <a:xfrm>
            <a:off x="2098357" y="3810000"/>
            <a:ext cx="873443" cy="1358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3"/>
          </p:cNvCxnSpPr>
          <p:nvPr/>
        </p:nvCxnSpPr>
        <p:spPr>
          <a:xfrm flipH="1">
            <a:off x="5465128" y="3795717"/>
            <a:ext cx="988535" cy="1373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67037" y="4987431"/>
            <a:ext cx="2493328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5638800" y="4987431"/>
            <a:ext cx="152400" cy="731520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0" y="51689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records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87152" y="2976157"/>
            <a:ext cx="143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Same</a:t>
            </a:r>
            <a:endParaRPr lang="en-IN" sz="24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762714" y="3716562"/>
            <a:ext cx="685800" cy="28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6200000">
            <a:off x="3770334" y="2472636"/>
            <a:ext cx="685800" cy="28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16" grpId="0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join of R1 and R2 </a:t>
            </a:r>
            <a:r>
              <a:rPr lang="en-US" dirty="0" smtClean="0"/>
              <a:t>does not </a:t>
            </a:r>
            <a:r>
              <a:rPr lang="en-US" dirty="0"/>
              <a:t>yield the same relation as in R.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also referred as </a:t>
            </a:r>
            <a:r>
              <a:rPr lang="en-US" dirty="0" err="1"/>
              <a:t>lossy</a:t>
            </a:r>
            <a:r>
              <a:rPr lang="en-US" dirty="0"/>
              <a:t>-join decomposition.</a:t>
            </a:r>
          </a:p>
          <a:p>
            <a:pPr algn="just"/>
            <a:r>
              <a:rPr lang="en-US" dirty="0"/>
              <a:t>The disadvantage of such kind of decomposition is that some information is lost </a:t>
            </a:r>
            <a:r>
              <a:rPr lang="en-US" dirty="0" smtClean="0"/>
              <a:t>during retrieval </a:t>
            </a:r>
            <a:r>
              <a:rPr lang="en-US" dirty="0"/>
              <a:t>of original relation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practical point of view, decomposition should not be </a:t>
            </a:r>
            <a:r>
              <a:rPr lang="en-US" dirty="0" err="1"/>
              <a:t>lossy</a:t>
            </a:r>
            <a:r>
              <a:rPr lang="en-US" dirty="0"/>
              <a:t>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3033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Lossless decomposition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11817"/>
              </p:ext>
            </p:extLst>
          </p:nvPr>
        </p:nvGraphicFramePr>
        <p:xfrm>
          <a:off x="2971800" y="1143000"/>
          <a:ext cx="249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405902"/>
              </p:ext>
            </p:extLst>
          </p:nvPr>
        </p:nvGraphicFramePr>
        <p:xfrm>
          <a:off x="1301115" y="2697480"/>
          <a:ext cx="15944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578922"/>
              </p:ext>
            </p:extLst>
          </p:nvPr>
        </p:nvGraphicFramePr>
        <p:xfrm>
          <a:off x="5515927" y="2683197"/>
          <a:ext cx="1597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721683"/>
              </p:ext>
            </p:extLst>
          </p:nvPr>
        </p:nvGraphicFramePr>
        <p:xfrm>
          <a:off x="2971800" y="4241800"/>
          <a:ext cx="249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976630"/>
                <a:gridCol w="898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098357" y="1699260"/>
            <a:ext cx="873443" cy="99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5465128" y="1699260"/>
            <a:ext cx="849629" cy="983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1"/>
          </p:cNvCxnSpPr>
          <p:nvPr/>
        </p:nvCxnSpPr>
        <p:spPr>
          <a:xfrm>
            <a:off x="2098357" y="3810000"/>
            <a:ext cx="873443" cy="988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3"/>
          </p:cNvCxnSpPr>
          <p:nvPr/>
        </p:nvCxnSpPr>
        <p:spPr>
          <a:xfrm flipH="1">
            <a:off x="5465128" y="3795717"/>
            <a:ext cx="849629" cy="1002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90856" y="4648200"/>
            <a:ext cx="241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original table</a:t>
            </a:r>
          </a:p>
          <a:p>
            <a:r>
              <a:rPr lang="en-US" dirty="0" smtClean="0"/>
              <a:t>No extra records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39390" y="2976157"/>
            <a:ext cx="9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</a:t>
            </a:r>
            <a:endParaRPr lang="en-IN" sz="24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3762714" y="3716562"/>
            <a:ext cx="685800" cy="28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6200000">
            <a:off x="3770334" y="2472636"/>
            <a:ext cx="685800" cy="28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decomposition of relation R into R1 and R2 is lossless when the join of R1 and </a:t>
            </a:r>
            <a:r>
              <a:rPr lang="en-US" dirty="0" smtClean="0"/>
              <a:t>R2 produces </a:t>
            </a:r>
            <a:r>
              <a:rPr lang="en-US" dirty="0"/>
              <a:t>the same relation as in R.</a:t>
            </a:r>
          </a:p>
          <a:p>
            <a:r>
              <a:rPr lang="en-US" dirty="0" smtClean="0"/>
              <a:t>This </a:t>
            </a:r>
            <a:r>
              <a:rPr lang="en-US" dirty="0"/>
              <a:t>is also referred as a non-additive (non-loss) decomposition.</a:t>
            </a:r>
          </a:p>
          <a:p>
            <a:r>
              <a:rPr lang="en-US" dirty="0" smtClean="0"/>
              <a:t>All </a:t>
            </a:r>
            <a:r>
              <a:rPr lang="en-US" dirty="0"/>
              <a:t>decompositions must be lossless.</a:t>
            </a:r>
          </a:p>
        </p:txBody>
      </p:sp>
    </p:spTree>
    <p:extLst>
      <p:ext uri="{BB962C8B-B14F-4D97-AF65-F5344CB8AC3E}">
        <p14:creationId xmlns:p14="http://schemas.microsoft.com/office/powerpoint/2010/main" val="25802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Anomalies are problems that can occur in poorly planned, un-normalized </a:t>
            </a:r>
            <a:r>
              <a:rPr lang="en-US" dirty="0" smtClean="0"/>
              <a:t>database where </a:t>
            </a:r>
            <a:r>
              <a:rPr lang="en-US" dirty="0"/>
              <a:t>all the data are stored in one table.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three types of anomalies that can arise in the database because </a:t>
            </a:r>
            <a:r>
              <a:rPr lang="en-US" dirty="0" smtClean="0"/>
              <a:t>of redundancy </a:t>
            </a:r>
            <a:r>
              <a:rPr lang="en-US" dirty="0"/>
              <a:t>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anomalies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Delete </a:t>
            </a:r>
            <a:r>
              <a:rPr lang="en-US" dirty="0"/>
              <a:t>anomalies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/>
              <a:t>/ Modification anomalies</a:t>
            </a:r>
          </a:p>
        </p:txBody>
      </p:sp>
    </p:spTree>
    <p:extLst>
      <p:ext uri="{BB962C8B-B14F-4D97-AF65-F5344CB8AC3E}">
        <p14:creationId xmlns:p14="http://schemas.microsoft.com/office/powerpoint/2010/main" val="31446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Consider a relation </a:t>
            </a:r>
            <a:endParaRPr lang="en-US" dirty="0" smtClean="0"/>
          </a:p>
          <a:p>
            <a:pPr lvl="1"/>
            <a:r>
              <a:rPr lang="en-US" dirty="0" err="1" smtClean="0"/>
              <a:t>emp_dept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Address, D#,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Dmgr</a:t>
            </a:r>
            <a:r>
              <a:rPr lang="en-US" dirty="0"/>
              <a:t>#)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/>
              <a:t>E# as </a:t>
            </a:r>
            <a:r>
              <a:rPr lang="en-US" dirty="0" smtClean="0"/>
              <a:t>a primary </a:t>
            </a:r>
            <a:r>
              <a:rPr lang="en-US" dirty="0"/>
              <a:t>key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Suppose </a:t>
            </a:r>
            <a:r>
              <a:rPr lang="en-US" sz="2400" dirty="0"/>
              <a:t>a new department has been started by the </a:t>
            </a:r>
            <a:r>
              <a:rPr lang="en-US" sz="2400" dirty="0" smtClean="0"/>
              <a:t>organization but initially there </a:t>
            </a:r>
            <a:r>
              <a:rPr lang="en-US" sz="2400" dirty="0"/>
              <a:t>is no employee appointed for that </a:t>
            </a:r>
            <a:r>
              <a:rPr lang="en-US" sz="2400" dirty="0" smtClean="0"/>
              <a:t>department.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We want to insert that department detail in </a:t>
            </a:r>
            <a:r>
              <a:rPr lang="en-US" sz="2400" dirty="0" err="1" smtClean="0"/>
              <a:t>emp_dept</a:t>
            </a:r>
            <a:r>
              <a:rPr lang="en-US" sz="2400" dirty="0" smtClean="0"/>
              <a:t> table.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But </a:t>
            </a:r>
            <a:r>
              <a:rPr lang="en-US" sz="2400" dirty="0"/>
              <a:t>the tuple for this </a:t>
            </a:r>
            <a:r>
              <a:rPr lang="en-US" sz="2400" dirty="0" smtClean="0"/>
              <a:t>department cannot </a:t>
            </a:r>
            <a:r>
              <a:rPr lang="en-US" sz="2400" dirty="0"/>
              <a:t>be inserted in to this table as the E# will have NULL value, which is not </a:t>
            </a:r>
            <a:r>
              <a:rPr lang="en-US" sz="2400" dirty="0" smtClean="0"/>
              <a:t>allowed because </a:t>
            </a:r>
            <a:r>
              <a:rPr lang="en-US" sz="2400" u="sng" dirty="0"/>
              <a:t>E#</a:t>
            </a:r>
            <a:r>
              <a:rPr lang="en-US" sz="2400" dirty="0"/>
              <a:t> is primary key.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dirty="0"/>
              <a:t>kind of problem in the relation where some tuple cannot be inserted is known </a:t>
            </a:r>
            <a:r>
              <a:rPr lang="en-US" sz="2400" dirty="0" smtClean="0"/>
              <a:t>as insert </a:t>
            </a:r>
            <a:r>
              <a:rPr lang="en-US" sz="2400" dirty="0"/>
              <a:t>anomaly.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7558"/>
              </p:ext>
            </p:extLst>
          </p:nvPr>
        </p:nvGraphicFramePr>
        <p:xfrm>
          <a:off x="3505200" y="1828800"/>
          <a:ext cx="4611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3"/>
                <a:gridCol w="881380"/>
                <a:gridCol w="991553"/>
                <a:gridCol w="494030"/>
                <a:gridCol w="914718"/>
                <a:gridCol w="868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E#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Dmgr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85800" y="2286000"/>
            <a:ext cx="2514600" cy="609600"/>
          </a:xfrm>
          <a:prstGeom prst="wedgeRoundRectCallout">
            <a:avLst>
              <a:gd name="adj1" fmla="val 68590"/>
              <a:gd name="adj2" fmla="val 50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to insert new department detail (IT)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Functional Dependency?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Let R be a relation schema having n attributes A1, A2, A3,…, An.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Let </a:t>
            </a:r>
            <a:r>
              <a:rPr lang="en-US" dirty="0"/>
              <a:t>attributes X and Y are two subsets of attributes of relation R.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values of the X component of a tuple uniquely (or functionally) determine </a:t>
            </a:r>
            <a:r>
              <a:rPr lang="en-US" dirty="0" smtClean="0"/>
              <a:t>the values </a:t>
            </a:r>
            <a:r>
              <a:rPr lang="en-US" dirty="0"/>
              <a:t>of the Y component, </a:t>
            </a:r>
            <a:r>
              <a:rPr lang="en-US" dirty="0" smtClean="0"/>
              <a:t>then </a:t>
            </a:r>
            <a:r>
              <a:rPr lang="en-US" dirty="0"/>
              <a:t>there is a functional dependency from X to Y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34906"/>
              </p:ext>
            </p:extLst>
          </p:nvPr>
        </p:nvGraphicFramePr>
        <p:xfrm>
          <a:off x="1524000" y="195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RollNo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149542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Consider a relation </a:t>
            </a:r>
            <a:endParaRPr lang="en-US" dirty="0" smtClean="0"/>
          </a:p>
          <a:p>
            <a:pPr lvl="1"/>
            <a:r>
              <a:rPr lang="en-US" dirty="0" err="1" smtClean="0"/>
              <a:t>emp_dept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Address, D#,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Dmgr</a:t>
            </a:r>
            <a:r>
              <a:rPr lang="en-US" dirty="0"/>
              <a:t>#)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/>
              <a:t>E# as </a:t>
            </a:r>
            <a:r>
              <a:rPr lang="en-US" dirty="0" smtClean="0"/>
              <a:t>a primary </a:t>
            </a:r>
            <a:r>
              <a:rPr lang="en-US" dirty="0"/>
              <a:t>key</a:t>
            </a:r>
            <a:r>
              <a:rPr lang="en-US" dirty="0" smtClean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Now </a:t>
            </a:r>
            <a:r>
              <a:rPr lang="en-US" sz="2400" dirty="0"/>
              <a:t>consider there is only one employee in some department and that </a:t>
            </a:r>
            <a:r>
              <a:rPr lang="en-US" sz="2400" dirty="0" smtClean="0"/>
              <a:t>employee leaves </a:t>
            </a:r>
            <a:r>
              <a:rPr lang="en-US" sz="2400" dirty="0"/>
              <a:t>the </a:t>
            </a:r>
            <a:r>
              <a:rPr lang="en-US" sz="2400" dirty="0" smtClean="0"/>
              <a:t>organization.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So we need to delete </a:t>
            </a:r>
            <a:r>
              <a:rPr lang="en-US" sz="2400" dirty="0"/>
              <a:t>tuple of that </a:t>
            </a:r>
            <a:r>
              <a:rPr lang="en-US" sz="2400" dirty="0" smtClean="0"/>
              <a:t>employee.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But </a:t>
            </a:r>
            <a:r>
              <a:rPr lang="en-US" sz="2400" dirty="0"/>
              <a:t>in addition to that information about the department also </a:t>
            </a:r>
            <a:r>
              <a:rPr lang="en-US" sz="2400" dirty="0" smtClean="0"/>
              <a:t>deleted</a:t>
            </a:r>
            <a:r>
              <a:rPr lang="en-US" sz="2400" dirty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dirty="0"/>
              <a:t>kind of problem in the relation where deletion of some tuples can lead to loss </a:t>
            </a:r>
            <a:r>
              <a:rPr lang="en-US" sz="2400" dirty="0" smtClean="0"/>
              <a:t>of some </a:t>
            </a:r>
            <a:r>
              <a:rPr lang="en-US" sz="2400" dirty="0"/>
              <a:t>other data not intended to be removed is known as delete anomaly.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285"/>
              </p:ext>
            </p:extLst>
          </p:nvPr>
        </p:nvGraphicFramePr>
        <p:xfrm>
          <a:off x="3505200" y="1828800"/>
          <a:ext cx="4611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3"/>
                <a:gridCol w="881380"/>
                <a:gridCol w="991553"/>
                <a:gridCol w="494030"/>
                <a:gridCol w="914718"/>
                <a:gridCol w="868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E#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Dmgr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85800" y="2286000"/>
            <a:ext cx="2514600" cy="609600"/>
          </a:xfrm>
          <a:prstGeom prst="wedgeRoundRectCallout">
            <a:avLst>
              <a:gd name="adj1" fmla="val 68590"/>
              <a:gd name="adj2" fmla="val 50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to delete IT department’s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 a relation </a:t>
            </a:r>
            <a:endParaRPr lang="en-US" dirty="0" smtClean="0"/>
          </a:p>
          <a:p>
            <a:pPr lvl="1"/>
            <a:r>
              <a:rPr lang="en-US" dirty="0" err="1" smtClean="0"/>
              <a:t>emp_dept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Address, D#, 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Dmgr</a:t>
            </a:r>
            <a:r>
              <a:rPr lang="en-US" dirty="0"/>
              <a:t>#)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/>
              <a:t>E# as </a:t>
            </a:r>
            <a:r>
              <a:rPr lang="en-US" dirty="0" smtClean="0"/>
              <a:t>a primary </a:t>
            </a:r>
            <a:r>
              <a:rPr lang="en-US" dirty="0"/>
              <a:t>key</a:t>
            </a:r>
            <a:r>
              <a:rPr lang="en-US" dirty="0" smtClean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Suppose </a:t>
            </a:r>
            <a:r>
              <a:rPr lang="en-US" sz="2400" dirty="0"/>
              <a:t>the manager of a department has changed, this requires that the </a:t>
            </a:r>
            <a:r>
              <a:rPr lang="en-US" sz="2400" dirty="0" err="1"/>
              <a:t>Dmgr</a:t>
            </a:r>
            <a:r>
              <a:rPr lang="en-US" sz="2400" dirty="0"/>
              <a:t># in </a:t>
            </a:r>
            <a:r>
              <a:rPr lang="en-US" sz="2400" dirty="0" smtClean="0"/>
              <a:t>all the </a:t>
            </a:r>
            <a:r>
              <a:rPr lang="en-US" sz="2400" dirty="0"/>
              <a:t>tuples corresponding to that department must be changed to reflect the new status.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If we fail to update all the tuples of given department, then two different records </a:t>
            </a:r>
            <a:r>
              <a:rPr lang="en-US" sz="2400" dirty="0" smtClean="0"/>
              <a:t>of employee </a:t>
            </a:r>
            <a:r>
              <a:rPr lang="en-US" sz="2400" dirty="0"/>
              <a:t>working in the same department might show different </a:t>
            </a:r>
            <a:r>
              <a:rPr lang="en-US" sz="2400" dirty="0" err="1"/>
              <a:t>Dmgr</a:t>
            </a:r>
            <a:r>
              <a:rPr lang="en-US" sz="2400" dirty="0"/>
              <a:t># lead </a:t>
            </a:r>
            <a:r>
              <a:rPr lang="en-US" sz="2400" dirty="0" smtClean="0"/>
              <a:t>to inconsistency </a:t>
            </a:r>
            <a:r>
              <a:rPr lang="en-US" sz="2400" dirty="0"/>
              <a:t>in the database.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31221"/>
              </p:ext>
            </p:extLst>
          </p:nvPr>
        </p:nvGraphicFramePr>
        <p:xfrm>
          <a:off x="3505200" y="1828800"/>
          <a:ext cx="4611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3"/>
                <a:gridCol w="881380"/>
                <a:gridCol w="991553"/>
                <a:gridCol w="494030"/>
                <a:gridCol w="914718"/>
                <a:gridCol w="868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E#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Dmgr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85800" y="2286000"/>
            <a:ext cx="2514600" cy="609600"/>
          </a:xfrm>
          <a:prstGeom prst="wedgeRoundRectCallout">
            <a:avLst>
              <a:gd name="adj1" fmla="val 68590"/>
              <a:gd name="adj2" fmla="val 50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to update IT department’s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02120"/>
              </p:ext>
            </p:extLst>
          </p:nvPr>
        </p:nvGraphicFramePr>
        <p:xfrm>
          <a:off x="995870" y="1009471"/>
          <a:ext cx="67765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1117600"/>
                <a:gridCol w="1117600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DeptMngr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0200" y="370254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b="1" dirty="0" smtClean="0">
                <a:cs typeface="Times New Roman" panose="02020603050405020304" pitchFamily="18" charset="0"/>
              </a:rPr>
              <a:t>Insert </a:t>
            </a:r>
            <a:r>
              <a:rPr lang="en-US" altLang="en-US" b="1" dirty="0">
                <a:cs typeface="Times New Roman" panose="02020603050405020304" pitchFamily="18" charset="0"/>
              </a:rPr>
              <a:t>Anomaly</a:t>
            </a:r>
            <a:r>
              <a:rPr lang="en-US" altLang="en-US" dirty="0"/>
              <a:t> </a:t>
            </a:r>
          </a:p>
          <a:p>
            <a:pPr marL="342900" lvl="2" indent="-34290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anose="02020603050405020304" pitchFamily="18" charset="0"/>
              </a:rPr>
              <a:t>Do not allow to insert new Department “Chemical” until an employee is assign to it.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00471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Times New Roman" panose="02020603050405020304" pitchFamily="18" charset="0"/>
              </a:rPr>
              <a:t>Update Anomaly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anose="02020603050405020304" pitchFamily="18" charset="0"/>
              </a:rPr>
              <a:t>Changing </a:t>
            </a:r>
            <a:r>
              <a:rPr lang="en-US" altLang="en-US" dirty="0">
                <a:cs typeface="Times New Roman" panose="02020603050405020304" pitchFamily="18" charset="0"/>
              </a:rPr>
              <a:t>the name of  </a:t>
            </a:r>
            <a:r>
              <a:rPr lang="en-US" altLang="en-US" dirty="0" smtClean="0">
                <a:cs typeface="Times New Roman" panose="02020603050405020304" pitchFamily="18" charset="0"/>
              </a:rPr>
              <a:t>department D1 </a:t>
            </a:r>
            <a:r>
              <a:rPr lang="en-US" altLang="en-US" dirty="0">
                <a:cs typeface="Times New Roman" panose="02020603050405020304" pitchFamily="18" charset="0"/>
              </a:rPr>
              <a:t>from </a:t>
            </a:r>
            <a:r>
              <a:rPr lang="en-US" altLang="en-US" dirty="0" smtClean="0">
                <a:cs typeface="Times New Roman" panose="02020603050405020304" pitchFamily="18" charset="0"/>
              </a:rPr>
              <a:t>“Computer” </a:t>
            </a:r>
            <a:r>
              <a:rPr lang="en-US" altLang="en-US" dirty="0">
                <a:cs typeface="Times New Roman" panose="02020603050405020304" pitchFamily="18" charset="0"/>
              </a:rPr>
              <a:t>to </a:t>
            </a:r>
            <a:r>
              <a:rPr lang="en-US" altLang="en-US" dirty="0" smtClean="0">
                <a:cs typeface="Times New Roman" panose="02020603050405020304" pitchFamily="18" charset="0"/>
              </a:rPr>
              <a:t>“Information Technology” </a:t>
            </a:r>
            <a:r>
              <a:rPr lang="en-US" altLang="en-US" dirty="0">
                <a:cs typeface="Times New Roman" panose="02020603050405020304" pitchFamily="18" charset="0"/>
              </a:rPr>
              <a:t>may cause this update to be made for all </a:t>
            </a:r>
            <a:r>
              <a:rPr lang="en-US" altLang="en-US" dirty="0" smtClean="0">
                <a:cs typeface="Times New Roman" panose="02020603050405020304" pitchFamily="18" charset="0"/>
              </a:rPr>
              <a:t>employees </a:t>
            </a:r>
            <a:r>
              <a:rPr lang="en-US" altLang="en-US" dirty="0">
                <a:cs typeface="Times New Roman" panose="02020603050405020304" pitchFamily="18" charset="0"/>
              </a:rPr>
              <a:t>working </a:t>
            </a:r>
            <a:r>
              <a:rPr lang="en-US" altLang="en-US" dirty="0" smtClean="0">
                <a:cs typeface="Times New Roman" panose="02020603050405020304" pitchFamily="18" charset="0"/>
              </a:rPr>
              <a:t>in department “Computer”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752671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b="1" dirty="0" smtClean="0">
                <a:cs typeface="Times New Roman" panose="02020603050405020304" pitchFamily="18" charset="0"/>
              </a:rPr>
              <a:t>Delete Anomaly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342900" lvl="2" indent="-342900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anose="02020603050405020304" pitchFamily="18" charset="0"/>
              </a:rPr>
              <a:t>If we delete Employee having ID “E2” then Civil department will also delete because there is only one record of Civil dept.</a:t>
            </a:r>
            <a:endParaRPr lang="en-IN" dirty="0"/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-13037" y="2698911"/>
            <a:ext cx="1702476" cy="304799"/>
          </a:xfrm>
          <a:prstGeom prst="bentConnector3">
            <a:avLst>
              <a:gd name="adj1" fmla="val 10217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>
            <a:off x="7776758" y="3447872"/>
            <a:ext cx="534313" cy="254675"/>
          </a:xfrm>
          <a:prstGeom prst="bentConnector3">
            <a:avLst>
              <a:gd name="adj1" fmla="val 354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4523" y="3239259"/>
            <a:ext cx="6781799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1076" y="1743075"/>
            <a:ext cx="6772274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64918"/>
              </p:ext>
            </p:extLst>
          </p:nvPr>
        </p:nvGraphicFramePr>
        <p:xfrm>
          <a:off x="995870" y="1009471"/>
          <a:ext cx="677653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1117600"/>
                <a:gridCol w="1117600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DeptMngr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50793"/>
              </p:ext>
            </p:extLst>
          </p:nvPr>
        </p:nvGraphicFramePr>
        <p:xfrm>
          <a:off x="375205" y="4086726"/>
          <a:ext cx="39681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991552"/>
                <a:gridCol w="899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429"/>
              </p:ext>
            </p:extLst>
          </p:nvPr>
        </p:nvGraphicFramePr>
        <p:xfrm>
          <a:off x="4966548" y="4086726"/>
          <a:ext cx="3363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41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 smtClean="0"/>
                        <a:t>DeptID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DeptMngr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D4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Chemical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94523" y="3239259"/>
            <a:ext cx="6781799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953000" y="5577393"/>
            <a:ext cx="338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81076" y="1743075"/>
            <a:ext cx="6772274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75205" y="4825427"/>
            <a:ext cx="3960000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9400" y="3657600"/>
            <a:ext cx="7956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altLang="en-US" dirty="0" smtClean="0">
                <a:cs typeface="Times New Roman" panose="02020603050405020304" pitchFamily="18" charset="0"/>
              </a:rPr>
              <a:t>Do not allow to insert new department “Chemical” until an employee is assign to it. </a:t>
            </a:r>
            <a:endParaRPr lang="en-IN" dirty="0"/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7776758" y="3447872"/>
            <a:ext cx="534313" cy="254675"/>
          </a:xfrm>
          <a:prstGeom prst="bentConnector3">
            <a:avLst>
              <a:gd name="adj1" fmla="val 354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00" y="1773614"/>
            <a:ext cx="914400" cy="715089"/>
          </a:xfrm>
          <a:prstGeom prst="wedgeRoundRectCallout">
            <a:avLst>
              <a:gd name="adj1" fmla="val -66277"/>
              <a:gd name="adj2" fmla="val -2780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altLang="en-US" dirty="0" smtClean="0">
                <a:cs typeface="Times New Roman" panose="02020603050405020304" pitchFamily="18" charset="0"/>
              </a:rPr>
              <a:t>If we</a:t>
            </a:r>
          </a:p>
          <a:p>
            <a:pPr marL="0" lvl="2" algn="just"/>
            <a:r>
              <a:rPr lang="en-US" altLang="en-US" dirty="0" smtClean="0">
                <a:cs typeface="Times New Roman" panose="02020603050405020304" pitchFamily="18" charset="0"/>
              </a:rPr>
              <a:t>delete</a:t>
            </a:r>
            <a:endParaRPr lang="en-IN" dirty="0"/>
          </a:p>
        </p:txBody>
      </p:sp>
      <p:cxnSp>
        <p:nvCxnSpPr>
          <p:cNvPr id="8" name="Straight Arrow Connector 7"/>
          <p:cNvCxnSpPr>
            <a:stCxn id="19" idx="1"/>
          </p:cNvCxnSpPr>
          <p:nvPr/>
        </p:nvCxnSpPr>
        <p:spPr>
          <a:xfrm flipH="1">
            <a:off x="4343383" y="2131159"/>
            <a:ext cx="3581417" cy="289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4335205" y="3239259"/>
            <a:ext cx="631343" cy="36101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90600" y="3248464"/>
            <a:ext cx="6772274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7" grpId="0" animBg="1"/>
      <p:bldP spid="11" grpId="0" animBg="1"/>
      <p:bldP spid="11" grpId="1" animBg="1"/>
      <p:bldP spid="19" grpId="0" animBg="1"/>
      <p:bldP spid="19" grpId="1" animBg="1"/>
      <p:bldP spid="9" grpId="0" animBg="1"/>
      <p:bldP spid="9" grpId="1" animBg="1"/>
      <p:bldP spid="20" grpId="0" animBg="1"/>
      <p:bldP spid="2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IN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64918"/>
              </p:ext>
            </p:extLst>
          </p:nvPr>
        </p:nvGraphicFramePr>
        <p:xfrm>
          <a:off x="995870" y="1009471"/>
          <a:ext cx="677653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1117600"/>
                <a:gridCol w="1117600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DeptMngr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59440"/>
              </p:ext>
            </p:extLst>
          </p:nvPr>
        </p:nvGraphicFramePr>
        <p:xfrm>
          <a:off x="375205" y="4469630"/>
          <a:ext cx="3968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991552"/>
                <a:gridCol w="899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41738"/>
              </p:ext>
            </p:extLst>
          </p:nvPr>
        </p:nvGraphicFramePr>
        <p:xfrm>
          <a:off x="4966548" y="4469630"/>
          <a:ext cx="3363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41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 smtClean="0"/>
                        <a:t>DeptID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DeptMngr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D4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Chemical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94523" y="3239259"/>
            <a:ext cx="6781799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953000" y="5964600"/>
            <a:ext cx="338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856000" y="4836036"/>
            <a:ext cx="1260000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>
            <a:stCxn id="7" idx="1"/>
            <a:endCxn id="20" idx="3"/>
          </p:cNvCxnSpPr>
          <p:nvPr/>
        </p:nvCxnSpPr>
        <p:spPr>
          <a:xfrm flipH="1" flipV="1">
            <a:off x="6565900" y="2679700"/>
            <a:ext cx="761350" cy="11397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27250" y="3219271"/>
            <a:ext cx="162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change </a:t>
            </a:r>
            <a:r>
              <a:rPr lang="en-US" dirty="0" err="1" smtClean="0"/>
              <a:t>dept</a:t>
            </a:r>
            <a:r>
              <a:rPr lang="en-US" dirty="0" smtClean="0"/>
              <a:t> name from Computer to IT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304434" y="1365697"/>
            <a:ext cx="1260000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308600" y="2113182"/>
            <a:ext cx="1260000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305900" y="2489200"/>
            <a:ext cx="1260000" cy="381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7" idx="1"/>
            <a:endCxn id="18" idx="3"/>
          </p:cNvCxnSpPr>
          <p:nvPr/>
        </p:nvCxnSpPr>
        <p:spPr>
          <a:xfrm flipH="1">
            <a:off x="7116000" y="3819436"/>
            <a:ext cx="211250" cy="12071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9" idx="3"/>
          </p:cNvCxnSpPr>
          <p:nvPr/>
        </p:nvCxnSpPr>
        <p:spPr>
          <a:xfrm flipH="1" flipV="1">
            <a:off x="6568600" y="2303682"/>
            <a:ext cx="758650" cy="15157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</p:cNvCxnSpPr>
          <p:nvPr/>
        </p:nvCxnSpPr>
        <p:spPr>
          <a:xfrm flipH="1" flipV="1">
            <a:off x="6568600" y="1298728"/>
            <a:ext cx="758650" cy="25207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  <p:bldP spid="17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IN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64918"/>
              </p:ext>
            </p:extLst>
          </p:nvPr>
        </p:nvGraphicFramePr>
        <p:xfrm>
          <a:off x="995870" y="1009471"/>
          <a:ext cx="677653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1117600"/>
                <a:gridCol w="1117600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DeptMngr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35440"/>
              </p:ext>
            </p:extLst>
          </p:nvPr>
        </p:nvGraphicFramePr>
        <p:xfrm>
          <a:off x="375205" y="4038600"/>
          <a:ext cx="39681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1217930"/>
                <a:gridCol w="991552"/>
                <a:gridCol w="899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Rajkot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Baroda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Surat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05110"/>
              </p:ext>
            </p:extLst>
          </p:nvPr>
        </p:nvGraphicFramePr>
        <p:xfrm>
          <a:off x="4966548" y="4038600"/>
          <a:ext cx="3363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41"/>
                <a:gridCol w="1258316"/>
                <a:gridCol w="1205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 smtClean="0"/>
                        <a:t>DeptID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DeptMngr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Civil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D4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Chemical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null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94523" y="3239259"/>
            <a:ext cx="6781799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953000" y="5533570"/>
            <a:ext cx="338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anomalies in database design can be </a:t>
            </a:r>
            <a:r>
              <a:rPr lang="en-US" sz="3200" dirty="0" smtClean="0"/>
              <a:t>solved?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Such type of anomalies in database design can be solved by using </a:t>
            </a:r>
            <a:r>
              <a:rPr lang="en-US" sz="4000" dirty="0" smtClean="0">
                <a:solidFill>
                  <a:srgbClr val="FF0000"/>
                </a:solidFill>
              </a:rPr>
              <a:t>normalization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Normalization </a:t>
            </a:r>
            <a:r>
              <a:rPr lang="en-US" dirty="0"/>
              <a:t>is the process of removing redundant data </a:t>
            </a:r>
            <a:r>
              <a:rPr lang="en-US"/>
              <a:t>from </a:t>
            </a:r>
            <a:r>
              <a:rPr lang="en-US" smtClean="0"/>
              <a:t>our tables </a:t>
            </a:r>
            <a:r>
              <a:rPr lang="en-US" dirty="0" smtClean="0"/>
              <a:t>to improve </a:t>
            </a:r>
            <a:r>
              <a:rPr lang="en-US" dirty="0"/>
              <a:t>storage efficiency, data integrity, and scalability.</a:t>
            </a:r>
          </a:p>
          <a:p>
            <a:pPr algn="just"/>
            <a:r>
              <a:rPr lang="en-US" dirty="0" smtClean="0"/>
              <a:t>Normalization </a:t>
            </a:r>
            <a:r>
              <a:rPr lang="en-US" dirty="0"/>
              <a:t>generally involves splitting existing tables into multiple ones, which </a:t>
            </a:r>
            <a:r>
              <a:rPr lang="en-US" dirty="0" smtClean="0"/>
              <a:t>must be </a:t>
            </a:r>
            <a:r>
              <a:rPr lang="en-US" dirty="0"/>
              <a:t>re-joined or linked each time a query is issued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Normal forms </a:t>
            </a:r>
          </a:p>
          <a:p>
            <a:pPr lvl="1"/>
            <a:r>
              <a:rPr lang="en-US" dirty="0" smtClean="0"/>
              <a:t>1NF (First normal form)</a:t>
            </a:r>
          </a:p>
          <a:p>
            <a:pPr lvl="1"/>
            <a:r>
              <a:rPr lang="en-US" dirty="0" smtClean="0"/>
              <a:t>2NF (Second </a:t>
            </a:r>
            <a:r>
              <a:rPr lang="en-US" dirty="0"/>
              <a:t>normal form)</a:t>
            </a:r>
            <a:endParaRPr lang="en-US" dirty="0" smtClean="0"/>
          </a:p>
          <a:p>
            <a:pPr lvl="1"/>
            <a:r>
              <a:rPr lang="en-US" dirty="0" smtClean="0"/>
              <a:t>3NF (Third normal </a:t>
            </a:r>
            <a:r>
              <a:rPr lang="en-US" dirty="0"/>
              <a:t>form)</a:t>
            </a:r>
            <a:endParaRPr lang="en-US" dirty="0" smtClean="0"/>
          </a:p>
          <a:p>
            <a:pPr lvl="1"/>
            <a:r>
              <a:rPr lang="en-US" dirty="0"/>
              <a:t>BCNF (Boyce–</a:t>
            </a:r>
            <a:r>
              <a:rPr lang="en-US" dirty="0" err="1"/>
              <a:t>Codd</a:t>
            </a:r>
            <a:r>
              <a:rPr lang="en-US" dirty="0"/>
              <a:t> normal form)</a:t>
            </a:r>
            <a:endParaRPr lang="en-US" dirty="0" smtClean="0"/>
          </a:p>
          <a:p>
            <a:pPr lvl="1"/>
            <a:r>
              <a:rPr lang="en-US" dirty="0" smtClean="0"/>
              <a:t>4NF (Forth </a:t>
            </a:r>
            <a:r>
              <a:rPr lang="en-US" dirty="0"/>
              <a:t>normal form)</a:t>
            </a:r>
            <a:endParaRPr lang="en-US" dirty="0" smtClean="0"/>
          </a:p>
          <a:p>
            <a:pPr lvl="1"/>
            <a:r>
              <a:rPr lang="en-US" dirty="0" smtClean="0"/>
              <a:t>5NF (Fifth </a:t>
            </a:r>
            <a:r>
              <a:rPr lang="en-US" dirty="0"/>
              <a:t>normal form)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105400" y="3733800"/>
            <a:ext cx="457200" cy="22098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Redundancy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V="1">
            <a:off x="5791200" y="3733800"/>
            <a:ext cx="457200" cy="22098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Number of Tables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flipV="1">
            <a:off x="6553200" y="3733800"/>
            <a:ext cx="457200" cy="22098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0178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normalization process is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 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Eliminates redundant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Reduces </a:t>
            </a:r>
            <a:r>
              <a:rPr lang="en-US" dirty="0"/>
              <a:t>chances of data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Reduces </a:t>
            </a:r>
            <a:r>
              <a:rPr lang="en-US" dirty="0"/>
              <a:t>disk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Improve </a:t>
            </a:r>
            <a:r>
              <a:rPr lang="en-US" dirty="0"/>
              <a:t>data integrity, scalability and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18273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1NF (First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relation </a:t>
            </a:r>
            <a:r>
              <a:rPr lang="en-US" dirty="0"/>
              <a:t>R is in first normal form (1NF)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and only if all </a:t>
            </a:r>
            <a:r>
              <a:rPr lang="en-US" dirty="0" smtClean="0"/>
              <a:t>underlying </a:t>
            </a:r>
            <a:r>
              <a:rPr lang="en-US" dirty="0"/>
              <a:t>domains </a:t>
            </a:r>
            <a:r>
              <a:rPr lang="en-US" dirty="0" smtClean="0"/>
              <a:t>contain atomic </a:t>
            </a:r>
            <a:r>
              <a:rPr lang="en-US" dirty="0"/>
              <a:t>values only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relation R is in first normal form (1NF)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and only if it does not contain any </a:t>
            </a:r>
            <a:r>
              <a:rPr lang="en-US" dirty="0" smtClean="0"/>
              <a:t>composite or </a:t>
            </a:r>
            <a:r>
              <a:rPr lang="en-US" dirty="0"/>
              <a:t>multi valued attributes or their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8131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Functional Dependency?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is denoted by X → </a:t>
            </a:r>
            <a:r>
              <a:rPr lang="en-US" dirty="0" smtClean="0"/>
              <a:t>Y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Name, SPI, BL).</a:t>
            </a: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referred as: Y is functionally dependent on the </a:t>
            </a:r>
            <a:r>
              <a:rPr lang="en-US" dirty="0" smtClean="0"/>
              <a:t>X </a:t>
            </a:r>
            <a:r>
              <a:rPr lang="en-US" dirty="0"/>
              <a:t>or X functionally determines Y.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abbreviation for functional dependency is FD or </a:t>
            </a:r>
            <a:r>
              <a:rPr lang="en-US" dirty="0" err="1"/>
              <a:t>fd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of attributes X is called the left hand side of the FD, and Y is called the right </a:t>
            </a:r>
            <a:r>
              <a:rPr lang="en-US" dirty="0" smtClean="0"/>
              <a:t>hand side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left hand side of the FD is also referred as determinant whereas the right hand </a:t>
            </a:r>
            <a:r>
              <a:rPr lang="en-US" dirty="0" smtClean="0"/>
              <a:t>side of </a:t>
            </a:r>
            <a:r>
              <a:rPr lang="en-US" dirty="0"/>
              <a:t>the FD is referred as dependent.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7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1NF (First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above relation </a:t>
            </a:r>
            <a:r>
              <a:rPr lang="en-US" dirty="0"/>
              <a:t>address </a:t>
            </a:r>
            <a:r>
              <a:rPr lang="en-US" dirty="0" smtClean="0"/>
              <a:t>is composite </a:t>
            </a:r>
            <a:r>
              <a:rPr lang="en-US" dirty="0"/>
              <a:t>attribute which is further divided in to sub attributes as Society and City.</a:t>
            </a:r>
          </a:p>
          <a:p>
            <a:pPr algn="just"/>
            <a:r>
              <a:rPr lang="en-US" dirty="0"/>
              <a:t>Another attribute </a:t>
            </a:r>
            <a:r>
              <a:rPr lang="en-US" dirty="0" err="1"/>
              <a:t>Contact_no</a:t>
            </a:r>
            <a:r>
              <a:rPr lang="en-US" dirty="0"/>
              <a:t> is multi valued attribute which can store more than </a:t>
            </a:r>
            <a:r>
              <a:rPr lang="en-US" dirty="0" smtClean="0"/>
              <a:t>one values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above relation is not in </a:t>
            </a:r>
            <a:r>
              <a:rPr lang="en-US" dirty="0" smtClean="0"/>
              <a:t>1NF.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4243"/>
              </p:ext>
            </p:extLst>
          </p:nvPr>
        </p:nvGraphicFramePr>
        <p:xfrm>
          <a:off x="1524000" y="1173480"/>
          <a:ext cx="6620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58"/>
                <a:gridCol w="1128212"/>
                <a:gridCol w="1997647"/>
                <a:gridCol w="2662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Rd,</a:t>
                      </a:r>
                      <a:r>
                        <a:rPr lang="en-US" baseline="0" dirty="0" smtClean="0"/>
                        <a:t>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9825598255, 9898052340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Rd,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1NF (First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Problem</a:t>
            </a:r>
            <a:r>
              <a:rPr lang="en-US" dirty="0" smtClean="0"/>
              <a:t>: Suppose </a:t>
            </a:r>
            <a:r>
              <a:rPr lang="en-US" dirty="0"/>
              <a:t>we want to find </a:t>
            </a:r>
            <a:r>
              <a:rPr lang="en-US" dirty="0" smtClean="0"/>
              <a:t>a customer having mobile no 9898052340 then </a:t>
            </a:r>
            <a:r>
              <a:rPr lang="en-US" dirty="0"/>
              <a:t>it is difficult </a:t>
            </a:r>
            <a:r>
              <a:rPr lang="en-US" dirty="0" smtClean="0"/>
              <a:t>to retrieve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Reason </a:t>
            </a:r>
            <a:r>
              <a:rPr lang="en-US" dirty="0"/>
              <a:t>is </a:t>
            </a:r>
            <a:r>
              <a:rPr lang="en-US" dirty="0" err="1" smtClean="0"/>
              <a:t>contactno</a:t>
            </a:r>
            <a:r>
              <a:rPr lang="en-US" dirty="0" smtClean="0"/>
              <a:t> attribute is multivalued attribute so it contains more than one value.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3692"/>
              </p:ext>
            </p:extLst>
          </p:nvPr>
        </p:nvGraphicFramePr>
        <p:xfrm>
          <a:off x="1524000" y="1173480"/>
          <a:ext cx="6620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58"/>
                <a:gridCol w="1128212"/>
                <a:gridCol w="1997647"/>
                <a:gridCol w="2662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Rd,</a:t>
                      </a:r>
                      <a:r>
                        <a:rPr lang="en-US" baseline="0" dirty="0" smtClean="0"/>
                        <a:t>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9825598255, 9898052340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Rd,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1NF (First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Solution1</a:t>
            </a:r>
            <a:r>
              <a:rPr lang="en-US" dirty="0" smtClean="0"/>
              <a:t>: Divide composite attributes into number of sub </a:t>
            </a:r>
            <a:r>
              <a:rPr lang="en-US" dirty="0"/>
              <a:t>attribute </a:t>
            </a:r>
            <a:r>
              <a:rPr lang="en-US" dirty="0" smtClean="0"/>
              <a:t>and insert value in proper sub attribute.</a:t>
            </a:r>
            <a:endParaRPr lang="en-US" dirty="0"/>
          </a:p>
          <a:p>
            <a:pPr algn="just"/>
            <a:r>
              <a:rPr lang="en-US" dirty="0" smtClean="0"/>
              <a:t>Divide multi </a:t>
            </a:r>
            <a:r>
              <a:rPr lang="en-US" dirty="0"/>
              <a:t>valued </a:t>
            </a:r>
            <a:r>
              <a:rPr lang="en-US" dirty="0" smtClean="0"/>
              <a:t>attributes into number of sub attributes </a:t>
            </a:r>
            <a:r>
              <a:rPr lang="en-US" dirty="0"/>
              <a:t>and insert only one value </a:t>
            </a:r>
            <a:r>
              <a:rPr lang="en-US" dirty="0" smtClean="0"/>
              <a:t>in one attribute </a:t>
            </a:r>
            <a:r>
              <a:rPr lang="en-US" dirty="0"/>
              <a:t>and other in other attribute.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90663"/>
              </p:ext>
            </p:extLst>
          </p:nvPr>
        </p:nvGraphicFramePr>
        <p:xfrm>
          <a:off x="1524000" y="1173480"/>
          <a:ext cx="6620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58"/>
                <a:gridCol w="1128212"/>
                <a:gridCol w="1997647"/>
                <a:gridCol w="2662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Rd,</a:t>
                      </a:r>
                      <a:r>
                        <a:rPr lang="en-US" baseline="0" dirty="0" smtClean="0"/>
                        <a:t>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9825598255, 9898052340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Rd,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17668"/>
              </p:ext>
            </p:extLst>
          </p:nvPr>
        </p:nvGraphicFramePr>
        <p:xfrm>
          <a:off x="1524000" y="4221480"/>
          <a:ext cx="66017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798830"/>
                <a:gridCol w="1360805"/>
                <a:gridCol w="814959"/>
                <a:gridCol w="1518916"/>
                <a:gridCol w="1518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ContactNo1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ContactNo2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Rajkot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1NF (First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Solution2</a:t>
            </a:r>
            <a:r>
              <a:rPr lang="en-US" dirty="0" smtClean="0"/>
              <a:t>: </a:t>
            </a:r>
            <a:r>
              <a:rPr lang="en-US" dirty="0"/>
              <a:t>Divide composite attributes into number of sub attribute and insert value in proper sub attribute.</a:t>
            </a:r>
          </a:p>
          <a:p>
            <a:pPr algn="just"/>
            <a:r>
              <a:rPr lang="en-US" dirty="0" smtClean="0"/>
              <a:t>Split </a:t>
            </a:r>
            <a:r>
              <a:rPr lang="en-US" dirty="0"/>
              <a:t>the table into two tables </a:t>
            </a:r>
            <a:r>
              <a:rPr lang="en-US" dirty="0" smtClean="0"/>
              <a:t>in such as way that </a:t>
            </a:r>
          </a:p>
          <a:p>
            <a:pPr lvl="1"/>
            <a:r>
              <a:rPr lang="en-US" dirty="0" smtClean="0"/>
              <a:t>first table contains all attributes except multivalued attribute and </a:t>
            </a:r>
          </a:p>
          <a:p>
            <a:pPr lvl="1"/>
            <a:r>
              <a:rPr lang="en-US" dirty="0" smtClean="0"/>
              <a:t>other table contains multi valued attribute and </a:t>
            </a:r>
          </a:p>
          <a:p>
            <a:pPr lvl="1"/>
            <a:r>
              <a:rPr lang="en-US" dirty="0" smtClean="0"/>
              <a:t>insert primary key of first table in second table as a foreign key.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71209"/>
              </p:ext>
            </p:extLst>
          </p:nvPr>
        </p:nvGraphicFramePr>
        <p:xfrm>
          <a:off x="1524000" y="1173480"/>
          <a:ext cx="6620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58"/>
                <a:gridCol w="1128212"/>
                <a:gridCol w="1997647"/>
                <a:gridCol w="2662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Rd,</a:t>
                      </a:r>
                      <a:r>
                        <a:rPr lang="en-US" baseline="0" dirty="0" smtClean="0"/>
                        <a:t>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9825598255, 9898052340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Rd, 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511"/>
              </p:ext>
            </p:extLst>
          </p:nvPr>
        </p:nvGraphicFramePr>
        <p:xfrm>
          <a:off x="1676400" y="5135880"/>
          <a:ext cx="35638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798830"/>
                <a:gridCol w="1360805"/>
                <a:gridCol w="8149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dirty="0" smtClean="0"/>
                        <a:t> Rd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Rajkot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Raiya</a:t>
                      </a:r>
                      <a:r>
                        <a:rPr lang="en-US" dirty="0" smtClean="0"/>
                        <a:t> 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99032"/>
              </p:ext>
            </p:extLst>
          </p:nvPr>
        </p:nvGraphicFramePr>
        <p:xfrm>
          <a:off x="5638800" y="4953000"/>
          <a:ext cx="262350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589280"/>
                <a:gridCol w="1394143"/>
              </a:tblGrid>
              <a:tr h="1422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PhID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9825598255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9898052340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9824565201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2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NF (Second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relation R is in second normal form (2NF)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and only if it is in 1NF and </a:t>
            </a:r>
            <a:endParaRPr lang="en-US" dirty="0" smtClean="0"/>
          </a:p>
          <a:p>
            <a:pPr lvl="1"/>
            <a:r>
              <a:rPr lang="en-US" dirty="0" smtClean="0"/>
              <a:t>every non-key attribute </a:t>
            </a:r>
            <a:r>
              <a:rPr lang="en-US" dirty="0"/>
              <a:t>is fully dependent on the primary key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relation R is in second normal form (2NF)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and only if it is in 1NF and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any </a:t>
            </a:r>
            <a:r>
              <a:rPr lang="en-US" dirty="0" smtClean="0"/>
              <a:t>non-key attribute </a:t>
            </a:r>
            <a:r>
              <a:rPr lang="en-US" dirty="0"/>
              <a:t>is partially dependent on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8389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NF (Second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FD1 {</a:t>
            </a:r>
            <a:r>
              <a:rPr lang="en-US" dirty="0" err="1"/>
              <a:t>cid,ano</a:t>
            </a:r>
            <a:r>
              <a:rPr lang="en-US" dirty="0" smtClean="0"/>
              <a:t>} → {</a:t>
            </a:r>
            <a:r>
              <a:rPr lang="en-US" dirty="0" err="1"/>
              <a:t>acess_date,balance,bname</a:t>
            </a:r>
            <a:r>
              <a:rPr lang="en-US" dirty="0"/>
              <a:t>} and</a:t>
            </a:r>
          </a:p>
          <a:p>
            <a:pPr algn="just"/>
            <a:r>
              <a:rPr lang="en-US" dirty="0"/>
              <a:t>FD2 </a:t>
            </a:r>
            <a:r>
              <a:rPr lang="en-US" dirty="0" err="1" smtClean="0"/>
              <a:t>ano</a:t>
            </a:r>
            <a:r>
              <a:rPr lang="en-US" dirty="0" smtClean="0"/>
              <a:t> → {</a:t>
            </a:r>
            <a:r>
              <a:rPr lang="en-US" dirty="0" err="1" smtClean="0"/>
              <a:t>balance,bname</a:t>
            </a:r>
            <a:r>
              <a:rPr lang="en-US" dirty="0" smtClean="0"/>
              <a:t>}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Balance and </a:t>
            </a:r>
            <a:r>
              <a:rPr lang="en-US" dirty="0" err="1"/>
              <a:t>bname</a:t>
            </a:r>
            <a:r>
              <a:rPr lang="en-US" dirty="0"/>
              <a:t> are partial dependent on primary key. So above relation is not in 2NF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066800"/>
            <a:ext cx="1143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/>
              <a:t>ano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0668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accs_dt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0668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81300" y="1655955"/>
            <a:ext cx="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01029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20439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23060" y="2021715"/>
            <a:ext cx="5559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1870" y="10668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bname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1066800"/>
            <a:ext cx="1143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/>
              <a:t>cid</a:t>
            </a:r>
            <a:endParaRPr lang="en-US" sz="3200" u="sng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38300" y="1655955"/>
            <a:ext cx="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63870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82268" y="1996440"/>
            <a:ext cx="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21407" y="199644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6060" y="2362200"/>
            <a:ext cx="4416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64838" y="199644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1245"/>
              </p:ext>
            </p:extLst>
          </p:nvPr>
        </p:nvGraphicFramePr>
        <p:xfrm>
          <a:off x="2124074" y="3479800"/>
          <a:ext cx="4352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598805"/>
                <a:gridCol w="1302068"/>
                <a:gridCol w="970280"/>
                <a:gridCol w="892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accs_dt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01-03-2017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01-05-2017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01-07-2017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NF (Second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Problem</a:t>
            </a:r>
            <a:r>
              <a:rPr lang="en-US" dirty="0" smtClean="0"/>
              <a:t>: For </a:t>
            </a:r>
            <a:r>
              <a:rPr lang="en-US" dirty="0"/>
              <a:t>example in case of joint account multiple customers have common accounts. </a:t>
            </a:r>
            <a:endParaRPr lang="en-US" dirty="0" smtClean="0"/>
          </a:p>
          <a:p>
            <a:pPr algn="just"/>
            <a:r>
              <a:rPr lang="en-US" dirty="0" smtClean="0"/>
              <a:t>If some </a:t>
            </a:r>
            <a:r>
              <a:rPr lang="en-US" dirty="0"/>
              <a:t>account says ‘</a:t>
            </a:r>
            <a:r>
              <a:rPr lang="en-US" dirty="0" smtClean="0"/>
              <a:t>A01’ </a:t>
            </a:r>
            <a:r>
              <a:rPr lang="en-US" dirty="0"/>
              <a:t>is jointly by two customers says ‘</a:t>
            </a:r>
            <a:r>
              <a:rPr lang="en-US" dirty="0" smtClean="0"/>
              <a:t>C01’ </a:t>
            </a:r>
            <a:r>
              <a:rPr lang="en-US" dirty="0"/>
              <a:t>and ‘</a:t>
            </a:r>
            <a:r>
              <a:rPr lang="en-US" dirty="0" smtClean="0"/>
              <a:t>C02’ </a:t>
            </a:r>
            <a:r>
              <a:rPr lang="en-US" dirty="0"/>
              <a:t>then </a:t>
            </a:r>
            <a:r>
              <a:rPr lang="en-US" dirty="0" smtClean="0"/>
              <a:t>data values </a:t>
            </a:r>
            <a:r>
              <a:rPr lang="en-US" dirty="0"/>
              <a:t>for attributes balance and </a:t>
            </a:r>
            <a:r>
              <a:rPr lang="en-US" dirty="0" err="1"/>
              <a:t>bname</a:t>
            </a:r>
            <a:r>
              <a:rPr lang="en-US" dirty="0"/>
              <a:t> will be duplicated in two different tuples </a:t>
            </a:r>
            <a:r>
              <a:rPr lang="en-US" dirty="0" smtClean="0"/>
              <a:t>of customers </a:t>
            </a:r>
            <a:r>
              <a:rPr lang="en-US" dirty="0"/>
              <a:t>‘</a:t>
            </a:r>
            <a:r>
              <a:rPr lang="en-US" dirty="0" smtClean="0"/>
              <a:t>C01’ </a:t>
            </a:r>
            <a:r>
              <a:rPr lang="en-US" dirty="0"/>
              <a:t>and ‘</a:t>
            </a:r>
            <a:r>
              <a:rPr lang="en-US" dirty="0" smtClean="0"/>
              <a:t>C02’.</a:t>
            </a:r>
          </a:p>
          <a:p>
            <a:pPr algn="just"/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2529"/>
              </p:ext>
            </p:extLst>
          </p:nvPr>
        </p:nvGraphicFramePr>
        <p:xfrm>
          <a:off x="2124074" y="1002957"/>
          <a:ext cx="4352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598805"/>
                <a:gridCol w="1302068"/>
                <a:gridCol w="970280"/>
                <a:gridCol w="892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accs_dt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01-03-2017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01-05-2017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01-07-2017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Solution</a:t>
            </a:r>
            <a:r>
              <a:rPr lang="en-US" dirty="0"/>
              <a:t>: Decompose relation in such a way that resultant </a:t>
            </a:r>
            <a:r>
              <a:rPr lang="en-US" dirty="0" smtClean="0"/>
              <a:t>relations </a:t>
            </a:r>
            <a:r>
              <a:rPr lang="en-US" dirty="0"/>
              <a:t>does not have any partial FD.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this purpose remove partial dependent attribute that violets 2NF from </a:t>
            </a:r>
            <a:r>
              <a:rPr lang="en-US" dirty="0" smtClean="0"/>
              <a:t>relation. Place </a:t>
            </a:r>
            <a:r>
              <a:rPr lang="en-US" dirty="0"/>
              <a:t>them in separate new relation along with the prime attribute on which they </a:t>
            </a:r>
            <a:r>
              <a:rPr lang="en-US" dirty="0" smtClean="0"/>
              <a:t>are full </a:t>
            </a:r>
            <a:r>
              <a:rPr lang="en-US" dirty="0"/>
              <a:t>dependent.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primary key of new relation will be the attribute on which it if fully dependent.</a:t>
            </a:r>
          </a:p>
          <a:p>
            <a:pPr algn="just"/>
            <a:r>
              <a:rPr lang="en-US" dirty="0" smtClean="0"/>
              <a:t>Keep </a:t>
            </a:r>
            <a:r>
              <a:rPr lang="en-US" dirty="0"/>
              <a:t>other attribute same as in that table with same primary 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8126"/>
            <a:ext cx="4457700" cy="55551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NF (Second Normal Form)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84439"/>
              </p:ext>
            </p:extLst>
          </p:nvPr>
        </p:nvGraphicFramePr>
        <p:xfrm>
          <a:off x="4559643" y="1002957"/>
          <a:ext cx="4352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598805"/>
                <a:gridCol w="1302068"/>
                <a:gridCol w="970280"/>
                <a:gridCol w="892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accs_dt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01-01-2017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01-03-2017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01-05-2017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01-07-2017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19916"/>
              </p:ext>
            </p:extLst>
          </p:nvPr>
        </p:nvGraphicFramePr>
        <p:xfrm>
          <a:off x="5867400" y="4495800"/>
          <a:ext cx="249015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/>
                <a:gridCol w="598805"/>
                <a:gridCol w="1302068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accs_dt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01-01-2017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01-03-2017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01-05-2017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01-07-2017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9472"/>
              </p:ext>
            </p:extLst>
          </p:nvPr>
        </p:nvGraphicFramePr>
        <p:xfrm>
          <a:off x="5896738" y="3276600"/>
          <a:ext cx="2461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/>
                <a:gridCol w="970280"/>
                <a:gridCol w="892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691972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07426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NF </a:t>
            </a:r>
            <a:r>
              <a:rPr lang="en-US" smtClean="0"/>
              <a:t>(Third </a:t>
            </a:r>
            <a:r>
              <a:rPr lang="en-US" dirty="0" smtClean="0"/>
              <a:t>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relation R is in third normal form (3NF) </a:t>
            </a:r>
          </a:p>
          <a:p>
            <a:pPr lvl="1"/>
            <a:r>
              <a:rPr lang="en-IN" dirty="0"/>
              <a:t>if and only if it is in 2NF and </a:t>
            </a:r>
          </a:p>
          <a:p>
            <a:pPr lvl="1"/>
            <a:r>
              <a:rPr lang="en-IN" dirty="0"/>
              <a:t>every non-key attribute is non-transitively dependent on the primary </a:t>
            </a:r>
            <a:r>
              <a:rPr lang="en-IN" dirty="0" smtClean="0"/>
              <a:t>key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			OR</a:t>
            </a:r>
            <a:endParaRPr lang="en-IN" dirty="0"/>
          </a:p>
          <a:p>
            <a:pPr algn="just"/>
            <a:r>
              <a:rPr lang="en-IN" dirty="0"/>
              <a:t>A relation R is in third normal form (3NF) </a:t>
            </a:r>
          </a:p>
          <a:p>
            <a:pPr lvl="1"/>
            <a:r>
              <a:rPr lang="en-IN" dirty="0"/>
              <a:t>if and only if it is in 2NF and </a:t>
            </a:r>
          </a:p>
          <a:p>
            <a:pPr lvl="1"/>
            <a:r>
              <a:rPr lang="en-IN" dirty="0"/>
              <a:t>no any non-key attribute is transitively dependent on the primary key.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NF (Third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FD1 </a:t>
            </a:r>
            <a:r>
              <a:rPr lang="en-US" dirty="0" err="1" smtClean="0"/>
              <a:t>ano</a:t>
            </a:r>
            <a:r>
              <a:rPr lang="en-US" dirty="0" smtClean="0"/>
              <a:t> → {</a:t>
            </a:r>
            <a:r>
              <a:rPr lang="en-US" dirty="0" err="1" smtClean="0"/>
              <a:t>balance,bname,baddress</a:t>
            </a:r>
            <a:r>
              <a:rPr lang="en-US" dirty="0" smtClean="0"/>
              <a:t>} </a:t>
            </a:r>
            <a:r>
              <a:rPr lang="en-US" dirty="0"/>
              <a:t>and</a:t>
            </a:r>
          </a:p>
          <a:p>
            <a:pPr algn="just"/>
            <a:r>
              <a:rPr lang="en-US" dirty="0"/>
              <a:t>FD2 </a:t>
            </a:r>
            <a:r>
              <a:rPr lang="en-US" dirty="0" err="1" smtClean="0"/>
              <a:t>bname</a:t>
            </a:r>
            <a:r>
              <a:rPr lang="en-US" dirty="0" smtClean="0"/>
              <a:t> → </a:t>
            </a:r>
            <a:r>
              <a:rPr lang="en-US" dirty="0" err="1" smtClean="0"/>
              <a:t>baddress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/>
              <a:t>ano</a:t>
            </a:r>
            <a:r>
              <a:rPr lang="en-US" dirty="0"/>
              <a:t> → </a:t>
            </a:r>
            <a:r>
              <a:rPr lang="en-US" dirty="0" err="1" smtClean="0"/>
              <a:t>baddress</a:t>
            </a:r>
            <a:r>
              <a:rPr lang="en-US" dirty="0" smtClean="0"/>
              <a:t> (Transitivity rule)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IN" dirty="0" smtClean="0"/>
              <a:t>In </a:t>
            </a:r>
            <a:r>
              <a:rPr lang="en-IN" dirty="0"/>
              <a:t>this relation branch address will be stored repeatedly from each account of same branch which occupy more space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066800"/>
            <a:ext cx="1143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/>
              <a:t>ano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0668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0668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bname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81300" y="1655955"/>
            <a:ext cx="0" cy="3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01029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20439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1300" y="2021715"/>
            <a:ext cx="44013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1869" y="1066800"/>
            <a:ext cx="1713429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baddress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163870" y="1655955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20439" y="2362200"/>
            <a:ext cx="15621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64838" y="1996440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71827"/>
              </p:ext>
            </p:extLst>
          </p:nvPr>
        </p:nvGraphicFramePr>
        <p:xfrm>
          <a:off x="2179954" y="3581400"/>
          <a:ext cx="40732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/>
                <a:gridCol w="970280"/>
                <a:gridCol w="970280"/>
                <a:gridCol w="1533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5620439" y="2002663"/>
            <a:ext cx="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</a:t>
            </a:r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the relation Account(</a:t>
            </a:r>
            <a:r>
              <a:rPr lang="en-US" dirty="0" err="1"/>
              <a:t>ano</a:t>
            </a:r>
            <a:r>
              <a:rPr lang="en-US" dirty="0"/>
              <a:t>, balance, </a:t>
            </a:r>
            <a:r>
              <a:rPr lang="en-US" dirty="0" err="1"/>
              <a:t>bname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determines balance </a:t>
            </a:r>
            <a:r>
              <a:rPr lang="en-US" dirty="0"/>
              <a:t>and </a:t>
            </a:r>
            <a:r>
              <a:rPr lang="en-US" dirty="0" err="1"/>
              <a:t>bname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So</a:t>
            </a:r>
            <a:r>
              <a:rPr lang="en-US" dirty="0"/>
              <a:t>, there is a functional dependency from </a:t>
            </a:r>
            <a:r>
              <a:rPr lang="en-US" dirty="0" err="1"/>
              <a:t>ano</a:t>
            </a:r>
            <a:r>
              <a:rPr lang="en-US" dirty="0"/>
              <a:t> to balance </a:t>
            </a:r>
            <a:r>
              <a:rPr lang="en-US" dirty="0" smtClean="0"/>
              <a:t>and </a:t>
            </a:r>
            <a:r>
              <a:rPr lang="en-US" dirty="0" err="1" smtClean="0"/>
              <a:t>bname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be denoted by </a:t>
            </a:r>
            <a:r>
              <a:rPr lang="en-US" dirty="0" err="1"/>
              <a:t>ano</a:t>
            </a:r>
            <a:r>
              <a:rPr lang="en-US" dirty="0"/>
              <a:t> → {balance, </a:t>
            </a:r>
            <a:r>
              <a:rPr lang="en-US" dirty="0" err="1"/>
              <a:t>bname</a:t>
            </a:r>
            <a:r>
              <a:rPr lang="en-US" dirty="0"/>
              <a:t>}.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371601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371600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1956375"/>
            <a:ext cx="762000" cy="329625"/>
            <a:chOff x="1219200" y="1956375"/>
            <a:chExt cx="762000" cy="329625"/>
          </a:xfrm>
        </p:grpSpPr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>
              <a:off x="1219200" y="1956376"/>
              <a:ext cx="0" cy="329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860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 flipV="1">
              <a:off x="1981200" y="1956375"/>
              <a:ext cx="0" cy="3296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066800" y="5181600"/>
            <a:ext cx="1143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/>
              <a:t>ano</a:t>
            </a:r>
            <a:endParaRPr lang="en-US" sz="32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51816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balance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518160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bname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627149" y="5770755"/>
            <a:ext cx="2862072" cy="365760"/>
            <a:chOff x="1627149" y="5309174"/>
            <a:chExt cx="2862072" cy="36576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638300" y="5309174"/>
              <a:ext cx="0" cy="3657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958029" y="5309174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477439" y="5309174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27149" y="5674934"/>
              <a:ext cx="2862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5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3" grpId="0" animBg="1"/>
      <p:bldP spid="44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Solution</a:t>
            </a:r>
            <a:r>
              <a:rPr lang="en-US" dirty="0"/>
              <a:t>: Decompose relation in such a way that resultant </a:t>
            </a:r>
            <a:r>
              <a:rPr lang="en-US" dirty="0" smtClean="0"/>
              <a:t>relations </a:t>
            </a:r>
            <a:r>
              <a:rPr lang="en-US" dirty="0"/>
              <a:t>does not have any </a:t>
            </a:r>
            <a:r>
              <a:rPr lang="en-US" dirty="0" smtClean="0"/>
              <a:t>transitive </a:t>
            </a:r>
            <a:r>
              <a:rPr lang="en-US" dirty="0"/>
              <a:t>FD.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this purpose </a:t>
            </a:r>
            <a:r>
              <a:rPr lang="en-IN" dirty="0" smtClean="0"/>
              <a:t>remove </a:t>
            </a:r>
            <a:r>
              <a:rPr lang="en-IN" dirty="0"/>
              <a:t>transitively dependent attribute that violets 3NF from relation. Place them in </a:t>
            </a:r>
            <a:r>
              <a:rPr lang="en-IN" dirty="0" smtClean="0"/>
              <a:t>new </a:t>
            </a:r>
            <a:r>
              <a:rPr lang="en-IN" dirty="0"/>
              <a:t>relation along with the non-prime attribute due to which transitive dependency occurred. </a:t>
            </a:r>
          </a:p>
          <a:p>
            <a:pPr algn="just"/>
            <a:r>
              <a:rPr lang="en-IN" dirty="0"/>
              <a:t>The primary key of new relation will be this non-prime attribute.</a:t>
            </a:r>
          </a:p>
          <a:p>
            <a:pPr algn="just"/>
            <a:r>
              <a:rPr lang="en-IN" dirty="0"/>
              <a:t>Keep other attribute same as in that table with same primary key and add prime attribute of other relation in to it.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8126"/>
            <a:ext cx="4457700" cy="55551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NF (Third Normal Form)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42970"/>
              </p:ext>
            </p:extLst>
          </p:nvPr>
        </p:nvGraphicFramePr>
        <p:xfrm>
          <a:off x="4724400" y="1002957"/>
          <a:ext cx="40796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/>
                <a:gridCol w="976630"/>
                <a:gridCol w="970280"/>
                <a:gridCol w="1533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81832"/>
              </p:ext>
            </p:extLst>
          </p:nvPr>
        </p:nvGraphicFramePr>
        <p:xfrm>
          <a:off x="5867400" y="4495800"/>
          <a:ext cx="24615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/>
                <a:gridCol w="970280"/>
                <a:gridCol w="892493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18110"/>
              </p:ext>
            </p:extLst>
          </p:nvPr>
        </p:nvGraphicFramePr>
        <p:xfrm>
          <a:off x="5896738" y="3276600"/>
          <a:ext cx="25041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  <a:gridCol w="1533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bname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Rajkot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Kalawad</a:t>
                      </a:r>
                      <a:r>
                        <a:rPr lang="en-US" baseline="0" dirty="0" smtClean="0"/>
                        <a:t> Road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3691972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07426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</a:t>
            </a:r>
            <a:r>
              <a:rPr lang="en-US" dirty="0"/>
              <a:t>NF (Boyce-</a:t>
            </a:r>
            <a:r>
              <a:rPr lang="en-US" dirty="0" err="1"/>
              <a:t>Codd</a:t>
            </a:r>
            <a:r>
              <a:rPr lang="en-US" dirty="0"/>
              <a:t> </a:t>
            </a:r>
            <a:r>
              <a:rPr lang="en-US" dirty="0" smtClean="0"/>
              <a:t>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relation R is in Boyce-</a:t>
            </a:r>
            <a:r>
              <a:rPr lang="en-IN" dirty="0" err="1"/>
              <a:t>Codd</a:t>
            </a:r>
            <a:r>
              <a:rPr lang="en-IN" dirty="0"/>
              <a:t> normal form (BCNF) </a:t>
            </a:r>
          </a:p>
          <a:p>
            <a:pPr lvl="1"/>
            <a:r>
              <a:rPr lang="en-IN" dirty="0"/>
              <a:t>if and only if it is in 3NF and </a:t>
            </a:r>
          </a:p>
          <a:p>
            <a:pPr lvl="1"/>
            <a:r>
              <a:rPr lang="en-IN" dirty="0"/>
              <a:t>every key (prime) attribute is non-transitively dependent on the primary key.</a:t>
            </a:r>
          </a:p>
          <a:p>
            <a:pPr marL="0" indent="0" algn="just">
              <a:buNone/>
            </a:pPr>
            <a:r>
              <a:rPr lang="en-IN" dirty="0" smtClean="0"/>
              <a:t>			OR</a:t>
            </a:r>
            <a:endParaRPr lang="en-IN" dirty="0"/>
          </a:p>
          <a:p>
            <a:pPr algn="just"/>
            <a:r>
              <a:rPr lang="en-IN" dirty="0"/>
              <a:t>A relation R is in Boyce-</a:t>
            </a:r>
            <a:r>
              <a:rPr lang="en-IN" dirty="0" err="1"/>
              <a:t>Codd</a:t>
            </a:r>
            <a:r>
              <a:rPr lang="en-IN" dirty="0"/>
              <a:t> normal form (BCNF) </a:t>
            </a:r>
          </a:p>
          <a:p>
            <a:pPr lvl="1"/>
            <a:r>
              <a:rPr lang="en-IN" dirty="0"/>
              <a:t>if and only if it is in 3NF and </a:t>
            </a:r>
          </a:p>
          <a:p>
            <a:pPr lvl="1"/>
            <a:r>
              <a:rPr lang="en-IN" dirty="0"/>
              <a:t>no any key (prime) attribute is transitively dependent on the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FD1 student, language→ guide</a:t>
            </a:r>
            <a:endParaRPr lang="en-US" dirty="0"/>
          </a:p>
          <a:p>
            <a:pPr algn="just"/>
            <a:r>
              <a:rPr lang="en-US" dirty="0"/>
              <a:t>FD2 </a:t>
            </a:r>
            <a:r>
              <a:rPr lang="en-US" dirty="0" smtClean="0"/>
              <a:t>guide → language</a:t>
            </a:r>
          </a:p>
          <a:p>
            <a:pPr algn="just"/>
            <a:r>
              <a:rPr lang="en-US" dirty="0" smtClean="0"/>
              <a:t>So student </a:t>
            </a:r>
            <a:r>
              <a:rPr lang="en-US" dirty="0"/>
              <a:t>→ </a:t>
            </a:r>
            <a:r>
              <a:rPr lang="en-US" dirty="0" smtClean="0"/>
              <a:t>language (Transitivity rule)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IN" dirty="0"/>
              <a:t>In this relation one student have more than one project with different guide then records will be stored repeatedly from each student and language and guides combination which occupies more space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93099"/>
              </p:ext>
            </p:extLst>
          </p:nvPr>
        </p:nvGraphicFramePr>
        <p:xfrm>
          <a:off x="5791200" y="990600"/>
          <a:ext cx="284499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882"/>
                <a:gridCol w="1088454"/>
                <a:gridCol w="795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language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Patel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Jadeja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Patel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Rita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Jadeja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Solution</a:t>
            </a:r>
            <a:r>
              <a:rPr lang="en-US" dirty="0"/>
              <a:t>: Decompose relation in such a way that resultant </a:t>
            </a:r>
            <a:r>
              <a:rPr lang="en-US" dirty="0" smtClean="0"/>
              <a:t>relations </a:t>
            </a:r>
            <a:r>
              <a:rPr lang="en-US" dirty="0"/>
              <a:t>does not have any </a:t>
            </a:r>
            <a:r>
              <a:rPr lang="en-US" dirty="0" smtClean="0"/>
              <a:t>transitive </a:t>
            </a:r>
            <a:r>
              <a:rPr lang="en-US" dirty="0"/>
              <a:t>FD.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this purpose </a:t>
            </a:r>
            <a:r>
              <a:rPr lang="en-US" dirty="0" smtClean="0"/>
              <a:t>r</a:t>
            </a:r>
            <a:r>
              <a:rPr lang="en-IN" dirty="0" err="1" smtClean="0"/>
              <a:t>emove</a:t>
            </a:r>
            <a:r>
              <a:rPr lang="en-IN" dirty="0" smtClean="0"/>
              <a:t> </a:t>
            </a:r>
            <a:r>
              <a:rPr lang="en-IN" dirty="0"/>
              <a:t>transitively dependent prime attribute that violets BCNF from relation and place them in separate new relation along with the non-prime attribute due to which transitive dependency occurred. </a:t>
            </a:r>
          </a:p>
          <a:p>
            <a:pPr algn="just"/>
            <a:r>
              <a:rPr lang="en-IN" dirty="0"/>
              <a:t>The primary key of new relation will be this non-prime attribute.</a:t>
            </a:r>
          </a:p>
          <a:p>
            <a:pPr algn="just"/>
            <a:r>
              <a:rPr lang="en-IN" dirty="0"/>
              <a:t>Keep other attribute same as in that table with same primary key and add prime attribute of other relation in to it.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8126"/>
            <a:ext cx="4457700" cy="55551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88183"/>
              </p:ext>
            </p:extLst>
          </p:nvPr>
        </p:nvGraphicFramePr>
        <p:xfrm>
          <a:off x="6958380" y="2971800"/>
          <a:ext cx="186277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  <a:gridCol w="892493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guide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Patel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Jadeja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Patel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Jadeja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3215"/>
              </p:ext>
            </p:extLst>
          </p:nvPr>
        </p:nvGraphicFramePr>
        <p:xfrm>
          <a:off x="4697723" y="2990256"/>
          <a:ext cx="2058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  <a:gridCol w="10884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guide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Patel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Shah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Jadeja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9890" y="2543216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6991" y="252476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88482"/>
              </p:ext>
            </p:extLst>
          </p:nvPr>
        </p:nvGraphicFramePr>
        <p:xfrm>
          <a:off x="5486400" y="1229360"/>
          <a:ext cx="2844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882"/>
                <a:gridCol w="1088454"/>
                <a:gridCol w="795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language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Multivalued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Multivalued </a:t>
            </a:r>
            <a:r>
              <a:rPr lang="en-IN" dirty="0"/>
              <a:t>dependency </a:t>
            </a:r>
            <a:endParaRPr lang="en-IN" dirty="0" smtClean="0"/>
          </a:p>
          <a:p>
            <a:pPr lvl="1"/>
            <a:r>
              <a:rPr lang="en-IN" dirty="0"/>
              <a:t>The multi-valued dependency </a:t>
            </a:r>
            <a:r>
              <a:rPr lang="en-IN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→→</a:t>
            </a:r>
            <a:r>
              <a:rPr lang="en-IN" dirty="0" smtClean="0"/>
              <a:t> </a:t>
            </a:r>
            <a:r>
              <a:rPr lang="en-IN" dirty="0"/>
              <a:t>Y holds in a relation R if whenever we have </a:t>
            </a:r>
            <a:r>
              <a:rPr lang="en-IN" dirty="0" smtClean="0"/>
              <a:t>two tuples </a:t>
            </a:r>
            <a:r>
              <a:rPr lang="en-IN" dirty="0"/>
              <a:t>of R that agree (same) in all the attributes of X, then we can swap their </a:t>
            </a:r>
            <a:r>
              <a:rPr lang="en-IN" dirty="0" smtClean="0"/>
              <a:t>Y components </a:t>
            </a:r>
            <a:r>
              <a:rPr lang="en-IN" dirty="0"/>
              <a:t>and get two new tuples that are also in R.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37533"/>
              </p:ext>
            </p:extLst>
          </p:nvPr>
        </p:nvGraphicFramePr>
        <p:xfrm>
          <a:off x="793134" y="3505200"/>
          <a:ext cx="3786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Swimming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Maths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Jogging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416" y="3505200"/>
            <a:ext cx="2412000" cy="360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1368000" cy="3600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371600" y="2910840"/>
            <a:ext cx="685800" cy="381000"/>
          </a:xfrm>
          <a:prstGeom prst="wedgeRoundRectCallout">
            <a:avLst>
              <a:gd name="adj1" fmla="val -20833"/>
              <a:gd name="adj2" fmla="val 93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541500" y="2910840"/>
            <a:ext cx="685800" cy="381000"/>
          </a:xfrm>
          <a:prstGeom prst="wedgeRoundRectCallout">
            <a:avLst>
              <a:gd name="adj1" fmla="val -20833"/>
              <a:gd name="adj2" fmla="val 9335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95226" y="4254674"/>
            <a:ext cx="3780000" cy="72000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79592"/>
              </p:ext>
            </p:extLst>
          </p:nvPr>
        </p:nvGraphicFramePr>
        <p:xfrm>
          <a:off x="5029200" y="3916680"/>
          <a:ext cx="37868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Tennis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5029199" y="5181600"/>
            <a:ext cx="3786887" cy="1143000"/>
          </a:xfrm>
          <a:prstGeom prst="wedgeRoundRectCallout">
            <a:avLst>
              <a:gd name="adj1" fmla="val -19807"/>
              <a:gd name="adj2" fmla="val -670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swapping Y component we get these two records.</a:t>
            </a:r>
          </a:p>
          <a:p>
            <a:pPr algn="ctr"/>
            <a:r>
              <a:rPr lang="en-US" dirty="0" smtClean="0"/>
              <a:t>These two records are already present in our 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4NF (Forth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relation R is in </a:t>
            </a:r>
            <a:r>
              <a:rPr lang="en-IN" dirty="0" smtClean="0"/>
              <a:t>forth </a:t>
            </a:r>
            <a:r>
              <a:rPr lang="en-IN" dirty="0"/>
              <a:t>normal form </a:t>
            </a:r>
            <a:r>
              <a:rPr lang="en-IN" dirty="0" smtClean="0"/>
              <a:t>(4NF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if and only if it is in </a:t>
            </a:r>
            <a:r>
              <a:rPr lang="en-IN" dirty="0" smtClean="0"/>
              <a:t>BCNF </a:t>
            </a:r>
            <a:r>
              <a:rPr lang="en-IN" dirty="0"/>
              <a:t>and </a:t>
            </a:r>
          </a:p>
          <a:p>
            <a:pPr lvl="1"/>
            <a:r>
              <a:rPr lang="en-IN" dirty="0" smtClean="0"/>
              <a:t>has no multi-valued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2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7332"/>
              </p:ext>
            </p:extLst>
          </p:nvPr>
        </p:nvGraphicFramePr>
        <p:xfrm>
          <a:off x="2286000" y="1143000"/>
          <a:ext cx="3786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Swimming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Maths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Jogging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45929"/>
              </p:ext>
            </p:extLst>
          </p:nvPr>
        </p:nvGraphicFramePr>
        <p:xfrm>
          <a:off x="1076356" y="4384040"/>
          <a:ext cx="2419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Maths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37362"/>
              </p:ext>
            </p:extLst>
          </p:nvPr>
        </p:nvGraphicFramePr>
        <p:xfrm>
          <a:off x="4941894" y="4384040"/>
          <a:ext cx="25332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Jogging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  <a:endCxn id="12" idx="0"/>
          </p:cNvCxnSpPr>
          <p:nvPr/>
        </p:nvCxnSpPr>
        <p:spPr>
          <a:xfrm flipH="1">
            <a:off x="2285999" y="3368040"/>
            <a:ext cx="1893444" cy="10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>
            <a:off x="4179443" y="3368040"/>
            <a:ext cx="2029086" cy="10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3605628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4NF (Forth Normal Form</a:t>
            </a:r>
            <a:r>
              <a:rPr lang="en-US" dirty="0" smtClean="0"/>
              <a:t>)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53255"/>
              </p:ext>
            </p:extLst>
          </p:nvPr>
        </p:nvGraphicFramePr>
        <p:xfrm>
          <a:off x="2286000" y="1143000"/>
          <a:ext cx="37868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Swimming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Maths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Jogging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Skiing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Skiing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45929"/>
              </p:ext>
            </p:extLst>
          </p:nvPr>
        </p:nvGraphicFramePr>
        <p:xfrm>
          <a:off x="1076356" y="4384040"/>
          <a:ext cx="2419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subject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Music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Accounting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Maths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04082"/>
              </p:ext>
            </p:extLst>
          </p:nvPr>
        </p:nvGraphicFramePr>
        <p:xfrm>
          <a:off x="4941894" y="4384040"/>
          <a:ext cx="25332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studentID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activity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100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Swimming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Tennis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Jogging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Skiing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5014" y="3598594"/>
            <a:ext cx="2133600" cy="715089"/>
          </a:xfrm>
          <a:prstGeom prst="wedgeRoundRectCallout">
            <a:avLst>
              <a:gd name="adj1" fmla="val -67009"/>
              <a:gd name="adj2" fmla="val -14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Extra record added in our relation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80920" y="3352800"/>
            <a:ext cx="3786887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3786887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446393" y="2602700"/>
            <a:ext cx="2133600" cy="408623"/>
          </a:xfrm>
          <a:prstGeom prst="wedgeRoundRectCallout">
            <a:avLst>
              <a:gd name="adj1" fmla="val -69326"/>
              <a:gd name="adj2" fmla="val 18475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add one record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7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NF (Fifth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relation R is in </a:t>
            </a:r>
            <a:r>
              <a:rPr lang="en-IN" dirty="0" smtClean="0"/>
              <a:t>fifth </a:t>
            </a:r>
            <a:r>
              <a:rPr lang="en-IN" dirty="0"/>
              <a:t>normal form </a:t>
            </a:r>
            <a:r>
              <a:rPr lang="en-IN" dirty="0" smtClean="0"/>
              <a:t>(5NF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if and only if it is in </a:t>
            </a:r>
            <a:r>
              <a:rPr lang="en-IN" dirty="0" smtClean="0"/>
              <a:t>4NF </a:t>
            </a:r>
            <a:r>
              <a:rPr lang="en-IN" dirty="0"/>
              <a:t>and 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cannot have a lossless decomposition in to </a:t>
            </a:r>
            <a:r>
              <a:rPr lang="en-IN" dirty="0" smtClean="0"/>
              <a:t>any number </a:t>
            </a:r>
            <a:r>
              <a:rPr lang="en-IN" dirty="0"/>
              <a:t>of smaller tables (relations).</a:t>
            </a:r>
          </a:p>
        </p:txBody>
      </p:sp>
    </p:spTree>
    <p:extLst>
      <p:ext uri="{BB962C8B-B14F-4D97-AF65-F5344CB8AC3E}">
        <p14:creationId xmlns:p14="http://schemas.microsoft.com/office/powerpoint/2010/main" val="26047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0383"/>
              </p:ext>
            </p:extLst>
          </p:nvPr>
        </p:nvGraphicFramePr>
        <p:xfrm>
          <a:off x="2555298" y="1143000"/>
          <a:ext cx="3786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1863"/>
              </p:ext>
            </p:extLst>
          </p:nvPr>
        </p:nvGraphicFramePr>
        <p:xfrm>
          <a:off x="609600" y="4384040"/>
          <a:ext cx="2419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565"/>
              </p:ext>
            </p:extLst>
          </p:nvPr>
        </p:nvGraphicFramePr>
        <p:xfrm>
          <a:off x="5924930" y="4384040"/>
          <a:ext cx="25332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  <a:endCxn id="12" idx="0"/>
          </p:cNvCxnSpPr>
          <p:nvPr/>
        </p:nvCxnSpPr>
        <p:spPr>
          <a:xfrm flipH="1">
            <a:off x="1819243" y="3368040"/>
            <a:ext cx="2629498" cy="10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>
            <a:off x="4448741" y="3368040"/>
            <a:ext cx="2742824" cy="10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4779"/>
              </p:ext>
            </p:extLst>
          </p:nvPr>
        </p:nvGraphicFramePr>
        <p:xfrm>
          <a:off x="3200400" y="4419600"/>
          <a:ext cx="25332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4448741" y="3368040"/>
            <a:ext cx="18294" cy="105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Full Dependency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relation, the attribute B is fully functional dependent on A if B is </a:t>
            </a:r>
            <a:r>
              <a:rPr lang="en-US" dirty="0" smtClean="0"/>
              <a:t>functionally dependent </a:t>
            </a:r>
            <a:r>
              <a:rPr lang="en-US" dirty="0"/>
              <a:t>on A, but not on any proper subset of 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smtClean="0"/>
              <a:t>Semester, </a:t>
            </a:r>
            <a:r>
              <a:rPr lang="en-US" dirty="0" err="1" smtClean="0"/>
              <a:t>Department_Name</a:t>
            </a:r>
            <a:r>
              <a:rPr lang="en-US" dirty="0" smtClean="0"/>
              <a:t>} → SPI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Partial Dependency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relation, the attribute B is partial functional dependent on A if B is </a:t>
            </a:r>
            <a:r>
              <a:rPr lang="en-US" dirty="0" smtClean="0"/>
              <a:t>functionally dependent </a:t>
            </a:r>
            <a:r>
              <a:rPr lang="en-US" dirty="0"/>
              <a:t>on A as well as on any proper subset of 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 smtClean="0"/>
              <a:t>} →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63710"/>
              </p:ext>
            </p:extLst>
          </p:nvPr>
        </p:nvGraphicFramePr>
        <p:xfrm>
          <a:off x="609600" y="1066800"/>
          <a:ext cx="2419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59171"/>
              </p:ext>
            </p:extLst>
          </p:nvPr>
        </p:nvGraphicFramePr>
        <p:xfrm>
          <a:off x="5924930" y="1066800"/>
          <a:ext cx="25332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10600"/>
              </p:ext>
            </p:extLst>
          </p:nvPr>
        </p:nvGraphicFramePr>
        <p:xfrm>
          <a:off x="3200400" y="1102360"/>
          <a:ext cx="25332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57516"/>
              </p:ext>
            </p:extLst>
          </p:nvPr>
        </p:nvGraphicFramePr>
        <p:xfrm>
          <a:off x="632713" y="3581400"/>
          <a:ext cx="3786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18568"/>
              </p:ext>
            </p:extLst>
          </p:nvPr>
        </p:nvGraphicFramePr>
        <p:xfrm>
          <a:off x="4823713" y="3617350"/>
          <a:ext cx="3786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Bolt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819243" y="2550160"/>
            <a:ext cx="695357" cy="106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 flipH="1">
            <a:off x="2526156" y="2956560"/>
            <a:ext cx="1940879" cy="62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8" idx="0"/>
          </p:cNvCxnSpPr>
          <p:nvPr/>
        </p:nvCxnSpPr>
        <p:spPr>
          <a:xfrm flipH="1">
            <a:off x="6717156" y="2550160"/>
            <a:ext cx="474409" cy="106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8" idx="0"/>
          </p:cNvCxnSpPr>
          <p:nvPr/>
        </p:nvCxnSpPr>
        <p:spPr>
          <a:xfrm>
            <a:off x="4467035" y="2956560"/>
            <a:ext cx="2250121" cy="660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8650" y="5427858"/>
            <a:ext cx="3780000" cy="3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820000" y="4716895"/>
            <a:ext cx="3780000" cy="3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63710"/>
              </p:ext>
            </p:extLst>
          </p:nvPr>
        </p:nvGraphicFramePr>
        <p:xfrm>
          <a:off x="609600" y="1066800"/>
          <a:ext cx="2419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59171"/>
              </p:ext>
            </p:extLst>
          </p:nvPr>
        </p:nvGraphicFramePr>
        <p:xfrm>
          <a:off x="5924930" y="1066800"/>
          <a:ext cx="25332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10600"/>
              </p:ext>
            </p:extLst>
          </p:nvPr>
        </p:nvGraphicFramePr>
        <p:xfrm>
          <a:off x="3200400" y="1102360"/>
          <a:ext cx="25332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90312"/>
              </p:ext>
            </p:extLst>
          </p:nvPr>
        </p:nvGraphicFramePr>
        <p:xfrm>
          <a:off x="632713" y="3581400"/>
          <a:ext cx="3786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21273"/>
              </p:ext>
            </p:extLst>
          </p:nvPr>
        </p:nvGraphicFramePr>
        <p:xfrm>
          <a:off x="4823713" y="3617350"/>
          <a:ext cx="3786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0"/>
                <a:gridCol w="1253617"/>
                <a:gridCol w="13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Suneet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Bolt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Nut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ABC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Suneet</a:t>
                      </a:r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CDE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Bolt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1819243" y="2550160"/>
            <a:ext cx="695357" cy="106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7" idx="0"/>
          </p:cNvCxnSpPr>
          <p:nvPr/>
        </p:nvCxnSpPr>
        <p:spPr>
          <a:xfrm flipH="1">
            <a:off x="2526156" y="2956560"/>
            <a:ext cx="1940879" cy="62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8" idx="0"/>
          </p:cNvCxnSpPr>
          <p:nvPr/>
        </p:nvCxnSpPr>
        <p:spPr>
          <a:xfrm flipH="1">
            <a:off x="6717156" y="2550160"/>
            <a:ext cx="474409" cy="1067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8" idx="1"/>
          </p:cNvCxnSpPr>
          <p:nvPr/>
        </p:nvCxnSpPr>
        <p:spPr>
          <a:xfrm flipV="1">
            <a:off x="4419600" y="4729870"/>
            <a:ext cx="404113" cy="149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key?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 to find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an attribute </a:t>
            </a:r>
            <a:r>
              <a:rPr lang="en-IN" dirty="0" smtClean="0"/>
              <a:t>will not occurs on any side of any FD, </a:t>
            </a:r>
            <a:r>
              <a:rPr lang="en-IN" dirty="0"/>
              <a:t>then it is in every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an attribute occurs on the left-hand side of an FD, but never occurs on the right-hand side, then it is in every key</a:t>
            </a:r>
            <a:r>
              <a:rPr lang="en-IN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an attribute occurs on the right-hand side of an FD, but never occurs on the left-hand side, then it is never in a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an attribute occurs </a:t>
            </a:r>
            <a:r>
              <a:rPr lang="en-IN" dirty="0" smtClean="0"/>
              <a:t>on both the sides of </a:t>
            </a:r>
            <a:r>
              <a:rPr lang="en-IN" dirty="0"/>
              <a:t>an FD, then one cannot say anything about the attribute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95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find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Let a relation R with </a:t>
            </a:r>
            <a:r>
              <a:rPr lang="en-IN" dirty="0"/>
              <a:t>attributes ABCD </a:t>
            </a:r>
            <a:r>
              <a:rPr lang="en-IN" dirty="0" smtClean="0"/>
              <a:t>with FDs C → A</a:t>
            </a:r>
            <a:r>
              <a:rPr lang="en-IN" dirty="0"/>
              <a:t>, </a:t>
            </a:r>
            <a:r>
              <a:rPr lang="en-IN" dirty="0" smtClean="0"/>
              <a:t>B → C. Find keys for relation 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attribute not occur on any side of FDs </a:t>
            </a:r>
            <a:r>
              <a:rPr lang="en-IN" b="1" dirty="0" smtClean="0">
                <a:solidFill>
                  <a:schemeClr val="accent3"/>
                </a:solidFill>
              </a:rPr>
              <a:t>(D)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attribute occurs on only left-hand side of an </a:t>
            </a:r>
            <a:r>
              <a:rPr lang="en-IN" dirty="0" smtClean="0"/>
              <a:t>FDs </a:t>
            </a:r>
            <a:r>
              <a:rPr lang="en-IN" b="1" dirty="0" smtClean="0">
                <a:solidFill>
                  <a:schemeClr val="accent3"/>
                </a:solidFill>
              </a:rPr>
              <a:t>(B)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attribute occurs on only right-hand side of an </a:t>
            </a:r>
            <a:r>
              <a:rPr lang="en-IN" dirty="0" smtClean="0"/>
              <a:t>FDs </a:t>
            </a:r>
            <a:r>
              <a:rPr lang="en-IN" b="1" dirty="0" smtClean="0">
                <a:solidFill>
                  <a:schemeClr val="accent2"/>
                </a:solidFill>
              </a:rPr>
              <a:t>(A)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attribute occurs on both the sides of an </a:t>
            </a:r>
            <a:r>
              <a:rPr lang="en-IN" dirty="0" smtClean="0"/>
              <a:t>FDs </a:t>
            </a:r>
            <a:r>
              <a:rPr lang="en-IN" b="1" dirty="0" smtClean="0">
                <a:solidFill>
                  <a:srgbClr val="7030A0"/>
                </a:solidFill>
              </a:rPr>
              <a:t>(C)</a:t>
            </a:r>
          </a:p>
          <a:p>
            <a:r>
              <a:rPr lang="en-IN" dirty="0" smtClean="0"/>
              <a:t>The </a:t>
            </a:r>
            <a:r>
              <a:rPr lang="en-IN" dirty="0"/>
              <a:t>core is BD. B determines C which determines A, so BD is a key. Therefore it is the only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to </a:t>
            </a:r>
            <a:r>
              <a:rPr lang="en-US" dirty="0"/>
              <a:t>find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Let a relation R with attributes ABCD with FDs </a:t>
            </a:r>
            <a:r>
              <a:rPr lang="en-US" dirty="0" smtClean="0"/>
              <a:t>C → D</a:t>
            </a:r>
            <a:r>
              <a:rPr lang="en-US" dirty="0"/>
              <a:t>, </a:t>
            </a:r>
            <a:r>
              <a:rPr lang="en-US" dirty="0" smtClean="0"/>
              <a:t>C → A and   B → C</a:t>
            </a:r>
            <a:r>
              <a:rPr lang="en-IN" dirty="0" smtClean="0"/>
              <a:t>. </a:t>
            </a:r>
            <a:r>
              <a:rPr lang="en-IN" dirty="0"/>
              <a:t>Find keys for relation R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The core is B. B determines C which determines A and D, so B is a key. Therefore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is the only key.</a:t>
            </a:r>
            <a:endParaRPr lang="en-IN" dirty="0" smtClean="0"/>
          </a:p>
          <a:p>
            <a:pPr algn="just"/>
            <a:r>
              <a:rPr lang="en-IN" dirty="0"/>
              <a:t>Let a relation R with attributes ABCD with FDs </a:t>
            </a:r>
            <a:r>
              <a:rPr lang="en-US" dirty="0" smtClean="0"/>
              <a:t>B → C</a:t>
            </a:r>
            <a:r>
              <a:rPr lang="en-US" dirty="0"/>
              <a:t>, </a:t>
            </a:r>
            <a:r>
              <a:rPr lang="en-US" dirty="0" smtClean="0"/>
              <a:t>D → A</a:t>
            </a:r>
            <a:r>
              <a:rPr lang="en-IN" dirty="0" smtClean="0"/>
              <a:t>. </a:t>
            </a:r>
            <a:r>
              <a:rPr lang="en-IN" dirty="0"/>
              <a:t>Find keys for relation R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The core is BD. B determines C and D determines A, so BD is a key. Therefore </a:t>
            </a:r>
            <a:r>
              <a:rPr lang="en-US" b="1" dirty="0"/>
              <a:t>BD</a:t>
            </a:r>
            <a:r>
              <a:rPr lang="en-US" dirty="0" smtClean="0"/>
              <a:t> </a:t>
            </a:r>
            <a:r>
              <a:rPr lang="en-US" dirty="0"/>
              <a:t>is the only key</a:t>
            </a:r>
            <a:r>
              <a:rPr lang="en-US" dirty="0" smtClean="0"/>
              <a:t>.</a:t>
            </a:r>
            <a:endParaRPr lang="en-IN" dirty="0" smtClean="0"/>
          </a:p>
          <a:p>
            <a:pPr lvl="0" algn="just"/>
            <a:r>
              <a:rPr lang="en-IN" dirty="0"/>
              <a:t>Let a relation R with attributes ABCD with FDs </a:t>
            </a:r>
            <a:r>
              <a:rPr lang="en-US" dirty="0"/>
              <a:t>A → B, BC → D and A → C</a:t>
            </a:r>
            <a:r>
              <a:rPr lang="en-IN" dirty="0"/>
              <a:t>. Find keys for relation R.</a:t>
            </a:r>
          </a:p>
          <a:p>
            <a:pPr lvl="1"/>
            <a:r>
              <a:rPr lang="en-US" dirty="0"/>
              <a:t>The core is A. A determines B and C which determine D, so A is a key. Therefore </a:t>
            </a:r>
            <a:r>
              <a:rPr lang="en-US" b="1" dirty="0"/>
              <a:t>A</a:t>
            </a:r>
            <a:r>
              <a:rPr lang="en-US" dirty="0"/>
              <a:t> is the only 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Transitive Dependency</a:t>
            </a:r>
          </a:p>
          <a:p>
            <a:pPr marL="857250" lvl="1" indent="-457200"/>
            <a:r>
              <a:rPr lang="en-IN" dirty="0"/>
              <a:t>In a relation, if attribute(s) </a:t>
            </a:r>
            <a:r>
              <a:rPr lang="en-IN" dirty="0" smtClean="0"/>
              <a:t>A → B </a:t>
            </a:r>
            <a:r>
              <a:rPr lang="en-IN" dirty="0"/>
              <a:t>and </a:t>
            </a:r>
            <a:r>
              <a:rPr lang="en-IN" dirty="0" smtClean="0"/>
              <a:t>B → C</a:t>
            </a:r>
            <a:r>
              <a:rPr lang="en-IN" dirty="0"/>
              <a:t>, then C is transitively depends on A via B (provided that A is not functionally dependent on B or C).</a:t>
            </a:r>
            <a:endParaRPr lang="en-US" dirty="0"/>
          </a:p>
          <a:p>
            <a:pPr marL="857250" lvl="1" indent="-457200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Staff_No</a:t>
            </a:r>
            <a:r>
              <a:rPr lang="en-US" dirty="0" smtClean="0"/>
              <a:t> → </a:t>
            </a:r>
            <a:r>
              <a:rPr lang="en-US" dirty="0" err="1" smtClean="0"/>
              <a:t>Branch_No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and 	</a:t>
            </a:r>
            <a:r>
              <a:rPr lang="en-US" dirty="0" err="1" smtClean="0"/>
              <a:t>Branch_No</a:t>
            </a:r>
            <a:r>
              <a:rPr lang="en-US" dirty="0" smtClean="0"/>
              <a:t> → </a:t>
            </a:r>
            <a:r>
              <a:rPr lang="en-US" dirty="0" err="1" smtClean="0"/>
              <a:t>Branch_Address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Trivial </a:t>
            </a:r>
            <a:r>
              <a:rPr lang="en-US" dirty="0" smtClean="0"/>
              <a:t>FD</a:t>
            </a:r>
            <a:endParaRPr lang="en-US" dirty="0"/>
          </a:p>
          <a:p>
            <a:pPr marL="857250" lvl="1" indent="-457200"/>
            <a:r>
              <a:rPr lang="en-US" dirty="0" smtClean="0"/>
              <a:t>X → Y </a:t>
            </a:r>
            <a:r>
              <a:rPr lang="en-US" dirty="0"/>
              <a:t>is trivial </a:t>
            </a:r>
            <a:r>
              <a:rPr lang="en-US" dirty="0" smtClean="0"/>
              <a:t>FD if </a:t>
            </a:r>
            <a:r>
              <a:rPr lang="en-US" dirty="0"/>
              <a:t>Y is a subset of X</a:t>
            </a:r>
          </a:p>
          <a:p>
            <a:pPr marL="857250" lvl="1" indent="-457200"/>
            <a:r>
              <a:rPr lang="en-US" dirty="0" err="1" smtClean="0"/>
              <a:t>Eg</a:t>
            </a:r>
            <a:r>
              <a:rPr lang="en-US" dirty="0" smtClean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 smtClean="0"/>
              <a:t>} → </a:t>
            </a:r>
            <a:r>
              <a:rPr lang="en-US" dirty="0" err="1" smtClean="0"/>
              <a:t>Roll_No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Nontrivial FD</a:t>
            </a:r>
          </a:p>
          <a:p>
            <a:pPr marL="857250" lvl="1" indent="-457200"/>
            <a:r>
              <a:rPr lang="en-US" dirty="0" smtClean="0"/>
              <a:t>X → Y </a:t>
            </a:r>
            <a:r>
              <a:rPr lang="en-US" dirty="0"/>
              <a:t>is nontrivial </a:t>
            </a:r>
            <a:r>
              <a:rPr lang="en-US" dirty="0" smtClean="0"/>
              <a:t>FD if </a:t>
            </a:r>
            <a:r>
              <a:rPr lang="en-US" dirty="0"/>
              <a:t>Y is not a subset of X</a:t>
            </a:r>
          </a:p>
          <a:p>
            <a:pPr marL="857250" lvl="1" indent="-457200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 smtClean="0"/>
              <a:t>} → </a:t>
            </a:r>
            <a:r>
              <a:rPr lang="en-US" dirty="0" err="1" smtClean="0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Armstrong's axioms (inference 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Reflexivity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B is a subset of A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A → B</a:t>
            </a:r>
          </a:p>
          <a:p>
            <a:r>
              <a:rPr lang="en-US" dirty="0"/>
              <a:t>Augmentation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AC → BC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B → C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A → C</a:t>
            </a:r>
          </a:p>
          <a:p>
            <a:r>
              <a:rPr lang="en-US" dirty="0"/>
              <a:t>Self-determination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→ A</a:t>
            </a:r>
          </a:p>
        </p:txBody>
      </p:sp>
    </p:spTree>
    <p:extLst>
      <p:ext uri="{BB962C8B-B14F-4D97-AF65-F5344CB8AC3E}">
        <p14:creationId xmlns:p14="http://schemas.microsoft.com/office/powerpoint/2010/main" val="6165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Armstrong's axioms (inference 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→ BC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 smtClean="0"/>
              <a:t>A </a:t>
            </a:r>
            <a:r>
              <a:rPr lang="en-US" dirty="0"/>
              <a:t>→ B and A → C</a:t>
            </a:r>
          </a:p>
          <a:p>
            <a:r>
              <a:rPr lang="en-US" dirty="0"/>
              <a:t>Union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A → C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A → BC</a:t>
            </a:r>
          </a:p>
          <a:p>
            <a:r>
              <a:rPr lang="en-US" dirty="0"/>
              <a:t>Composition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C → D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</a:t>
            </a:r>
            <a:r>
              <a:rPr lang="en-US" dirty="0" smtClean="0"/>
              <a:t>AC </a:t>
            </a:r>
            <a:r>
              <a:rPr lang="en-US" dirty="0"/>
              <a:t>→ BD</a:t>
            </a:r>
          </a:p>
        </p:txBody>
      </p:sp>
    </p:spTree>
    <p:extLst>
      <p:ext uri="{BB962C8B-B14F-4D97-AF65-F5344CB8AC3E}">
        <p14:creationId xmlns:p14="http://schemas.microsoft.com/office/powerpoint/2010/main" val="30833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35484</TotalTime>
  <Words>4650</Words>
  <Application>Microsoft Office PowerPoint</Application>
  <PresentationFormat>On-screen Show (4:3)</PresentationFormat>
  <Paragraphs>1505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4 Relational Database Design</vt:lpstr>
      <vt:lpstr>Topics to be covered</vt:lpstr>
      <vt:lpstr>What is Functional Dependency?</vt:lpstr>
      <vt:lpstr>What is Functional Dependency?</vt:lpstr>
      <vt:lpstr>Diagrammatic representation</vt:lpstr>
      <vt:lpstr>Types of Functional Dependencies</vt:lpstr>
      <vt:lpstr>Types of Functional Dependencies</vt:lpstr>
      <vt:lpstr>Armstrong's axioms (inference rules)</vt:lpstr>
      <vt:lpstr>Armstrong's axioms (inference rules)</vt:lpstr>
      <vt:lpstr>What is redundant functional dependency?</vt:lpstr>
      <vt:lpstr>Algorithm to check redundant FD</vt:lpstr>
      <vt:lpstr>Example of redundant FD</vt:lpstr>
      <vt:lpstr>Example of redundant FD (Solution)</vt:lpstr>
      <vt:lpstr>Example of redundant FD (Solution)</vt:lpstr>
      <vt:lpstr>Example of redundant FD (Solution)</vt:lpstr>
      <vt:lpstr>Exercise of redundant FD</vt:lpstr>
      <vt:lpstr>What is closure of a set of FD?</vt:lpstr>
      <vt:lpstr>Algorithm to find closure of a set of FD</vt:lpstr>
      <vt:lpstr>Example of closure of a set of FD</vt:lpstr>
      <vt:lpstr>Example of closure of a set of FD (Solution)</vt:lpstr>
      <vt:lpstr>Example of closure of a set of FD (Solution)</vt:lpstr>
      <vt:lpstr>Example of closure of a set of FD (Solution)</vt:lpstr>
      <vt:lpstr>What is decomposition?</vt:lpstr>
      <vt:lpstr>Lossy decomposition</vt:lpstr>
      <vt:lpstr>Lossy decomposition</vt:lpstr>
      <vt:lpstr>Lossless decomposition</vt:lpstr>
      <vt:lpstr>Lossless decomposition</vt:lpstr>
      <vt:lpstr>What is an anomaly in database design?</vt:lpstr>
      <vt:lpstr>Insert anomaly</vt:lpstr>
      <vt:lpstr>Delete anomaly</vt:lpstr>
      <vt:lpstr>Update anomaly</vt:lpstr>
      <vt:lpstr>Anomalies</vt:lpstr>
      <vt:lpstr>Anomalies</vt:lpstr>
      <vt:lpstr>Anomalies</vt:lpstr>
      <vt:lpstr>Anomalies</vt:lpstr>
      <vt:lpstr>How anomalies in database design can be solved?</vt:lpstr>
      <vt:lpstr>What is normalization?</vt:lpstr>
      <vt:lpstr>Why normalization process is needed?</vt:lpstr>
      <vt:lpstr>1NF (First Normal Form)</vt:lpstr>
      <vt:lpstr>1NF (First Normal Form)</vt:lpstr>
      <vt:lpstr>1NF (First Normal Form)</vt:lpstr>
      <vt:lpstr>1NF (First Normal Form)</vt:lpstr>
      <vt:lpstr>1NF (First Normal Form)</vt:lpstr>
      <vt:lpstr>2NF (Second Normal Form)</vt:lpstr>
      <vt:lpstr>2NF (Second Normal Form)</vt:lpstr>
      <vt:lpstr>2NF (Second Normal Form)</vt:lpstr>
      <vt:lpstr>2NF (Second Normal Form)</vt:lpstr>
      <vt:lpstr>3NF (Third Normal Form)</vt:lpstr>
      <vt:lpstr>3NF (Third Normal Form)</vt:lpstr>
      <vt:lpstr>3NF (Third Normal Form)</vt:lpstr>
      <vt:lpstr>BCNF (Boyce-Codd Normal Form)</vt:lpstr>
      <vt:lpstr>BCNF (Boyce-Codd Normal Form)</vt:lpstr>
      <vt:lpstr>BCNF (Boyce-Codd Normal Form)</vt:lpstr>
      <vt:lpstr>Multivalued dependency</vt:lpstr>
      <vt:lpstr>4NF (Forth Normal Form)</vt:lpstr>
      <vt:lpstr>4NF (Forth Normal Form)</vt:lpstr>
      <vt:lpstr>4NF (Forth Normal Form) Problem</vt:lpstr>
      <vt:lpstr>5NF (Fifth Normal Form)</vt:lpstr>
      <vt:lpstr>5NF (Fifth Normal Form)</vt:lpstr>
      <vt:lpstr>5NF (Fifth Normal Form)</vt:lpstr>
      <vt:lpstr>5NF (Fifth Normal Form)</vt:lpstr>
      <vt:lpstr>How to find key?</vt:lpstr>
      <vt:lpstr>Example to find key</vt:lpstr>
      <vt:lpstr>Exercise to find key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2760</cp:revision>
  <dcterms:created xsi:type="dcterms:W3CDTF">2013-05-17T03:00:03Z</dcterms:created>
  <dcterms:modified xsi:type="dcterms:W3CDTF">2017-09-15T05:37:50Z</dcterms:modified>
</cp:coreProperties>
</file>