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351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405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4" r:id="rId24"/>
    <p:sldId id="397" r:id="rId25"/>
    <p:sldId id="398" r:id="rId26"/>
    <p:sldId id="399" r:id="rId27"/>
    <p:sldId id="400" r:id="rId28"/>
    <p:sldId id="395" r:id="rId29"/>
    <p:sldId id="404" r:id="rId30"/>
    <p:sldId id="401" r:id="rId31"/>
    <p:sldId id="402" r:id="rId32"/>
    <p:sldId id="406" r:id="rId33"/>
    <p:sldId id="407" r:id="rId34"/>
    <p:sldId id="408" r:id="rId35"/>
    <p:sldId id="409" r:id="rId36"/>
    <p:sldId id="410" r:id="rId37"/>
    <p:sldId id="41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1qxL1TuBCY5/TuRliDpzig==" hashData="DUJvRPnrkuUTWC7QkEHZyZ1GclizDyqnSMKUJ9OhhN3JjVZH+gVbCE4QbZ1F2SjOAsEeBGo4WBsCbLHbfconk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3716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900"/>
              </a:spcBef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spcBef>
                <a:spcPts val="9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spcBef>
                <a:spcPts val="900"/>
              </a:spcBef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191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5: </a:t>
            </a:r>
            <a:r>
              <a:rPr lang="en-US" sz="1800" b="0" i="0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Query Processing &amp;</a:t>
            </a:r>
            <a:r>
              <a:rPr lang="en-US" sz="1800" b="0" i="0" kern="1200" baseline="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Optimization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910673"/>
            <a:ext cx="4305300" cy="5562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8126"/>
            <a:ext cx="4305300" cy="55551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191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– 5: </a:t>
            </a:r>
            <a:r>
              <a:rPr lang="en-US" sz="1800" b="0" i="0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Query Processing &amp;</a:t>
            </a:r>
            <a:r>
              <a:rPr lang="en-US" sz="1800" b="0" i="0" kern="1200" baseline="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Optimization</a:t>
            </a:r>
            <a:endParaRPr lang="da-DK" sz="1800" kern="1200" noProof="1" smtClean="0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1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Firoz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Sherasiya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9879879861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firoz.sherasiya@darshan.ac.in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Database Management  System (2130703)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0"/>
            <a:ext cx="5181600" cy="4495801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5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Query Processing &amp; Optimization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191" y="619125"/>
            <a:ext cx="4118809" cy="3114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Materialized evaluation walks the </a:t>
            </a:r>
            <a:r>
              <a:rPr lang="en-US" dirty="0" smtClean="0"/>
              <a:t>expression </a:t>
            </a:r>
            <a:r>
              <a:rPr lang="en-US" dirty="0"/>
              <a:t>tree of the relational algebra </a:t>
            </a:r>
            <a:r>
              <a:rPr lang="en-US" dirty="0" smtClean="0"/>
              <a:t>operation from bottom </a:t>
            </a:r>
            <a:r>
              <a:rPr lang="en-US" dirty="0"/>
              <a:t>and performs the innermost or leaf-level operations </a:t>
            </a:r>
            <a:r>
              <a:rPr lang="en-US" dirty="0" smtClean="0"/>
              <a:t>first.</a:t>
            </a:r>
            <a:endParaRPr lang="en-US" dirty="0"/>
          </a:p>
          <a:p>
            <a:pPr algn="just"/>
            <a:r>
              <a:rPr lang="en-US" dirty="0"/>
              <a:t> The intermediate result of each operation is materialized </a:t>
            </a:r>
            <a:r>
              <a:rPr lang="en-US" dirty="0" smtClean="0"/>
              <a:t>(store in temporary relation) and </a:t>
            </a:r>
            <a:r>
              <a:rPr lang="en-US" dirty="0"/>
              <a:t>becomes input for subsequent operations.</a:t>
            </a:r>
          </a:p>
          <a:p>
            <a:pPr algn="just"/>
            <a:r>
              <a:rPr lang="en-US" dirty="0"/>
              <a:t> The cost of materialization is the sum of the individual operations plus the cost of writing the intermediate results to </a:t>
            </a:r>
            <a:r>
              <a:rPr lang="en-US" dirty="0" smtClean="0"/>
              <a:t>disk.</a:t>
            </a:r>
            <a:endParaRPr lang="en-US" dirty="0"/>
          </a:p>
          <a:p>
            <a:pPr algn="just"/>
            <a:r>
              <a:rPr lang="en-US" dirty="0"/>
              <a:t>The problem with materialization is </a:t>
            </a:r>
            <a:r>
              <a:rPr lang="en-US" dirty="0" smtClean="0"/>
              <a:t>that </a:t>
            </a:r>
          </a:p>
          <a:p>
            <a:pPr lvl="1"/>
            <a:r>
              <a:rPr lang="en-US" dirty="0" smtClean="0"/>
              <a:t>it creates lots </a:t>
            </a:r>
            <a:r>
              <a:rPr lang="en-US" dirty="0"/>
              <a:t>of temporary </a:t>
            </a:r>
            <a:r>
              <a:rPr lang="en-US" dirty="0" smtClean="0"/>
              <a:t>tables and</a:t>
            </a:r>
          </a:p>
          <a:p>
            <a:pPr lvl="1"/>
            <a:r>
              <a:rPr lang="en-US" dirty="0" smtClean="0"/>
              <a:t>performs lots </a:t>
            </a:r>
            <a:r>
              <a:rPr lang="en-US" dirty="0"/>
              <a:t>of </a:t>
            </a:r>
            <a:r>
              <a:rPr lang="en-US" dirty="0" smtClean="0"/>
              <a:t>I/O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1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With pipelined evaluation, operations form a queue, and results are passed from one operation to another as they are calculated, hence the technique’s name.</a:t>
            </a:r>
          </a:p>
          <a:p>
            <a:pPr algn="just"/>
            <a:r>
              <a:rPr lang="en-US" dirty="0" smtClean="0"/>
              <a:t>To reduce number of intermediate temporary tables we pass results of one operation to the next operation in the pipelines.</a:t>
            </a:r>
          </a:p>
          <a:p>
            <a:pPr algn="just"/>
            <a:r>
              <a:rPr lang="en-US" dirty="0" smtClean="0"/>
              <a:t>Combining operations into a pipeline eliminates the cost of reading and writing temporary relations.</a:t>
            </a:r>
          </a:p>
          <a:p>
            <a:pPr algn="just"/>
            <a:r>
              <a:rPr lang="en-US" dirty="0"/>
              <a:t>Pipelines can be executed in two ways:  demand driven and producer </a:t>
            </a:r>
            <a:r>
              <a:rPr lang="en-US" dirty="0" smtClean="0"/>
              <a:t>driven.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8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a process of selecting the most efficient query evaluation plan </a:t>
            </a:r>
            <a:r>
              <a:rPr lang="en-US" dirty="0" smtClean="0"/>
              <a:t>from </a:t>
            </a:r>
            <a:r>
              <a:rPr lang="en-US" dirty="0"/>
              <a:t>the available possible plans for processing a given query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824466"/>
            <a:ext cx="8153400" cy="5232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ym typeface="Symbol" pitchFamily="18" charset="2"/>
              </a:rPr>
              <a:t> </a:t>
            </a:r>
            <a:r>
              <a:rPr lang="en-US" sz="2800" i="1" baseline="-25000" dirty="0" err="1" smtClean="0">
                <a:sym typeface="Symbol" pitchFamily="18" charset="2"/>
              </a:rPr>
              <a:t>Cust_Name</a:t>
            </a:r>
            <a:r>
              <a:rPr lang="en-US" sz="2800" i="1" baseline="-250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i="1" dirty="0" smtClean="0">
                <a:sym typeface="Symbol" pitchFamily="18" charset="2"/>
              </a:rPr>
              <a:t>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baseline="-25000" dirty="0" smtClean="0">
                <a:sym typeface="Symbol" pitchFamily="18" charset="2"/>
              </a:rPr>
              <a:t>Balance&lt;2500 </a:t>
            </a:r>
            <a:r>
              <a:rPr lang="en-US" sz="2800" dirty="0" smtClean="0">
                <a:sym typeface="Symbol" pitchFamily="18" charset="2"/>
              </a:rPr>
              <a:t>(account)      customer </a:t>
            </a:r>
            <a:r>
              <a:rPr lang="en-US" sz="2800" dirty="0">
                <a:sym typeface="Symbol" pitchFamily="18" charset="2"/>
              </a:rPr>
              <a:t>)</a:t>
            </a: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 rot="5400000">
            <a:off x="6067425" y="1999557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313438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ym typeface="Symbol" pitchFamily="18" charset="2"/>
              </a:rPr>
              <a:t> </a:t>
            </a:r>
            <a:r>
              <a:rPr lang="en-US" sz="2800" i="1" baseline="-25000" dirty="0" err="1" smtClean="0">
                <a:sym typeface="Symbol" pitchFamily="18" charset="2"/>
              </a:rPr>
              <a:t>Cust_Name</a:t>
            </a:r>
            <a:r>
              <a:rPr lang="en-US" sz="2800" i="1" baseline="-250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i="1" dirty="0" smtClean="0">
                <a:sym typeface="Symbol" pitchFamily="18" charset="2"/>
              </a:rPr>
              <a:t>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baseline="-25000" dirty="0" smtClean="0">
                <a:sym typeface="Symbol" pitchFamily="18" charset="2"/>
              </a:rPr>
              <a:t>Balance&lt;2500 </a:t>
            </a:r>
            <a:r>
              <a:rPr lang="en-US" sz="2800" dirty="0" smtClean="0">
                <a:sym typeface="Symbol" pitchFamily="18" charset="2"/>
              </a:rPr>
              <a:t>(account      customer ))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 rot="5400000">
            <a:off x="6008803" y="3309471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393060"/>
              </p:ext>
            </p:extLst>
          </p:nvPr>
        </p:nvGraphicFramePr>
        <p:xfrm>
          <a:off x="1828800" y="4394200"/>
          <a:ext cx="2476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9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Ano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50868"/>
              </p:ext>
            </p:extLst>
          </p:nvPr>
        </p:nvGraphicFramePr>
        <p:xfrm>
          <a:off x="5867400" y="4394200"/>
          <a:ext cx="18872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9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Ano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Left Brace 12"/>
          <p:cNvSpPr/>
          <p:nvPr/>
        </p:nvSpPr>
        <p:spPr>
          <a:xfrm rot="16200000">
            <a:off x="4130767" y="868677"/>
            <a:ext cx="548640" cy="30480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94700" y="2667000"/>
            <a:ext cx="228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6882967" y="1652692"/>
            <a:ext cx="486468" cy="1463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7266" y="2627447"/>
            <a:ext cx="228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5105400"/>
            <a:ext cx="1161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</a:t>
            </a:r>
            <a:r>
              <a:rPr lang="en-US" sz="2000" dirty="0" smtClean="0"/>
              <a:t>ustomer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0" y="5105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account</a:t>
            </a:r>
            <a:endParaRPr lang="en-US" sz="2000" dirty="0"/>
          </a:p>
        </p:txBody>
      </p:sp>
      <p:sp>
        <p:nvSpPr>
          <p:cNvPr id="20" name="Left Brace 19"/>
          <p:cNvSpPr/>
          <p:nvPr/>
        </p:nvSpPr>
        <p:spPr>
          <a:xfrm rot="16200000">
            <a:off x="5000898" y="3029187"/>
            <a:ext cx="548640" cy="1188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60918" y="3851838"/>
            <a:ext cx="228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 rot="16200000">
            <a:off x="6806764" y="2883560"/>
            <a:ext cx="486468" cy="1463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941063" y="3858315"/>
            <a:ext cx="228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0500" y="2627446"/>
            <a:ext cx="159480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Efficient plan</a:t>
            </a:r>
            <a:endParaRPr lang="en-US" sz="2000" dirty="0"/>
          </a:p>
        </p:txBody>
      </p:sp>
      <p:cxnSp>
        <p:nvCxnSpPr>
          <p:cNvPr id="27" name="Straight Arrow Connector 26"/>
          <p:cNvCxnSpPr>
            <a:stCxn id="25" idx="0"/>
          </p:cNvCxnSpPr>
          <p:nvPr/>
        </p:nvCxnSpPr>
        <p:spPr>
          <a:xfrm flipV="1">
            <a:off x="987903" y="2347686"/>
            <a:ext cx="383697" cy="279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4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3" grpId="0" animBg="1"/>
      <p:bldP spid="14" grpId="0" animBg="1"/>
      <p:bldP spid="16" grpId="0" animBg="1"/>
      <p:bldP spid="17" grpId="0" animBg="1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Exhaustive Search </a:t>
            </a:r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Generates </a:t>
            </a:r>
            <a:r>
              <a:rPr lang="en-US" dirty="0"/>
              <a:t>all possible query plans </a:t>
            </a:r>
            <a:r>
              <a:rPr lang="en-US" dirty="0" smtClean="0"/>
              <a:t>and </a:t>
            </a:r>
            <a:r>
              <a:rPr lang="en-US" dirty="0"/>
              <a:t>then the best plan is selected.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provide the best </a:t>
            </a:r>
            <a:r>
              <a:rPr lang="en-US" dirty="0" smtClean="0"/>
              <a:t>solution.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Heuristic Based </a:t>
            </a:r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Perform </a:t>
            </a:r>
            <a:r>
              <a:rPr lang="en-US" dirty="0"/>
              <a:t>select and project operations before join operations. This is done by moving the select and project operations down the query tree. This reduces the number of tuples available for join.</a:t>
            </a:r>
          </a:p>
          <a:p>
            <a:pPr lvl="1"/>
            <a:r>
              <a:rPr lang="en-US" dirty="0" smtClean="0"/>
              <a:t>Avoid </a:t>
            </a:r>
            <a:r>
              <a:rPr lang="en-US" dirty="0"/>
              <a:t>cross-product operation since they result in very large-sized intermediate tables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algorithms do not necessarily produce the best query plan.</a:t>
            </a:r>
          </a:p>
        </p:txBody>
      </p:sp>
    </p:spTree>
    <p:extLst>
      <p:ext uri="{BB962C8B-B14F-4D97-AF65-F5344CB8AC3E}">
        <p14:creationId xmlns:p14="http://schemas.microsoft.com/office/powerpoint/2010/main" val="350946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Two relational algebra expressions are said to be equivalent if the two expressions generate the same set of tuples on every legal database </a:t>
            </a:r>
            <a:r>
              <a:rPr lang="en-US" dirty="0" smtClean="0"/>
              <a:t>instance.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824466"/>
            <a:ext cx="8153400" cy="5232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ym typeface="Symbol" pitchFamily="18" charset="2"/>
              </a:rPr>
              <a:t> </a:t>
            </a:r>
            <a:r>
              <a:rPr lang="en-US" sz="2800" i="1" baseline="-25000" dirty="0" err="1" smtClean="0">
                <a:sym typeface="Symbol" pitchFamily="18" charset="2"/>
              </a:rPr>
              <a:t>Cust_Name</a:t>
            </a:r>
            <a:r>
              <a:rPr lang="en-US" sz="2800" i="1" baseline="-250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i="1" dirty="0" smtClean="0">
                <a:sym typeface="Symbol" pitchFamily="18" charset="2"/>
              </a:rPr>
              <a:t>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baseline="-25000" dirty="0" smtClean="0">
                <a:sym typeface="Symbol" pitchFamily="18" charset="2"/>
              </a:rPr>
              <a:t>Balance&lt;2500 </a:t>
            </a:r>
            <a:r>
              <a:rPr lang="en-US" sz="2800" dirty="0" smtClean="0">
                <a:sym typeface="Symbol" pitchFamily="18" charset="2"/>
              </a:rPr>
              <a:t>(account)      customer </a:t>
            </a:r>
            <a:r>
              <a:rPr lang="en-US" sz="2800" dirty="0">
                <a:sym typeface="Symbol" pitchFamily="18" charset="2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5908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ym typeface="Symbol" pitchFamily="18" charset="2"/>
              </a:rPr>
              <a:t> </a:t>
            </a:r>
            <a:r>
              <a:rPr lang="en-US" sz="2800" i="1" baseline="-25000" dirty="0" err="1" smtClean="0">
                <a:sym typeface="Symbol" pitchFamily="18" charset="2"/>
              </a:rPr>
              <a:t>Cust_Name</a:t>
            </a:r>
            <a:r>
              <a:rPr lang="en-US" sz="2800" i="1" baseline="-250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i="1" dirty="0" smtClean="0">
                <a:sym typeface="Symbol" pitchFamily="18" charset="2"/>
              </a:rPr>
              <a:t>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baseline="-25000" dirty="0" smtClean="0">
                <a:sym typeface="Symbol" pitchFamily="18" charset="2"/>
              </a:rPr>
              <a:t>Balance&lt;2500 </a:t>
            </a:r>
            <a:r>
              <a:rPr lang="en-US" sz="2800" dirty="0" smtClean="0">
                <a:sym typeface="Symbol" pitchFamily="18" charset="2"/>
              </a:rPr>
              <a:t>(account      customer ))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 rot="5400000">
            <a:off x="6067425" y="1999557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 rot="5400000">
            <a:off x="5991225" y="2790825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2761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Combined </a:t>
            </a:r>
            <a:r>
              <a:rPr lang="en-US" dirty="0"/>
              <a:t>selection operation can be divided into sequence of individual selections. </a:t>
            </a:r>
            <a:r>
              <a:rPr lang="en-US" dirty="0" smtClean="0"/>
              <a:t>This </a:t>
            </a:r>
            <a:r>
              <a:rPr lang="en-US" dirty="0"/>
              <a:t>transformation is called cascade of σ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i.e. </a:t>
            </a:r>
            <a:r>
              <a:rPr lang="en-US" sz="3600" dirty="0"/>
              <a:t>σ</a:t>
            </a:r>
            <a:r>
              <a:rPr lang="en-US" baseline="-25000" dirty="0" smtClean="0"/>
              <a:t>θ1Λθ2</a:t>
            </a:r>
            <a:r>
              <a:rPr lang="en-US" dirty="0" smtClean="0"/>
              <a:t> </a:t>
            </a:r>
            <a:r>
              <a:rPr lang="en-US" dirty="0"/>
              <a:t>(E</a:t>
            </a:r>
            <a:r>
              <a:rPr lang="en-US" dirty="0" smtClean="0"/>
              <a:t>)     =     </a:t>
            </a:r>
            <a:r>
              <a:rPr lang="en-US" sz="3600" dirty="0" smtClean="0"/>
              <a:t>σ</a:t>
            </a:r>
            <a:r>
              <a:rPr lang="en-US" baseline="-25000" dirty="0" smtClean="0"/>
              <a:t>θ1</a:t>
            </a:r>
            <a:r>
              <a:rPr lang="en-US" dirty="0" smtClean="0"/>
              <a:t>(</a:t>
            </a:r>
            <a:r>
              <a:rPr lang="en-US" sz="3600" dirty="0" smtClean="0"/>
              <a:t>σ</a:t>
            </a:r>
            <a:r>
              <a:rPr lang="en-US" baseline="-25000" dirty="0" smtClean="0"/>
              <a:t>θ2</a:t>
            </a:r>
            <a:r>
              <a:rPr lang="en-US" dirty="0" smtClean="0"/>
              <a:t> </a:t>
            </a:r>
            <a:r>
              <a:rPr lang="en-US" dirty="0"/>
              <a:t>(E</a:t>
            </a:r>
            <a:r>
              <a:rPr lang="en-US" dirty="0" smtClean="0"/>
              <a:t>))</a:t>
            </a:r>
          </a:p>
          <a:p>
            <a:pPr marL="457200" lvl="0" indent="-457200" algn="just">
              <a:buFont typeface="+mj-lt"/>
              <a:buAutoNum type="arabicPeriod" startAt="2"/>
            </a:pPr>
            <a:r>
              <a:rPr lang="en-US" dirty="0"/>
              <a:t>Selection operations are commutative.</a:t>
            </a:r>
          </a:p>
          <a:p>
            <a:pPr marL="0" lv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i.e. </a:t>
            </a:r>
            <a:r>
              <a:rPr lang="en-US" sz="3600" dirty="0"/>
              <a:t>σ</a:t>
            </a:r>
            <a:r>
              <a:rPr lang="en-US" baseline="-25000" dirty="0" smtClean="0"/>
              <a:t>θ1</a:t>
            </a:r>
            <a:r>
              <a:rPr lang="en-US" dirty="0" smtClean="0"/>
              <a:t>(</a:t>
            </a:r>
            <a:r>
              <a:rPr lang="en-US" sz="3600" dirty="0"/>
              <a:t>σ</a:t>
            </a:r>
            <a:r>
              <a:rPr lang="en-US" baseline="-25000" dirty="0" smtClean="0"/>
              <a:t>θ2</a:t>
            </a:r>
            <a:r>
              <a:rPr lang="en-US" dirty="0" smtClean="0"/>
              <a:t> </a:t>
            </a:r>
            <a:r>
              <a:rPr lang="en-US" dirty="0"/>
              <a:t>(E</a:t>
            </a:r>
            <a:r>
              <a:rPr lang="en-US" dirty="0" smtClean="0"/>
              <a:t>))     =     </a:t>
            </a:r>
            <a:r>
              <a:rPr lang="en-US" sz="3600" dirty="0" smtClean="0"/>
              <a:t>σ</a:t>
            </a:r>
            <a:r>
              <a:rPr lang="en-US" baseline="-25000" dirty="0" smtClean="0"/>
              <a:t>θ2</a:t>
            </a:r>
            <a:r>
              <a:rPr lang="en-US" dirty="0" smtClean="0"/>
              <a:t>(</a:t>
            </a:r>
            <a:r>
              <a:rPr lang="en-US" sz="3600" dirty="0" smtClean="0"/>
              <a:t>σ</a:t>
            </a:r>
            <a:r>
              <a:rPr lang="en-US" baseline="-25000" dirty="0" smtClean="0"/>
              <a:t>θ1</a:t>
            </a:r>
            <a:r>
              <a:rPr lang="en-US" dirty="0" smtClean="0"/>
              <a:t> </a:t>
            </a:r>
            <a:r>
              <a:rPr lang="en-US" dirty="0"/>
              <a:t>(E</a:t>
            </a:r>
            <a:r>
              <a:rPr lang="en-US" dirty="0" smtClean="0"/>
              <a:t>))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dirty="0" smtClean="0"/>
              <a:t>If </a:t>
            </a:r>
            <a:r>
              <a:rPr lang="en-US" dirty="0"/>
              <a:t>more than one projection operation is used in expression then only the outer projection operation is required. So skip all the other inner projection operation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	i.e. ∏</a:t>
            </a:r>
            <a:r>
              <a:rPr lang="en-US" baseline="-25000" dirty="0"/>
              <a:t>L1</a:t>
            </a:r>
            <a:r>
              <a:rPr lang="en-US" dirty="0"/>
              <a:t> (∏</a:t>
            </a:r>
            <a:r>
              <a:rPr lang="en-US" baseline="-25000" dirty="0"/>
              <a:t>L2</a:t>
            </a:r>
            <a:r>
              <a:rPr lang="en-US" dirty="0"/>
              <a:t> (… (∏</a:t>
            </a:r>
            <a:r>
              <a:rPr lang="en-US" baseline="-25000" dirty="0"/>
              <a:t>Ln</a:t>
            </a:r>
            <a:r>
              <a:rPr lang="en-US" dirty="0"/>
              <a:t> (E</a:t>
            </a:r>
            <a:r>
              <a:rPr lang="en-US" dirty="0" smtClean="0"/>
              <a:t>))…))     =     ∏</a:t>
            </a:r>
            <a:r>
              <a:rPr lang="en-US" baseline="-25000" dirty="0"/>
              <a:t>L1</a:t>
            </a:r>
            <a:r>
              <a:rPr lang="en-US" dirty="0"/>
              <a:t> (E</a:t>
            </a:r>
            <a:r>
              <a:rPr lang="en-US" dirty="0" smtClean="0"/>
              <a:t>)</a:t>
            </a:r>
            <a:endParaRPr lang="en-US" sz="3600" dirty="0"/>
          </a:p>
          <a:p>
            <a:pPr marL="400050" lvl="1" indent="0">
              <a:buNone/>
            </a:pP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41126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algn="just">
              <a:buFont typeface="+mj-lt"/>
              <a:buAutoNum type="arabicPeriod" startAt="4"/>
            </a:pPr>
            <a:r>
              <a:rPr lang="en-US" dirty="0"/>
              <a:t>Selection operation can be joined with Cartesian product and theta join</a:t>
            </a:r>
            <a:r>
              <a:rPr lang="en-US" dirty="0" smtClean="0"/>
              <a:t>.</a:t>
            </a:r>
          </a:p>
          <a:p>
            <a:pPr marL="914400" lvl="4" indent="0" algn="just">
              <a:buNone/>
            </a:pPr>
            <a:r>
              <a:rPr lang="el-GR" sz="3600" dirty="0"/>
              <a:t>σ</a:t>
            </a:r>
            <a:r>
              <a:rPr lang="el-GR" sz="2400" baseline="-25000" dirty="0"/>
              <a:t>θ</a:t>
            </a:r>
            <a:r>
              <a:rPr lang="el-GR" sz="2400" dirty="0"/>
              <a:t> (</a:t>
            </a:r>
            <a:r>
              <a:rPr lang="en-US" sz="2400" dirty="0"/>
              <a:t>E1       E2)    =     E1       </a:t>
            </a:r>
            <a:r>
              <a:rPr lang="el-GR" sz="2400" baseline="-25000" dirty="0" smtClean="0"/>
              <a:t>θ</a:t>
            </a:r>
            <a:r>
              <a:rPr lang="el-GR" sz="2400" dirty="0" smtClean="0"/>
              <a:t> </a:t>
            </a:r>
            <a:r>
              <a:rPr lang="en-US" sz="2400" dirty="0"/>
              <a:t>E2</a:t>
            </a:r>
          </a:p>
          <a:p>
            <a:pPr marL="914400" lvl="4" indent="0" algn="just">
              <a:buNone/>
            </a:pPr>
            <a:r>
              <a:rPr lang="el-GR" sz="3600" dirty="0"/>
              <a:t>σ</a:t>
            </a:r>
            <a:r>
              <a:rPr lang="el-GR" sz="2400" baseline="-25000" dirty="0"/>
              <a:t>θ1</a:t>
            </a:r>
            <a:r>
              <a:rPr lang="el-GR" sz="2400" dirty="0"/>
              <a:t> (</a:t>
            </a:r>
            <a:r>
              <a:rPr lang="en-US" sz="2400" dirty="0"/>
              <a:t>E1      </a:t>
            </a:r>
            <a:r>
              <a:rPr lang="el-GR" sz="2400" baseline="-25000" dirty="0" smtClean="0"/>
              <a:t>θ2</a:t>
            </a:r>
            <a:r>
              <a:rPr lang="el-GR" sz="2400" dirty="0" smtClean="0"/>
              <a:t> </a:t>
            </a:r>
            <a:r>
              <a:rPr lang="en-US" sz="2400" dirty="0"/>
              <a:t>E2)    =    E1       </a:t>
            </a:r>
            <a:r>
              <a:rPr lang="el-GR" sz="2400" baseline="-25000" dirty="0"/>
              <a:t>θ1Λθ2</a:t>
            </a:r>
            <a:r>
              <a:rPr lang="el-GR" sz="2400" dirty="0"/>
              <a:t> </a:t>
            </a:r>
            <a:r>
              <a:rPr lang="en-US" sz="2400" dirty="0" smtClean="0"/>
              <a:t>E2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en-US" dirty="0"/>
              <a:t>Theta operations are commutative</a:t>
            </a:r>
            <a:r>
              <a:rPr lang="en-US" dirty="0" smtClean="0"/>
              <a:t>.</a:t>
            </a:r>
          </a:p>
          <a:p>
            <a:pPr marL="914400" lvl="4" indent="0" algn="just">
              <a:buNone/>
            </a:pPr>
            <a:r>
              <a:rPr lang="en-US" sz="2400" dirty="0"/>
              <a:t>E1     </a:t>
            </a:r>
            <a:r>
              <a:rPr lang="el-GR" sz="2400" baseline="-25000" dirty="0" smtClean="0"/>
              <a:t>θ2</a:t>
            </a:r>
            <a:r>
              <a:rPr lang="el-GR" sz="2400" dirty="0" smtClean="0"/>
              <a:t> </a:t>
            </a:r>
            <a:r>
              <a:rPr lang="en-US" sz="2400" dirty="0"/>
              <a:t>E2    =     E2      </a:t>
            </a:r>
            <a:r>
              <a:rPr lang="el-GR" sz="2400" baseline="-25000" dirty="0" smtClean="0"/>
              <a:t>θ2</a:t>
            </a:r>
            <a:r>
              <a:rPr lang="el-GR" sz="2400" dirty="0" smtClean="0"/>
              <a:t> </a:t>
            </a:r>
            <a:r>
              <a:rPr lang="en-US" sz="2400" dirty="0" smtClean="0"/>
              <a:t>E1</a:t>
            </a:r>
          </a:p>
          <a:p>
            <a:pPr marL="457200" lvl="4" indent="-457200" algn="just">
              <a:buFont typeface="+mj-lt"/>
              <a:buAutoNum type="arabicPeriod" startAt="6"/>
            </a:pPr>
            <a:r>
              <a:rPr lang="en-US" sz="2400" dirty="0"/>
              <a:t>Natural join operations are associative.</a:t>
            </a:r>
          </a:p>
          <a:p>
            <a:pPr marL="914400" lvl="4" indent="0" algn="just">
              <a:buNone/>
            </a:pPr>
            <a:r>
              <a:rPr lang="en-US" sz="2400" dirty="0"/>
              <a:t>(E1        E2)       E3    =    E1        (E2        E3)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 rot="5400000">
            <a:off x="2100942" y="2107292"/>
            <a:ext cx="228600" cy="199572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 rot="5400000">
            <a:off x="4125684" y="2107292"/>
            <a:ext cx="228600" cy="199572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 rot="5400000">
            <a:off x="4357914" y="2770414"/>
            <a:ext cx="228600" cy="199572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 rot="5400000">
            <a:off x="2200728" y="2770414"/>
            <a:ext cx="228600" cy="199572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 rot="5400000">
            <a:off x="1585686" y="3773714"/>
            <a:ext cx="228600" cy="199572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 rot="5400000">
            <a:off x="3619138" y="3773714"/>
            <a:ext cx="228600" cy="199572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 rot="5400000">
            <a:off x="1738086" y="4735739"/>
            <a:ext cx="228600" cy="199572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 rot="5400000">
            <a:off x="2652486" y="4735739"/>
            <a:ext cx="228600" cy="199572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 rot="5400000">
            <a:off x="4457700" y="4735739"/>
            <a:ext cx="228600" cy="199572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 rot="5400000">
            <a:off x="5395686" y="4735739"/>
            <a:ext cx="228600" cy="199572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5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7"/>
            </a:pPr>
            <a:r>
              <a:rPr lang="en-US" dirty="0"/>
              <a:t>The selection operation distribute over theta join operation under the following condition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all the attributes in the selection condition θ0 involves only the attributes of the one of the expression (says E1) being joined.</a:t>
            </a:r>
          </a:p>
          <a:p>
            <a:pPr marL="914400" lvl="4" indent="0" algn="just">
              <a:buNone/>
            </a:pPr>
            <a:r>
              <a:rPr lang="en-US" sz="3600" dirty="0" smtClean="0"/>
              <a:t>σ</a:t>
            </a:r>
            <a:r>
              <a:rPr lang="en-US" sz="2400" baseline="-25000" dirty="0" smtClean="0"/>
              <a:t>θ0</a:t>
            </a:r>
            <a:r>
              <a:rPr lang="en-US" sz="2400" dirty="0" smtClean="0"/>
              <a:t> </a:t>
            </a:r>
            <a:r>
              <a:rPr lang="en-US" sz="2400" dirty="0"/>
              <a:t>(E1     </a:t>
            </a:r>
            <a:r>
              <a:rPr lang="en-US" sz="2400" baseline="-25000" dirty="0"/>
              <a:t>θ</a:t>
            </a:r>
            <a:r>
              <a:rPr lang="en-US" sz="2400" dirty="0" smtClean="0"/>
              <a:t> </a:t>
            </a:r>
            <a:r>
              <a:rPr lang="en-US" sz="2400" dirty="0"/>
              <a:t>E2)    =    (</a:t>
            </a:r>
            <a:r>
              <a:rPr lang="en-US" sz="3600" dirty="0"/>
              <a:t>σ</a:t>
            </a:r>
            <a:r>
              <a:rPr lang="en-US" sz="2400" baseline="-25000" dirty="0"/>
              <a:t>θ0</a:t>
            </a:r>
            <a:r>
              <a:rPr lang="en-US" sz="2400" dirty="0"/>
              <a:t> (E1))    </a:t>
            </a:r>
            <a:r>
              <a:rPr lang="en-US" sz="2400" dirty="0" smtClean="0"/>
              <a:t> </a:t>
            </a:r>
            <a:r>
              <a:rPr lang="en-US" sz="2400" baseline="-25000" dirty="0" smtClean="0"/>
              <a:t>θ</a:t>
            </a:r>
            <a:r>
              <a:rPr lang="en-US" sz="2400" dirty="0" smtClean="0"/>
              <a:t> </a:t>
            </a:r>
            <a:r>
              <a:rPr lang="en-US" sz="2400" dirty="0"/>
              <a:t>E2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selection condition </a:t>
            </a:r>
            <a:r>
              <a:rPr lang="en-US" dirty="0" smtClean="0"/>
              <a:t>θ1 involves </a:t>
            </a:r>
            <a:r>
              <a:rPr lang="en-US" dirty="0"/>
              <a:t>only the attributes of E1 and θ2 involves only the attributes of E2.</a:t>
            </a:r>
          </a:p>
          <a:p>
            <a:pPr marL="914400" lvl="4" indent="0" algn="just">
              <a:buNone/>
            </a:pPr>
            <a:r>
              <a:rPr lang="en-US" sz="3600" dirty="0"/>
              <a:t>σ</a:t>
            </a:r>
            <a:r>
              <a:rPr lang="en-US" sz="2400" baseline="-25000" dirty="0"/>
              <a:t>θ1Λθ2</a:t>
            </a:r>
            <a:r>
              <a:rPr lang="en-US" sz="2400" dirty="0"/>
              <a:t> (E1     </a:t>
            </a:r>
            <a:r>
              <a:rPr lang="en-US" sz="2400" baseline="-25000" dirty="0" smtClean="0"/>
              <a:t>θ</a:t>
            </a:r>
            <a:r>
              <a:rPr lang="en-US" sz="2400" dirty="0" smtClean="0"/>
              <a:t> </a:t>
            </a:r>
            <a:r>
              <a:rPr lang="en-US" sz="2400" dirty="0"/>
              <a:t>E2)     =  </a:t>
            </a:r>
            <a:r>
              <a:rPr lang="en-US" sz="2400" dirty="0" smtClean="0"/>
              <a:t>  </a:t>
            </a:r>
            <a:r>
              <a:rPr lang="en-US" sz="2400" dirty="0"/>
              <a:t>(</a:t>
            </a:r>
            <a:r>
              <a:rPr lang="en-US" sz="3600" dirty="0"/>
              <a:t>σ</a:t>
            </a:r>
            <a:r>
              <a:rPr lang="en-US" sz="2400" baseline="-25000" dirty="0"/>
              <a:t>θ1</a:t>
            </a:r>
            <a:r>
              <a:rPr lang="en-US" sz="2400" dirty="0"/>
              <a:t>(E1)      </a:t>
            </a:r>
            <a:r>
              <a:rPr lang="en-US" sz="2400" baseline="-25000" dirty="0" smtClean="0"/>
              <a:t>θ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3600" dirty="0"/>
              <a:t>σ</a:t>
            </a:r>
            <a:r>
              <a:rPr lang="en-US" sz="2400" baseline="-25000" dirty="0"/>
              <a:t>θ2</a:t>
            </a:r>
            <a:r>
              <a:rPr lang="en-US" sz="2400" dirty="0"/>
              <a:t> (E2)))</a:t>
            </a:r>
          </a:p>
          <a:p>
            <a:endParaRPr 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 rot="5400000">
            <a:off x="2186873" y="2838622"/>
            <a:ext cx="228600" cy="199572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 rot="5400000">
            <a:off x="4959266" y="2838622"/>
            <a:ext cx="228600" cy="199572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2511992" y="4228465"/>
            <a:ext cx="228600" cy="199572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5400000">
            <a:off x="5258454" y="4228465"/>
            <a:ext cx="228600" cy="199572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Several of the relational operations such as </a:t>
            </a:r>
            <a:r>
              <a:rPr lang="en-US" b="1" dirty="0"/>
              <a:t>joins</a:t>
            </a:r>
            <a:r>
              <a:rPr lang="en-US" dirty="0"/>
              <a:t> can be implemented efficiently if the input relations are first sorted.</a:t>
            </a:r>
          </a:p>
          <a:p>
            <a:pPr algn="just"/>
            <a:r>
              <a:rPr lang="en-US" dirty="0"/>
              <a:t>We can sort a relation by building an index on the sort key and then using that index to read the relation in sorted order.</a:t>
            </a:r>
          </a:p>
          <a:p>
            <a:pPr algn="just"/>
            <a:r>
              <a:rPr lang="en-US" dirty="0"/>
              <a:t>Such a process orders the relation only logically rather than physically.</a:t>
            </a:r>
          </a:p>
          <a:p>
            <a:pPr algn="just"/>
            <a:r>
              <a:rPr lang="en-US" dirty="0"/>
              <a:t>Hence reading of tuples in the sorted order may lead to disk access for each record.</a:t>
            </a:r>
          </a:p>
          <a:p>
            <a:pPr algn="just"/>
            <a:r>
              <a:rPr lang="en-US" dirty="0"/>
              <a:t>So it is desirable to order the records physically.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Sorting </a:t>
            </a:r>
            <a:r>
              <a:rPr lang="en-US" dirty="0"/>
              <a:t>of relation that fit into main </a:t>
            </a:r>
            <a:r>
              <a:rPr lang="en-US" dirty="0" smtClean="0"/>
              <a:t>memory (</a:t>
            </a:r>
            <a:r>
              <a:rPr lang="en-US" b="1" dirty="0" smtClean="0"/>
              <a:t>internal sorting</a:t>
            </a:r>
            <a:r>
              <a:rPr lang="en-US" dirty="0" smtClean="0"/>
              <a:t>), </a:t>
            </a:r>
            <a:r>
              <a:rPr lang="en-US" dirty="0"/>
              <a:t>standard sorting techniques such as </a:t>
            </a:r>
            <a:r>
              <a:rPr lang="en-US" b="1" dirty="0"/>
              <a:t>quick-sort</a:t>
            </a:r>
            <a:r>
              <a:rPr lang="en-US" dirty="0"/>
              <a:t> can be used.</a:t>
            </a:r>
          </a:p>
          <a:p>
            <a:pPr algn="just"/>
            <a:r>
              <a:rPr lang="en-US" dirty="0" smtClean="0"/>
              <a:t>Sorting </a:t>
            </a:r>
            <a:r>
              <a:rPr lang="en-US" dirty="0"/>
              <a:t>of relations that do not fit in main memory is called </a:t>
            </a:r>
            <a:r>
              <a:rPr lang="en-US" b="1" dirty="0"/>
              <a:t>external sorting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Most </a:t>
            </a:r>
            <a:r>
              <a:rPr lang="en-US" dirty="0"/>
              <a:t>commonly used algorithm for this type of sorting is </a:t>
            </a:r>
            <a:r>
              <a:rPr lang="en-US" b="1" dirty="0"/>
              <a:t>external sort merge algorithm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6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Overview (Query Processing)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Measures </a:t>
            </a:r>
            <a:r>
              <a:rPr lang="en-US" sz="3200" dirty="0"/>
              <a:t>of query </a:t>
            </a:r>
            <a:r>
              <a:rPr lang="en-US" sz="3200" dirty="0" smtClean="0"/>
              <a:t>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</a:t>
            </a:r>
            <a:r>
              <a:rPr lang="en-US" sz="3200" dirty="0" smtClean="0"/>
              <a:t>election operation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Evaluation </a:t>
            </a:r>
            <a:r>
              <a:rPr lang="en-US" sz="3200" dirty="0"/>
              <a:t>of </a:t>
            </a:r>
            <a:r>
              <a:rPr lang="en-US" sz="3200" dirty="0" smtClean="0"/>
              <a:t>expressions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Query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</a:t>
            </a:r>
            <a:r>
              <a:rPr lang="en-US" sz="3200" dirty="0" smtClean="0"/>
              <a:t>ransformation </a:t>
            </a:r>
            <a:r>
              <a:rPr lang="en-US" sz="3200" dirty="0"/>
              <a:t>of relational </a:t>
            </a:r>
            <a:r>
              <a:rPr lang="en-US" sz="3200" dirty="0" smtClean="0"/>
              <a:t>expressions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Sorting and join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Sort-Merge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Let M denote memory size (in pages).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dirty="0"/>
              <a:t>Create sorted runs.  Let </a:t>
            </a:r>
            <a:r>
              <a:rPr lang="en-US" altLang="en-US" dirty="0" err="1"/>
              <a:t>i</a:t>
            </a:r>
            <a:r>
              <a:rPr lang="en-US" altLang="en-US" dirty="0"/>
              <a:t> be 0 </a:t>
            </a:r>
            <a:r>
              <a:rPr lang="en-US" altLang="en-US" dirty="0" smtClean="0"/>
              <a:t>initially.</a:t>
            </a:r>
          </a:p>
          <a:p>
            <a:pPr marL="400050" lvl="1" indent="0">
              <a:buNone/>
            </a:pPr>
            <a:r>
              <a:rPr lang="en-US" altLang="en-US" dirty="0" smtClean="0"/>
              <a:t>Repeatedly </a:t>
            </a:r>
            <a:r>
              <a:rPr lang="en-US" altLang="en-US" dirty="0"/>
              <a:t>do the following till the end of the </a:t>
            </a:r>
            <a:r>
              <a:rPr lang="en-US" altLang="en-US" dirty="0" smtClean="0"/>
              <a:t>relation:</a:t>
            </a:r>
          </a:p>
          <a:p>
            <a:pPr marL="800100" lvl="2" indent="0">
              <a:buNone/>
            </a:pPr>
            <a:r>
              <a:rPr lang="en-US" altLang="en-US" dirty="0" smtClean="0"/>
              <a:t>1)  Read </a:t>
            </a:r>
            <a:r>
              <a:rPr lang="en-US" altLang="en-US" dirty="0"/>
              <a:t>M blocks of relation into memory</a:t>
            </a:r>
            <a:br>
              <a:rPr lang="en-US" altLang="en-US" dirty="0"/>
            </a:br>
            <a:r>
              <a:rPr lang="en-US" altLang="en-US" dirty="0" smtClean="0"/>
              <a:t>2)  Sort </a:t>
            </a:r>
            <a:r>
              <a:rPr lang="en-US" altLang="en-US" dirty="0"/>
              <a:t>the in-memory blocks</a:t>
            </a:r>
            <a:br>
              <a:rPr lang="en-US" altLang="en-US" dirty="0"/>
            </a:br>
            <a:r>
              <a:rPr lang="en-US" altLang="en-US" dirty="0" smtClean="0"/>
              <a:t>3)  Write </a:t>
            </a:r>
            <a:r>
              <a:rPr lang="en-US" altLang="en-US" dirty="0"/>
              <a:t>sorted data to run </a:t>
            </a:r>
            <a:r>
              <a:rPr lang="en-US" altLang="en-US" dirty="0" err="1"/>
              <a:t>Ri</a:t>
            </a:r>
            <a:r>
              <a:rPr lang="en-US" altLang="en-US" dirty="0"/>
              <a:t>; increment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.</a:t>
            </a:r>
          </a:p>
          <a:p>
            <a:pPr marL="406400" lvl="2" indent="0">
              <a:buNone/>
            </a:pPr>
            <a:r>
              <a:rPr lang="en-US" altLang="en-US" dirty="0" smtClean="0"/>
              <a:t>Let </a:t>
            </a:r>
            <a:r>
              <a:rPr lang="en-US" altLang="en-US" dirty="0"/>
              <a:t>the final value of </a:t>
            </a:r>
            <a:r>
              <a:rPr lang="en-US" altLang="en-US" dirty="0" err="1"/>
              <a:t>i</a:t>
            </a:r>
            <a:r>
              <a:rPr lang="en-US" altLang="en-US" dirty="0"/>
              <a:t> be N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altLang="en-US" dirty="0"/>
              <a:t>Merge the runs (next slide)…..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Sort-Merge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dirty="0"/>
              <a:t>Merge the runs (N-way merge). We assume (for now) that N &lt; M.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Use N blocks of memory to buffer input runs, and 1 block to buffer output. Read the first block of each run into its buffer </a:t>
            </a:r>
            <a:r>
              <a:rPr lang="en-US" dirty="0" smtClean="0"/>
              <a:t>page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repeat</a:t>
            </a:r>
            <a:endParaRPr lang="en-US" dirty="0"/>
          </a:p>
          <a:p>
            <a:pPr lvl="2" algn="just"/>
            <a:r>
              <a:rPr lang="en-US" dirty="0"/>
              <a:t>Select the first record (in sort order) among all buffer pages</a:t>
            </a:r>
          </a:p>
          <a:p>
            <a:pPr lvl="2" algn="just"/>
            <a:r>
              <a:rPr lang="en-US" dirty="0"/>
              <a:t>Write the record to the output buffer.  If the output buffer is full write it to disk.</a:t>
            </a:r>
          </a:p>
          <a:p>
            <a:pPr lvl="2" algn="just"/>
            <a:r>
              <a:rPr lang="en-US" dirty="0"/>
              <a:t>Delete the record from its input buffer page</a:t>
            </a:r>
            <a:r>
              <a:rPr lang="en-US" dirty="0" smtClean="0"/>
              <a:t>.</a:t>
            </a:r>
          </a:p>
          <a:p>
            <a:pPr marL="914400" lvl="2" indent="0" algn="just">
              <a:buNone/>
            </a:pPr>
            <a:r>
              <a:rPr lang="en-US" dirty="0" smtClean="0"/>
              <a:t>	If the buffer page becomes empty then </a:t>
            </a:r>
          </a:p>
          <a:p>
            <a:pPr marL="914400" lvl="2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read the next block (if any) of the run into the buffer. </a:t>
            </a:r>
            <a:endParaRPr lang="en-US" dirty="0"/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until all input buffer pages are empty: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8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Sort-Merge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tabLst>
                <a:tab pos="2120900" algn="l"/>
              </a:tabLst>
            </a:pPr>
            <a:r>
              <a:rPr lang="en-US" altLang="en-US" dirty="0"/>
              <a:t>If N </a:t>
            </a:r>
            <a:r>
              <a:rPr lang="en-US" altLang="en-US" dirty="0">
                <a:sym typeface="Symbol" panose="05050102010706020507" pitchFamily="18" charset="2"/>
              </a:rPr>
              <a:t> M, several merge passes are required.</a:t>
            </a:r>
          </a:p>
          <a:p>
            <a:pPr lvl="1">
              <a:tabLst>
                <a:tab pos="2120900" algn="l"/>
              </a:tabLst>
            </a:pPr>
            <a:r>
              <a:rPr lang="en-US" altLang="en-US" dirty="0"/>
              <a:t>In each pass, contiguous groups of </a:t>
            </a:r>
            <a:r>
              <a:rPr lang="en-US" altLang="en-US" i="1" dirty="0"/>
              <a:t>M </a:t>
            </a:r>
            <a:r>
              <a:rPr lang="en-US" altLang="en-US" dirty="0"/>
              <a:t>- 1 runs are merged. </a:t>
            </a:r>
          </a:p>
          <a:p>
            <a:pPr lvl="1">
              <a:tabLst>
                <a:tab pos="2120900" algn="l"/>
              </a:tabLst>
            </a:pPr>
            <a:r>
              <a:rPr lang="en-US" altLang="en-US" dirty="0"/>
              <a:t>A pass reduces the number of runs by a factor of </a:t>
            </a:r>
            <a:r>
              <a:rPr lang="en-US" altLang="en-US" i="1" dirty="0"/>
              <a:t>M</a:t>
            </a:r>
            <a:r>
              <a:rPr lang="en-US" altLang="en-US" dirty="0"/>
              <a:t> -1, and creates runs longer by the same factor. </a:t>
            </a:r>
          </a:p>
          <a:p>
            <a:pPr lvl="2" algn="just">
              <a:buFont typeface="Wingdings" panose="05000000000000000000" pitchFamily="2" charset="2"/>
              <a:buChar char="Ø"/>
              <a:tabLst>
                <a:tab pos="2120900" algn="l"/>
              </a:tabLst>
            </a:pPr>
            <a:r>
              <a:rPr lang="en-US" altLang="en-US" sz="2000" dirty="0"/>
              <a:t>E.g.  If M=11, and there are 90 runs, one pass reduces the number of runs to 9, each 10 times the size of the initial runs</a:t>
            </a:r>
          </a:p>
          <a:p>
            <a:pPr lvl="1">
              <a:tabLst>
                <a:tab pos="2120900" algn="l"/>
              </a:tabLst>
            </a:pPr>
            <a:r>
              <a:rPr lang="en-US" altLang="en-US" dirty="0"/>
              <a:t>Repeated passes are performed till all runs have been merged into one.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Sort-Merge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Blocks=3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302844"/>
              </p:ext>
            </p:extLst>
          </p:nvPr>
        </p:nvGraphicFramePr>
        <p:xfrm>
          <a:off x="321128" y="1524000"/>
          <a:ext cx="84124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793436"/>
              </p:ext>
            </p:extLst>
          </p:nvPr>
        </p:nvGraphicFramePr>
        <p:xfrm>
          <a:off x="304800" y="2829560"/>
          <a:ext cx="22943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9400" y="2819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having three blocks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3850" y="1517650"/>
            <a:ext cx="2286000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16200" y="1517650"/>
            <a:ext cx="2286000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08550" y="1517650"/>
            <a:ext cx="2286000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97725" y="1517650"/>
            <a:ext cx="1536192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679895"/>
              </p:ext>
            </p:extLst>
          </p:nvPr>
        </p:nvGraphicFramePr>
        <p:xfrm>
          <a:off x="315537" y="2822972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273734"/>
              </p:ext>
            </p:extLst>
          </p:nvPr>
        </p:nvGraphicFramePr>
        <p:xfrm>
          <a:off x="317332" y="2829607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40518" y="1919286"/>
            <a:ext cx="738187" cy="3333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95371" y="1919281"/>
            <a:ext cx="749808" cy="3333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58674" y="1919285"/>
            <a:ext cx="740664" cy="3333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254109"/>
              </p:ext>
            </p:extLst>
          </p:nvPr>
        </p:nvGraphicFramePr>
        <p:xfrm>
          <a:off x="327097" y="2819400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152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3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Sort-Merge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Blocks=3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421956"/>
              </p:ext>
            </p:extLst>
          </p:nvPr>
        </p:nvGraphicFramePr>
        <p:xfrm>
          <a:off x="321128" y="1524000"/>
          <a:ext cx="84124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793436"/>
              </p:ext>
            </p:extLst>
          </p:nvPr>
        </p:nvGraphicFramePr>
        <p:xfrm>
          <a:off x="304800" y="2829560"/>
          <a:ext cx="22943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9400" y="2819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having three blocks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679895"/>
              </p:ext>
            </p:extLst>
          </p:nvPr>
        </p:nvGraphicFramePr>
        <p:xfrm>
          <a:off x="315537" y="2822972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452086"/>
              </p:ext>
            </p:extLst>
          </p:nvPr>
        </p:nvGraphicFramePr>
        <p:xfrm>
          <a:off x="317332" y="2829607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152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2622550" y="1517650"/>
            <a:ext cx="2286000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Sort-Merge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Blocks=3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628030"/>
              </p:ext>
            </p:extLst>
          </p:nvPr>
        </p:nvGraphicFramePr>
        <p:xfrm>
          <a:off x="321128" y="1524000"/>
          <a:ext cx="84124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793436"/>
              </p:ext>
            </p:extLst>
          </p:nvPr>
        </p:nvGraphicFramePr>
        <p:xfrm>
          <a:off x="304800" y="2829560"/>
          <a:ext cx="22943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9400" y="2819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having three blocks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679895"/>
              </p:ext>
            </p:extLst>
          </p:nvPr>
        </p:nvGraphicFramePr>
        <p:xfrm>
          <a:off x="315537" y="2822972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452086"/>
              </p:ext>
            </p:extLst>
          </p:nvPr>
        </p:nvGraphicFramePr>
        <p:xfrm>
          <a:off x="317332" y="2829607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152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4906108" y="1517650"/>
            <a:ext cx="2286000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Sort-Merge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Blocks=3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447767"/>
              </p:ext>
            </p:extLst>
          </p:nvPr>
        </p:nvGraphicFramePr>
        <p:xfrm>
          <a:off x="321128" y="1524000"/>
          <a:ext cx="84124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793436"/>
              </p:ext>
            </p:extLst>
          </p:nvPr>
        </p:nvGraphicFramePr>
        <p:xfrm>
          <a:off x="304800" y="2829560"/>
          <a:ext cx="22943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9400" y="2819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having three blocks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679895"/>
              </p:ext>
            </p:extLst>
          </p:nvPr>
        </p:nvGraphicFramePr>
        <p:xfrm>
          <a:off x="315537" y="2822972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452086"/>
              </p:ext>
            </p:extLst>
          </p:nvPr>
        </p:nvGraphicFramePr>
        <p:xfrm>
          <a:off x="317332" y="2829607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152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192108" y="1517650"/>
            <a:ext cx="1536192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3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Sort-Merge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Blocks=3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447767"/>
              </p:ext>
            </p:extLst>
          </p:nvPr>
        </p:nvGraphicFramePr>
        <p:xfrm>
          <a:off x="321128" y="1524000"/>
          <a:ext cx="84124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793436"/>
              </p:ext>
            </p:extLst>
          </p:nvPr>
        </p:nvGraphicFramePr>
        <p:xfrm>
          <a:off x="304800" y="2829560"/>
          <a:ext cx="22943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9400" y="2819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having three blocks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679895"/>
              </p:ext>
            </p:extLst>
          </p:nvPr>
        </p:nvGraphicFramePr>
        <p:xfrm>
          <a:off x="315537" y="2822972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452086"/>
              </p:ext>
            </p:extLst>
          </p:nvPr>
        </p:nvGraphicFramePr>
        <p:xfrm>
          <a:off x="317332" y="2829607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152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8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Sort-Merge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Blocks=3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167580"/>
              </p:ext>
            </p:extLst>
          </p:nvPr>
        </p:nvGraphicFramePr>
        <p:xfrm>
          <a:off x="321128" y="1524000"/>
          <a:ext cx="84124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98705"/>
              </p:ext>
            </p:extLst>
          </p:nvPr>
        </p:nvGraphicFramePr>
        <p:xfrm>
          <a:off x="304800" y="4201160"/>
          <a:ext cx="22943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9400" y="4191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having three blocks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249134"/>
              </p:ext>
            </p:extLst>
          </p:nvPr>
        </p:nvGraphicFramePr>
        <p:xfrm>
          <a:off x="314326" y="4191000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16200000">
            <a:off x="1181100" y="1409700"/>
            <a:ext cx="533400" cy="22860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467100" y="1409700"/>
            <a:ext cx="533400" cy="22860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16200000">
            <a:off x="5761451" y="1409700"/>
            <a:ext cx="533400" cy="22860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16200000">
            <a:off x="7676326" y="1789175"/>
            <a:ext cx="533400" cy="152704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3850" y="1517650"/>
            <a:ext cx="2286000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16200" y="1517650"/>
            <a:ext cx="2286000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08550" y="1517650"/>
            <a:ext cx="2286000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97725" y="1517650"/>
            <a:ext cx="1536192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2336800" y="765987"/>
            <a:ext cx="533400" cy="4546600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 rot="16200000">
            <a:off x="6532919" y="1126908"/>
            <a:ext cx="533400" cy="3868599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31" idx="0"/>
          </p:cNvCxnSpPr>
          <p:nvPr/>
        </p:nvCxnSpPr>
        <p:spPr>
          <a:xfrm flipH="1" flipV="1">
            <a:off x="684641" y="2166903"/>
            <a:ext cx="1046212" cy="1157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1" idx="0"/>
          </p:cNvCxnSpPr>
          <p:nvPr/>
        </p:nvCxnSpPr>
        <p:spPr>
          <a:xfrm flipV="1">
            <a:off x="1730853" y="2166903"/>
            <a:ext cx="1258838" cy="1157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59353" y="3324689"/>
            <a:ext cx="1143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Compare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1" idx="0"/>
          </p:cNvCxnSpPr>
          <p:nvPr/>
        </p:nvCxnSpPr>
        <p:spPr>
          <a:xfrm flipH="1" flipV="1">
            <a:off x="1451457" y="2166903"/>
            <a:ext cx="279396" cy="1157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0"/>
          </p:cNvCxnSpPr>
          <p:nvPr/>
        </p:nvCxnSpPr>
        <p:spPr>
          <a:xfrm flipV="1">
            <a:off x="1730853" y="2166903"/>
            <a:ext cx="2046098" cy="1157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65214"/>
              </p:ext>
            </p:extLst>
          </p:nvPr>
        </p:nvGraphicFramePr>
        <p:xfrm>
          <a:off x="323850" y="4191000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2997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153954"/>
              </p:ext>
            </p:extLst>
          </p:nvPr>
        </p:nvGraphicFramePr>
        <p:xfrm>
          <a:off x="323850" y="4191000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2" name="Straight Arrow Connector 41"/>
          <p:cNvCxnSpPr>
            <a:stCxn id="31" idx="0"/>
          </p:cNvCxnSpPr>
          <p:nvPr/>
        </p:nvCxnSpPr>
        <p:spPr>
          <a:xfrm flipV="1">
            <a:off x="1730853" y="2166903"/>
            <a:ext cx="2764947" cy="1157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08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Sort-Merge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Blocks=3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178469"/>
              </p:ext>
            </p:extLst>
          </p:nvPr>
        </p:nvGraphicFramePr>
        <p:xfrm>
          <a:off x="321128" y="1524000"/>
          <a:ext cx="84124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98705"/>
              </p:ext>
            </p:extLst>
          </p:nvPr>
        </p:nvGraphicFramePr>
        <p:xfrm>
          <a:off x="304800" y="4201160"/>
          <a:ext cx="22943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9400" y="4191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having three blocks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249134"/>
              </p:ext>
            </p:extLst>
          </p:nvPr>
        </p:nvGraphicFramePr>
        <p:xfrm>
          <a:off x="314326" y="4191000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23850" y="1517650"/>
            <a:ext cx="2286000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16200" y="1517650"/>
            <a:ext cx="2286000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08550" y="1517650"/>
            <a:ext cx="2286000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97725" y="1517650"/>
            <a:ext cx="1536192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59353" y="3324689"/>
            <a:ext cx="1143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Compare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1" idx="0"/>
          </p:cNvCxnSpPr>
          <p:nvPr/>
        </p:nvCxnSpPr>
        <p:spPr>
          <a:xfrm flipH="1" flipV="1">
            <a:off x="1451457" y="2166903"/>
            <a:ext cx="279396" cy="1157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65214"/>
              </p:ext>
            </p:extLst>
          </p:nvPr>
        </p:nvGraphicFramePr>
        <p:xfrm>
          <a:off x="323850" y="4191000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2997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602298"/>
              </p:ext>
            </p:extLst>
          </p:nvPr>
        </p:nvGraphicFramePr>
        <p:xfrm>
          <a:off x="323850" y="4191000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2" name="Straight Arrow Connector 41"/>
          <p:cNvCxnSpPr>
            <a:stCxn id="31" idx="0"/>
          </p:cNvCxnSpPr>
          <p:nvPr/>
        </p:nvCxnSpPr>
        <p:spPr>
          <a:xfrm flipV="1">
            <a:off x="1730853" y="2166903"/>
            <a:ext cx="2764947" cy="1157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3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1466301"/>
            <a:ext cx="402336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Query in high level language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886200" y="2304501"/>
            <a:ext cx="40233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Scanning, parsing and validating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886200" y="3196222"/>
            <a:ext cx="40233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Query optimizer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886200" y="4087943"/>
            <a:ext cx="40233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Query code generator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886200" y="4979664"/>
            <a:ext cx="40233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Runtime database processor</a:t>
            </a:r>
            <a:endParaRPr lang="en-US" sz="2000" dirty="0"/>
          </a:p>
        </p:txBody>
      </p:sp>
      <p:cxnSp>
        <p:nvCxnSpPr>
          <p:cNvPr id="5" name="Straight Arrow Connector 4"/>
          <p:cNvCxnSpPr>
            <a:stCxn id="7" idx="2"/>
            <a:endCxn id="8" idx="0"/>
          </p:cNvCxnSpPr>
          <p:nvPr/>
        </p:nvCxnSpPr>
        <p:spPr>
          <a:xfrm>
            <a:off x="5897880" y="1923501"/>
            <a:ext cx="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5897880" y="2761701"/>
            <a:ext cx="0" cy="434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97880" y="3653422"/>
            <a:ext cx="0" cy="434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97880" y="4545143"/>
            <a:ext cx="0" cy="434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897880" y="5436864"/>
            <a:ext cx="0" cy="434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60831" y="280859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Intermediate form of </a:t>
            </a:r>
            <a:r>
              <a:rPr lang="en-IN" dirty="0" smtClean="0"/>
              <a:t>query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49108" y="368344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Execution plan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60831" y="458395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 to execute the query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49108" y="5574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 of query</a:t>
            </a:r>
            <a:endParaRPr lang="en-US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381000" y="1249041"/>
            <a:ext cx="2895600" cy="1265559"/>
          </a:xfrm>
          <a:prstGeom prst="wedgeRoundRectCallout">
            <a:avLst>
              <a:gd name="adj1" fmla="val 83266"/>
              <a:gd name="adj2" fmla="val 511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Scanner identifies the language tokens such as SQL keywords, attribute names and relation </a:t>
            </a:r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381000" y="1507482"/>
            <a:ext cx="2895600" cy="1265559"/>
          </a:xfrm>
          <a:prstGeom prst="wedgeRoundRectCallout">
            <a:avLst>
              <a:gd name="adj1" fmla="val 118893"/>
              <a:gd name="adj2" fmla="val 372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Parser checks the query syntax to determine whether it is formulated according to the syntax</a:t>
            </a:r>
            <a:endParaRPr lang="en-US" dirty="0"/>
          </a:p>
        </p:txBody>
      </p:sp>
      <p:sp>
        <p:nvSpPr>
          <p:cNvPr id="23" name="Rounded Rectangular Callout 22"/>
          <p:cNvSpPr/>
          <p:nvPr/>
        </p:nvSpPr>
        <p:spPr>
          <a:xfrm>
            <a:off x="381000" y="1671722"/>
            <a:ext cx="2895600" cy="1089980"/>
          </a:xfrm>
          <a:prstGeom prst="wedgeRoundRectCallout">
            <a:avLst>
              <a:gd name="adj1" fmla="val 162618"/>
              <a:gd name="adj2" fmla="val 313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Validator will check </a:t>
            </a:r>
            <a:r>
              <a:rPr lang="en-US" dirty="0"/>
              <a:t>all attributes and relation </a:t>
            </a:r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426721" y="2974134"/>
            <a:ext cx="2895600" cy="644119"/>
          </a:xfrm>
          <a:prstGeom prst="wedgeRoundRectCallout">
            <a:avLst>
              <a:gd name="adj1" fmla="val 108367"/>
              <a:gd name="adj2" fmla="val 203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best execution plan</a:t>
            </a:r>
            <a:endParaRPr lang="en-US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426721" y="3939418"/>
            <a:ext cx="2895600" cy="644119"/>
          </a:xfrm>
          <a:prstGeom prst="wedgeRoundRectCallout">
            <a:avLst>
              <a:gd name="adj1" fmla="val 97031"/>
              <a:gd name="adj2" fmla="val 112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code that query processor can understand</a:t>
            </a:r>
            <a:endParaRPr lang="en-US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426721" y="4809949"/>
            <a:ext cx="2895600" cy="644119"/>
          </a:xfrm>
          <a:prstGeom prst="wedgeRoundRectCallout">
            <a:avLst>
              <a:gd name="adj1" fmla="val 85290"/>
              <a:gd name="adj2" fmla="val 130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the code generated by query code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1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/>
      <p:bldP spid="19" grpId="0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Sort-Merge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Blocks=3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453790"/>
              </p:ext>
            </p:extLst>
          </p:nvPr>
        </p:nvGraphicFramePr>
        <p:xfrm>
          <a:off x="321128" y="1524000"/>
          <a:ext cx="84124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98705"/>
              </p:ext>
            </p:extLst>
          </p:nvPr>
        </p:nvGraphicFramePr>
        <p:xfrm>
          <a:off x="304800" y="4201160"/>
          <a:ext cx="22943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9400" y="4191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having three blocks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249134"/>
              </p:ext>
            </p:extLst>
          </p:nvPr>
        </p:nvGraphicFramePr>
        <p:xfrm>
          <a:off x="314326" y="4191000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23850" y="1517650"/>
            <a:ext cx="2286000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16200" y="1517650"/>
            <a:ext cx="2286000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08550" y="1517650"/>
            <a:ext cx="2286000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97725" y="1517650"/>
            <a:ext cx="1536192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2336800" y="765987"/>
            <a:ext cx="533400" cy="4546600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 rot="16200000">
            <a:off x="6532919" y="1126908"/>
            <a:ext cx="533400" cy="3868599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65214"/>
              </p:ext>
            </p:extLst>
          </p:nvPr>
        </p:nvGraphicFramePr>
        <p:xfrm>
          <a:off x="323850" y="4191000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2997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602298"/>
              </p:ext>
            </p:extLst>
          </p:nvPr>
        </p:nvGraphicFramePr>
        <p:xfrm>
          <a:off x="323850" y="4191000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14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Sort-Merge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Blocks=3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913278"/>
              </p:ext>
            </p:extLst>
          </p:nvPr>
        </p:nvGraphicFramePr>
        <p:xfrm>
          <a:off x="321128" y="1524000"/>
          <a:ext cx="84124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  <a:gridCol w="764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98705"/>
              </p:ext>
            </p:extLst>
          </p:nvPr>
        </p:nvGraphicFramePr>
        <p:xfrm>
          <a:off x="304800" y="4201160"/>
          <a:ext cx="22943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9400" y="4191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having three blocks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249134"/>
              </p:ext>
            </p:extLst>
          </p:nvPr>
        </p:nvGraphicFramePr>
        <p:xfrm>
          <a:off x="314326" y="4191000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23850" y="1517650"/>
            <a:ext cx="2286000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16200" y="1517650"/>
            <a:ext cx="2286000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08550" y="1517650"/>
            <a:ext cx="2286000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97725" y="1517650"/>
            <a:ext cx="1536192" cy="7498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65214"/>
              </p:ext>
            </p:extLst>
          </p:nvPr>
        </p:nvGraphicFramePr>
        <p:xfrm>
          <a:off x="323850" y="4191000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2997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602298"/>
              </p:ext>
            </p:extLst>
          </p:nvPr>
        </p:nvGraphicFramePr>
        <p:xfrm>
          <a:off x="323850" y="4191000"/>
          <a:ext cx="22943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/>
                <a:gridCol w="764771"/>
                <a:gridCol w="764771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6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(Nested loop join)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Assuming </a:t>
            </a:r>
            <a:r>
              <a:rPr lang="en-US" b="1" dirty="0">
                <a:solidFill>
                  <a:srgbClr val="FF0000"/>
                </a:solidFill>
              </a:rPr>
              <a:t>worst case </a:t>
            </a:r>
            <a:r>
              <a:rPr lang="en-US" dirty="0"/>
              <a:t>memory availability and the following given statistics </a:t>
            </a:r>
            <a:r>
              <a:rPr lang="en-US" dirty="0" smtClean="0"/>
              <a:t>for the </a:t>
            </a:r>
            <a:r>
              <a:rPr lang="en-US" dirty="0"/>
              <a:t>relations customer and depositor </a:t>
            </a:r>
          </a:p>
          <a:p>
            <a:pPr lvl="1"/>
            <a:r>
              <a:rPr lang="en-US" dirty="0"/>
              <a:t>Number of records of </a:t>
            </a:r>
            <a:r>
              <a:rPr lang="en-US" dirty="0" smtClean="0"/>
              <a:t>customer: </a:t>
            </a:r>
            <a:r>
              <a:rPr lang="en-US" dirty="0" smtClean="0">
                <a:solidFill>
                  <a:srgbClr val="FF0000"/>
                </a:solidFill>
              </a:rPr>
              <a:t>10,000 (</a:t>
            </a:r>
            <a:r>
              <a:rPr lang="en-US" sz="2400" dirty="0" err="1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customer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Number of records of </a:t>
            </a:r>
            <a:r>
              <a:rPr lang="en-US" dirty="0" smtClean="0"/>
              <a:t>depositor</a:t>
            </a:r>
            <a:r>
              <a:rPr lang="en-US" dirty="0"/>
              <a:t>: </a:t>
            </a:r>
            <a:r>
              <a:rPr lang="en-US" dirty="0" smtClean="0">
                <a:solidFill>
                  <a:srgbClr val="FF0000"/>
                </a:solidFill>
              </a:rPr>
              <a:t>5,000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depositor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Number of blocks </a:t>
            </a:r>
            <a:r>
              <a:rPr lang="en-US" dirty="0" smtClean="0"/>
              <a:t>of </a:t>
            </a:r>
            <a:r>
              <a:rPr lang="en-US" dirty="0"/>
              <a:t>customer: </a:t>
            </a:r>
            <a:r>
              <a:rPr lang="en-US" dirty="0" smtClean="0">
                <a:solidFill>
                  <a:srgbClr val="FF0000"/>
                </a:solidFill>
              </a:rPr>
              <a:t>400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b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customer</a:t>
            </a:r>
            <a:r>
              <a:rPr lang="en-US" sz="2400" dirty="0">
                <a:solidFill>
                  <a:srgbClr val="FF0000"/>
                </a:solidFill>
              </a:rPr>
              <a:t>)    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Number of blocks of </a:t>
            </a:r>
            <a:r>
              <a:rPr lang="en-US" dirty="0" smtClean="0"/>
              <a:t>depositor: </a:t>
            </a:r>
            <a:r>
              <a:rPr lang="en-US" dirty="0" smtClean="0">
                <a:solidFill>
                  <a:srgbClr val="FF0000"/>
                </a:solidFill>
              </a:rPr>
              <a:t>100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b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depositor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en-US" dirty="0"/>
              <a:t>Estimate the cost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with </a:t>
            </a:r>
            <a:r>
              <a:rPr lang="en-US" dirty="0"/>
              <a:t>depositor as outer relation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with </a:t>
            </a:r>
            <a:r>
              <a:rPr lang="en-US" dirty="0"/>
              <a:t>customer </a:t>
            </a:r>
            <a:r>
              <a:rPr lang="en-US" dirty="0" smtClean="0"/>
              <a:t>as outer </a:t>
            </a:r>
            <a:r>
              <a:rPr lang="en-US" dirty="0"/>
              <a:t>relation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1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(Nested loop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Assuming </a:t>
            </a:r>
            <a:r>
              <a:rPr lang="en-US" b="1" dirty="0">
                <a:solidFill>
                  <a:srgbClr val="FF0000"/>
                </a:solidFill>
              </a:rPr>
              <a:t>worst case </a:t>
            </a:r>
            <a:r>
              <a:rPr lang="en-US" dirty="0"/>
              <a:t>memory availability and the following given statistics </a:t>
            </a:r>
            <a:r>
              <a:rPr lang="en-US" dirty="0" smtClean="0"/>
              <a:t>for the </a:t>
            </a:r>
            <a:r>
              <a:rPr lang="en-US" dirty="0"/>
              <a:t>relations customer and depositor </a:t>
            </a:r>
          </a:p>
          <a:p>
            <a:pPr lvl="1"/>
            <a:r>
              <a:rPr lang="en-US" dirty="0"/>
              <a:t>Number of records of </a:t>
            </a:r>
            <a:r>
              <a:rPr lang="en-US" dirty="0" smtClean="0"/>
              <a:t>customer: </a:t>
            </a:r>
            <a:r>
              <a:rPr lang="en-US" dirty="0" smtClean="0">
                <a:solidFill>
                  <a:srgbClr val="FF0000"/>
                </a:solidFill>
              </a:rPr>
              <a:t>10,000 (</a:t>
            </a:r>
            <a:r>
              <a:rPr lang="en-US" sz="2400" dirty="0" err="1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customer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Number of records of </a:t>
            </a:r>
            <a:r>
              <a:rPr lang="en-US" dirty="0" smtClean="0"/>
              <a:t>depositor</a:t>
            </a:r>
            <a:r>
              <a:rPr lang="en-US" dirty="0"/>
              <a:t>: </a:t>
            </a:r>
            <a:r>
              <a:rPr lang="en-US" dirty="0" smtClean="0">
                <a:solidFill>
                  <a:srgbClr val="FF0000"/>
                </a:solidFill>
              </a:rPr>
              <a:t>5,000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depositor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Number of blocks </a:t>
            </a:r>
            <a:r>
              <a:rPr lang="en-US" dirty="0" smtClean="0"/>
              <a:t>of </a:t>
            </a:r>
            <a:r>
              <a:rPr lang="en-US" dirty="0"/>
              <a:t>customer: </a:t>
            </a:r>
            <a:r>
              <a:rPr lang="en-US" dirty="0" smtClean="0">
                <a:solidFill>
                  <a:srgbClr val="FF0000"/>
                </a:solidFill>
              </a:rPr>
              <a:t>400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b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customer</a:t>
            </a:r>
            <a:r>
              <a:rPr lang="en-US" sz="2400" dirty="0">
                <a:solidFill>
                  <a:srgbClr val="FF0000"/>
                </a:solidFill>
              </a:rPr>
              <a:t>)    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Number of blocks of </a:t>
            </a:r>
            <a:r>
              <a:rPr lang="en-US" dirty="0" smtClean="0"/>
              <a:t>depositor: </a:t>
            </a:r>
            <a:r>
              <a:rPr lang="en-US" dirty="0" smtClean="0">
                <a:solidFill>
                  <a:srgbClr val="FF0000"/>
                </a:solidFill>
              </a:rPr>
              <a:t>100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b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depositor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en-US" dirty="0"/>
              <a:t>Estimate the cost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with </a:t>
            </a:r>
            <a:r>
              <a:rPr lang="en-US" dirty="0"/>
              <a:t>depositor as outer </a:t>
            </a:r>
            <a:r>
              <a:rPr lang="en-US" dirty="0" smtClean="0"/>
              <a:t>relation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No. of blocks access = 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r>
              <a:rPr lang="en-US" baseline="-25000" dirty="0" err="1" smtClean="0">
                <a:solidFill>
                  <a:srgbClr val="FF0000"/>
                </a:solidFill>
              </a:rPr>
              <a:t>depositor</a:t>
            </a:r>
            <a:r>
              <a:rPr lang="en-US" baseline="-25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baseline="-25000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baseline="-25000" dirty="0" err="1" smtClean="0">
                <a:solidFill>
                  <a:srgbClr val="FF0000"/>
                </a:solidFill>
              </a:rPr>
              <a:t>customer</a:t>
            </a:r>
            <a:r>
              <a:rPr lang="en-US" baseline="-25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baseline="-25000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baseline="-25000" dirty="0" err="1" smtClean="0">
                <a:solidFill>
                  <a:srgbClr val="FF0000"/>
                </a:solidFill>
              </a:rPr>
              <a:t>depositor</a:t>
            </a:r>
            <a:endParaRPr lang="en-US" dirty="0" smtClean="0"/>
          </a:p>
          <a:p>
            <a:pPr marL="3200400" lvl="7" indent="0">
              <a:buNone/>
            </a:pPr>
            <a:r>
              <a:rPr lang="en-US" dirty="0" smtClean="0"/>
              <a:t>    = 5000 *400 + 100</a:t>
            </a:r>
          </a:p>
          <a:p>
            <a:pPr marL="3200400" lvl="7" indent="0">
              <a:buNone/>
            </a:pPr>
            <a:r>
              <a:rPr lang="en-US" dirty="0"/>
              <a:t> </a:t>
            </a:r>
            <a:r>
              <a:rPr lang="en-US" dirty="0" smtClean="0"/>
              <a:t>   = 2000100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(Nested loop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Assuming </a:t>
            </a:r>
            <a:r>
              <a:rPr lang="en-US" b="1" dirty="0">
                <a:solidFill>
                  <a:srgbClr val="FF0000"/>
                </a:solidFill>
              </a:rPr>
              <a:t>worst case </a:t>
            </a:r>
            <a:r>
              <a:rPr lang="en-US" dirty="0"/>
              <a:t>memory availability and the following given statistics </a:t>
            </a:r>
            <a:r>
              <a:rPr lang="en-US" dirty="0" smtClean="0"/>
              <a:t>for the </a:t>
            </a:r>
            <a:r>
              <a:rPr lang="en-US" dirty="0"/>
              <a:t>relations customer and depositor </a:t>
            </a:r>
          </a:p>
          <a:p>
            <a:pPr lvl="1"/>
            <a:r>
              <a:rPr lang="en-US" dirty="0"/>
              <a:t>Number of records of </a:t>
            </a:r>
            <a:r>
              <a:rPr lang="en-US" dirty="0" smtClean="0"/>
              <a:t>customer: </a:t>
            </a:r>
            <a:r>
              <a:rPr lang="en-US" dirty="0" smtClean="0">
                <a:solidFill>
                  <a:srgbClr val="FF0000"/>
                </a:solidFill>
              </a:rPr>
              <a:t>10,000 (</a:t>
            </a:r>
            <a:r>
              <a:rPr lang="en-US" sz="2400" dirty="0" err="1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customer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Number of records of </a:t>
            </a:r>
            <a:r>
              <a:rPr lang="en-US" dirty="0" smtClean="0"/>
              <a:t>depositor</a:t>
            </a:r>
            <a:r>
              <a:rPr lang="en-US" dirty="0"/>
              <a:t>: </a:t>
            </a:r>
            <a:r>
              <a:rPr lang="en-US" dirty="0" smtClean="0">
                <a:solidFill>
                  <a:srgbClr val="FF0000"/>
                </a:solidFill>
              </a:rPr>
              <a:t>5,000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depositor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Number of blocks </a:t>
            </a:r>
            <a:r>
              <a:rPr lang="en-US" dirty="0" smtClean="0"/>
              <a:t>of </a:t>
            </a:r>
            <a:r>
              <a:rPr lang="en-US" dirty="0"/>
              <a:t>customer: </a:t>
            </a:r>
            <a:r>
              <a:rPr lang="en-US" dirty="0" smtClean="0">
                <a:solidFill>
                  <a:srgbClr val="FF0000"/>
                </a:solidFill>
              </a:rPr>
              <a:t>400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b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customer</a:t>
            </a:r>
            <a:r>
              <a:rPr lang="en-US" sz="2400" dirty="0">
                <a:solidFill>
                  <a:srgbClr val="FF0000"/>
                </a:solidFill>
              </a:rPr>
              <a:t>)    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Number of blocks of </a:t>
            </a:r>
            <a:r>
              <a:rPr lang="en-US" dirty="0" smtClean="0"/>
              <a:t>depositor: </a:t>
            </a:r>
            <a:r>
              <a:rPr lang="en-US" dirty="0" smtClean="0">
                <a:solidFill>
                  <a:srgbClr val="FF0000"/>
                </a:solidFill>
              </a:rPr>
              <a:t>100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b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depositor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en-US" dirty="0"/>
              <a:t>Estimate the cost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with customer as </a:t>
            </a:r>
            <a:r>
              <a:rPr lang="en-US" dirty="0"/>
              <a:t>outer </a:t>
            </a:r>
            <a:r>
              <a:rPr lang="en-US" dirty="0" smtClean="0"/>
              <a:t>relation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No. of blocks access = 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baseline="-25000" dirty="0" err="1">
                <a:solidFill>
                  <a:srgbClr val="FF0000"/>
                </a:solidFill>
              </a:rPr>
              <a:t>customer</a:t>
            </a:r>
            <a:r>
              <a:rPr lang="en-US" baseline="-25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baseline="-25000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baseline="-25000" dirty="0" err="1">
                <a:solidFill>
                  <a:srgbClr val="FF0000"/>
                </a:solidFill>
              </a:rPr>
              <a:t>depositor</a:t>
            </a:r>
            <a:r>
              <a:rPr lang="en-US" baseline="-25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baseline="-25000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baseline="-25000" dirty="0" err="1">
                <a:solidFill>
                  <a:srgbClr val="FF0000"/>
                </a:solidFill>
              </a:rPr>
              <a:t>customer</a:t>
            </a:r>
            <a:endParaRPr lang="en-US" dirty="0" smtClean="0"/>
          </a:p>
          <a:p>
            <a:pPr marL="3200400" lvl="7" indent="0">
              <a:buNone/>
            </a:pPr>
            <a:r>
              <a:rPr lang="en-US" dirty="0" smtClean="0"/>
              <a:t>    = 10000 *100 + 400</a:t>
            </a:r>
          </a:p>
          <a:p>
            <a:pPr marL="3200400" lvl="7" indent="0">
              <a:buNone/>
            </a:pPr>
            <a:r>
              <a:rPr lang="en-US" dirty="0"/>
              <a:t> </a:t>
            </a:r>
            <a:r>
              <a:rPr lang="en-US" dirty="0" smtClean="0"/>
              <a:t>   = 1000400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(Nested loop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Assuming </a:t>
            </a:r>
            <a:r>
              <a:rPr lang="en-US" b="1" dirty="0" smtClean="0">
                <a:solidFill>
                  <a:srgbClr val="FF0000"/>
                </a:solidFill>
              </a:rPr>
              <a:t>best case </a:t>
            </a:r>
            <a:r>
              <a:rPr lang="en-US" dirty="0"/>
              <a:t>memory availability and the following given statistics </a:t>
            </a:r>
            <a:r>
              <a:rPr lang="en-US" dirty="0" smtClean="0"/>
              <a:t>for the </a:t>
            </a:r>
            <a:r>
              <a:rPr lang="en-US" dirty="0"/>
              <a:t>relations customer and depositor </a:t>
            </a:r>
          </a:p>
          <a:p>
            <a:pPr lvl="1"/>
            <a:r>
              <a:rPr lang="en-US" dirty="0"/>
              <a:t>Number of records of </a:t>
            </a:r>
            <a:r>
              <a:rPr lang="en-US" dirty="0" smtClean="0"/>
              <a:t>customer: </a:t>
            </a:r>
            <a:r>
              <a:rPr lang="en-US" dirty="0" smtClean="0">
                <a:solidFill>
                  <a:srgbClr val="FF0000"/>
                </a:solidFill>
              </a:rPr>
              <a:t>10,000 (</a:t>
            </a:r>
            <a:r>
              <a:rPr lang="en-US" sz="2400" dirty="0" err="1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customer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Number of records of </a:t>
            </a:r>
            <a:r>
              <a:rPr lang="en-US" dirty="0" smtClean="0"/>
              <a:t>depositor</a:t>
            </a:r>
            <a:r>
              <a:rPr lang="en-US" dirty="0"/>
              <a:t>: </a:t>
            </a:r>
            <a:r>
              <a:rPr lang="en-US" dirty="0" smtClean="0">
                <a:solidFill>
                  <a:srgbClr val="FF0000"/>
                </a:solidFill>
              </a:rPr>
              <a:t>5,000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depositor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Number of blocks </a:t>
            </a:r>
            <a:r>
              <a:rPr lang="en-US" dirty="0" smtClean="0"/>
              <a:t>of </a:t>
            </a:r>
            <a:r>
              <a:rPr lang="en-US" dirty="0"/>
              <a:t>customer: </a:t>
            </a:r>
            <a:r>
              <a:rPr lang="en-US" dirty="0" smtClean="0">
                <a:solidFill>
                  <a:srgbClr val="FF0000"/>
                </a:solidFill>
              </a:rPr>
              <a:t>400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b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customer</a:t>
            </a:r>
            <a:r>
              <a:rPr lang="en-US" sz="2400" dirty="0">
                <a:solidFill>
                  <a:srgbClr val="FF0000"/>
                </a:solidFill>
              </a:rPr>
              <a:t>)    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Number of blocks of </a:t>
            </a:r>
            <a:r>
              <a:rPr lang="en-US" dirty="0" smtClean="0"/>
              <a:t>depositor: </a:t>
            </a:r>
            <a:r>
              <a:rPr lang="en-US" dirty="0" smtClean="0">
                <a:solidFill>
                  <a:srgbClr val="FF0000"/>
                </a:solidFill>
              </a:rPr>
              <a:t>100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b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depositor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en-US" dirty="0"/>
              <a:t>Estimate the cost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No. of blocks access = 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baseline="-25000" dirty="0" err="1" smtClean="0">
                <a:solidFill>
                  <a:srgbClr val="FF0000"/>
                </a:solidFill>
              </a:rPr>
              <a:t>depositor</a:t>
            </a:r>
            <a:r>
              <a:rPr lang="en-US" baseline="-25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baseline="-25000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baseline="-25000" dirty="0" err="1">
                <a:solidFill>
                  <a:srgbClr val="FF0000"/>
                </a:solidFill>
              </a:rPr>
              <a:t>customer</a:t>
            </a:r>
            <a:endParaRPr lang="en-US" dirty="0" smtClean="0"/>
          </a:p>
          <a:p>
            <a:pPr marL="3200400" lvl="7" indent="0">
              <a:buNone/>
            </a:pPr>
            <a:r>
              <a:rPr lang="en-US" dirty="0" smtClean="0"/>
              <a:t>     = 100 + 400</a:t>
            </a:r>
          </a:p>
          <a:p>
            <a:pPr marL="3200400" lvl="7" indent="0">
              <a:buNone/>
            </a:pPr>
            <a:r>
              <a:rPr lang="en-US" dirty="0"/>
              <a:t> </a:t>
            </a:r>
            <a:r>
              <a:rPr lang="en-US" dirty="0" smtClean="0"/>
              <a:t>    = 500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several different algorithms that can be used </a:t>
            </a:r>
            <a:r>
              <a:rPr lang="en-US" dirty="0" smtClean="0"/>
              <a:t>to implement joins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Nested-Loop </a:t>
            </a:r>
            <a:r>
              <a:rPr lang="en-US" dirty="0"/>
              <a:t>Join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Block </a:t>
            </a:r>
            <a:r>
              <a:rPr lang="en-US" dirty="0"/>
              <a:t>Nested-Loop Join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Index </a:t>
            </a:r>
            <a:r>
              <a:rPr lang="en-US" dirty="0"/>
              <a:t>Nested-Loop Join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Sort-Merge </a:t>
            </a:r>
            <a:r>
              <a:rPr lang="en-US" dirty="0"/>
              <a:t>Join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Hash-Join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computing for all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86400"/>
          </a:xfrm>
        </p:spPr>
        <p:txBody>
          <a:bodyPr/>
          <a:lstStyle/>
          <a:p>
            <a:r>
              <a:rPr lang="en-US" dirty="0" smtClean="0"/>
              <a:t>R </a:t>
            </a:r>
            <a:r>
              <a:rPr lang="en-US" dirty="0"/>
              <a:t>is called the outer and S the inner relation of the join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Number of records of </a:t>
            </a:r>
            <a:r>
              <a:rPr lang="en-US" dirty="0" smtClean="0"/>
              <a:t>R: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Number of records of </a:t>
            </a:r>
            <a:r>
              <a:rPr lang="en-US" dirty="0" smtClean="0"/>
              <a:t>S: </a:t>
            </a:r>
            <a:r>
              <a:rPr lang="en-US" sz="2400" dirty="0" smtClean="0">
                <a:solidFill>
                  <a:srgbClr val="FF0000"/>
                </a:solidFill>
              </a:rPr>
              <a:t>(N</a:t>
            </a:r>
            <a:r>
              <a:rPr lang="en-US" sz="2400" baseline="-250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Number of blocks of </a:t>
            </a:r>
            <a:r>
              <a:rPr lang="en-US" dirty="0" smtClean="0"/>
              <a:t>R: </a:t>
            </a:r>
            <a:r>
              <a:rPr lang="en-US" sz="2400" dirty="0" smtClean="0">
                <a:solidFill>
                  <a:srgbClr val="FF0000"/>
                </a:solidFill>
              </a:rPr>
              <a:t>(B</a:t>
            </a:r>
            <a:r>
              <a:rPr lang="en-US" sz="2400" baseline="-25000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)    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Number of blocks of </a:t>
            </a:r>
            <a:r>
              <a:rPr lang="en-US" dirty="0" smtClean="0"/>
              <a:t>S: </a:t>
            </a:r>
            <a:r>
              <a:rPr lang="en-US" sz="2400" dirty="0" smtClean="0">
                <a:solidFill>
                  <a:srgbClr val="FF0000"/>
                </a:solidFill>
              </a:rPr>
              <a:t>(B</a:t>
            </a:r>
            <a:r>
              <a:rPr lang="en-US" sz="2400" baseline="-250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US" sz="2400" dirty="0" smtClean="0">
              <a:solidFill>
                <a:srgbClr val="FF0000"/>
              </a:solidFill>
            </a:endParaRPr>
          </a:p>
          <a:p>
            <a:pPr lvl="1"/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US" sz="2400" dirty="0" smtClean="0">
              <a:solidFill>
                <a:srgbClr val="FF0000"/>
              </a:solidFill>
            </a:endParaRPr>
          </a:p>
          <a:p>
            <a:pPr lvl="1"/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 is the cost of a single selection on S using the join condition.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314546"/>
              </p:ext>
            </p:extLst>
          </p:nvPr>
        </p:nvGraphicFramePr>
        <p:xfrm>
          <a:off x="457200" y="3352800"/>
          <a:ext cx="824211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110"/>
                <a:gridCol w="2921000"/>
                <a:gridCol w="292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Worst Case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Best Case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Nested-Loop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R</a:t>
                      </a:r>
                      <a:r>
                        <a:rPr lang="en-US" dirty="0" smtClean="0"/>
                        <a:t> + N</a:t>
                      </a:r>
                      <a:r>
                        <a:rPr lang="en-US" baseline="-25000" dirty="0" smtClean="0"/>
                        <a:t>R</a:t>
                      </a:r>
                      <a:r>
                        <a:rPr lang="en-US" dirty="0" smtClean="0"/>
                        <a:t> ∗ B</a:t>
                      </a:r>
                      <a:r>
                        <a:rPr lang="en-US" baseline="-25000" dirty="0" smtClean="0"/>
                        <a:t>S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R</a:t>
                      </a:r>
                      <a:r>
                        <a:rPr lang="en-US" dirty="0" smtClean="0"/>
                        <a:t> + B</a:t>
                      </a:r>
                      <a:r>
                        <a:rPr lang="en-US" baseline="-25000" dirty="0" smtClean="0"/>
                        <a:t>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Block Nested-Loop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R</a:t>
                      </a:r>
                      <a:r>
                        <a:rPr lang="en-US" dirty="0" smtClean="0"/>
                        <a:t> + B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dirty="0" smtClean="0"/>
                        <a:t> ∗ B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R</a:t>
                      </a:r>
                      <a:r>
                        <a:rPr lang="en-US" dirty="0" smtClean="0"/>
                        <a:t> + B</a:t>
                      </a:r>
                      <a:r>
                        <a:rPr lang="en-US" baseline="-25000" dirty="0" smtClean="0"/>
                        <a:t>S</a:t>
                      </a:r>
                      <a:endParaRPr 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Index Nested-Loop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R</a:t>
                      </a:r>
                      <a:r>
                        <a:rPr lang="en-US" dirty="0" smtClean="0"/>
                        <a:t> + N</a:t>
                      </a:r>
                      <a:r>
                        <a:rPr lang="en-US" baseline="-25000" dirty="0" smtClean="0"/>
                        <a:t>R</a:t>
                      </a:r>
                      <a:r>
                        <a:rPr lang="en-US" dirty="0" smtClean="0"/>
                        <a:t> ∗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Merge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R</a:t>
                      </a:r>
                      <a:r>
                        <a:rPr lang="en-US" dirty="0" smtClean="0"/>
                        <a:t> + B</a:t>
                      </a:r>
                      <a:r>
                        <a:rPr lang="en-US" baseline="-25000" dirty="0" smtClean="0"/>
                        <a:t>S 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Hash-Join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∗ (B</a:t>
                      </a:r>
                      <a:r>
                        <a:rPr lang="en-US" baseline="-25000" dirty="0" smtClean="0"/>
                        <a:t>R</a:t>
                      </a:r>
                      <a:r>
                        <a:rPr lang="en-US" dirty="0" smtClean="0"/>
                        <a:t> + B</a:t>
                      </a:r>
                      <a:r>
                        <a:rPr lang="en-US" baseline="-25000" dirty="0" smtClean="0"/>
                        <a:t>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5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Query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Cost is generally measured as total elapsed time for answering </a:t>
            </a:r>
            <a:r>
              <a:rPr lang="en-US" dirty="0" smtClean="0"/>
              <a:t>query.</a:t>
            </a:r>
            <a:endParaRPr lang="en-US" dirty="0"/>
          </a:p>
          <a:p>
            <a:pPr algn="just"/>
            <a:r>
              <a:rPr lang="en-US" dirty="0" smtClean="0"/>
              <a:t>Factors </a:t>
            </a:r>
            <a:r>
              <a:rPr lang="en-US" dirty="0"/>
              <a:t>contribute to time cost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Disk accesses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CPU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</a:t>
            </a:r>
            <a:r>
              <a:rPr lang="en-US" dirty="0" smtClean="0"/>
              <a:t>etwork </a:t>
            </a:r>
            <a:r>
              <a:rPr lang="en-US" dirty="0"/>
              <a:t>communication</a:t>
            </a:r>
          </a:p>
          <a:p>
            <a:pPr algn="just"/>
            <a:r>
              <a:rPr lang="en-US" dirty="0" smtClean="0"/>
              <a:t>Disk </a:t>
            </a:r>
            <a:r>
              <a:rPr lang="en-US" dirty="0"/>
              <a:t>access is the </a:t>
            </a:r>
            <a:r>
              <a:rPr lang="en-US" dirty="0" smtClean="0"/>
              <a:t>predominant (major) </a:t>
            </a:r>
            <a:r>
              <a:rPr lang="en-US" dirty="0"/>
              <a:t>cost, and is also relatively easy to estimate.   </a:t>
            </a:r>
            <a:endParaRPr lang="en-US" dirty="0" smtClean="0"/>
          </a:p>
          <a:p>
            <a:pPr algn="just"/>
            <a:r>
              <a:rPr lang="en-US" dirty="0" smtClean="0"/>
              <a:t>Cost </a:t>
            </a:r>
            <a:r>
              <a:rPr lang="en-US" dirty="0"/>
              <a:t>to write a block is greater than cost to read a block </a:t>
            </a:r>
          </a:p>
          <a:p>
            <a:pPr lvl="1"/>
            <a:r>
              <a:rPr lang="en-US" dirty="0"/>
              <a:t>data is read back after being written to ensure that the write was </a:t>
            </a:r>
            <a:r>
              <a:rPr lang="en-US" dirty="0" smtClean="0"/>
              <a:t>successful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2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Symbol</a:t>
            </a:r>
            <a:r>
              <a:rPr lang="en-US" dirty="0"/>
              <a:t>: </a:t>
            </a:r>
            <a:r>
              <a:rPr lang="en-US" i="1" dirty="0">
                <a:sym typeface="Symbol" pitchFamily="18" charset="2"/>
              </a:rPr>
              <a:t> </a:t>
            </a:r>
            <a:r>
              <a:rPr lang="en-US" dirty="0"/>
              <a:t>(Sigma)</a:t>
            </a:r>
            <a:endParaRPr lang="en-US" i="1" dirty="0">
              <a:sym typeface="Symbol" pitchFamily="18" charset="2"/>
            </a:endParaRPr>
          </a:p>
          <a:p>
            <a:r>
              <a:rPr lang="en-US" b="1" dirty="0"/>
              <a:t>Notation</a:t>
            </a:r>
            <a:r>
              <a:rPr lang="en-US" dirty="0"/>
              <a:t>: </a:t>
            </a:r>
            <a:r>
              <a:rPr lang="en-US" i="1" dirty="0">
                <a:sym typeface="Symbol" pitchFamily="18" charset="2"/>
              </a:rPr>
              <a:t>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baseline="-25000" dirty="0">
                <a:sym typeface="Symbol" pitchFamily="18" charset="2"/>
              </a:rPr>
              <a:t>condition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Relation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algn="just"/>
            <a:r>
              <a:rPr lang="en-US" b="1" dirty="0">
                <a:sym typeface="Symbol" pitchFamily="18" charset="2"/>
              </a:rPr>
              <a:t>Operation</a:t>
            </a:r>
            <a:r>
              <a:rPr lang="en-US" dirty="0">
                <a:sym typeface="Symbol" pitchFamily="18" charset="2"/>
              </a:rPr>
              <a:t>: </a:t>
            </a:r>
            <a:r>
              <a:rPr lang="en-US" dirty="0"/>
              <a:t>Selects tuples from a relation that satisfy a given condition.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5720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ym typeface="Symbol" pitchFamily="18" charset="2"/>
              </a:rPr>
              <a:t>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i="1" baseline="-25000" dirty="0" smtClean="0">
                <a:sym typeface="Symbol" pitchFamily="18" charset="2"/>
              </a:rPr>
              <a:t>Branch=‘CE’ 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i="1" dirty="0" smtClean="0">
                <a:sym typeface="Symbol" pitchFamily="18" charset="2"/>
              </a:rPr>
              <a:t>Student</a:t>
            </a:r>
            <a:r>
              <a:rPr lang="en-US" sz="2800" dirty="0" smtClean="0">
                <a:sym typeface="Symbol" pitchFamily="18" charset="2"/>
              </a:rPr>
              <a:t>)</a:t>
            </a:r>
            <a:endParaRPr lang="en-US" sz="2800" dirty="0">
              <a:sym typeface="Symbol" pitchFamily="18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023936"/>
              </p:ext>
            </p:extLst>
          </p:nvPr>
        </p:nvGraphicFramePr>
        <p:xfrm>
          <a:off x="1828800" y="2743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966351"/>
              </p:ext>
            </p:extLst>
          </p:nvPr>
        </p:nvGraphicFramePr>
        <p:xfrm>
          <a:off x="1828800" y="5181600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93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</a:t>
            </a:r>
            <a:r>
              <a:rPr lang="en-US" dirty="0"/>
              <a:t>algorithm for selection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ym typeface="Symbol" pitchFamily="18" charset="2"/>
              </a:rPr>
              <a:t>Linear search (A1)</a:t>
            </a:r>
            <a:r>
              <a:rPr lang="en-US" dirty="0" smtClean="0">
                <a:sym typeface="Symbol" pitchFamily="18" charset="2"/>
              </a:rPr>
              <a:t>: Scan block of data </a:t>
            </a:r>
            <a:r>
              <a:rPr lang="en-US" dirty="0">
                <a:sym typeface="Symbol" pitchFamily="18" charset="2"/>
              </a:rPr>
              <a:t>and test all records to see whether they satisfy the selection condition.</a:t>
            </a:r>
          </a:p>
          <a:p>
            <a:pPr algn="just"/>
            <a:r>
              <a:rPr lang="en-US" dirty="0" smtClean="0">
                <a:sym typeface="Symbol" pitchFamily="18" charset="2"/>
              </a:rPr>
              <a:t>If the selection condition is there on a key attribute, then system can stop searching if the required record is found.</a:t>
            </a:r>
          </a:p>
          <a:p>
            <a:pPr algn="just"/>
            <a:r>
              <a:rPr lang="en-US" dirty="0" smtClean="0">
                <a:sym typeface="Symbol" pitchFamily="18" charset="2"/>
              </a:rPr>
              <a:t>The cost of linear search is expressed in terms of </a:t>
            </a:r>
            <a:r>
              <a:rPr lang="en-US" b="1" dirty="0" smtClean="0">
                <a:sym typeface="Symbol" pitchFamily="18" charset="2"/>
              </a:rPr>
              <a:t>number of I/O operations</a:t>
            </a:r>
            <a:r>
              <a:rPr lang="en-US" dirty="0" smtClean="0">
                <a:sym typeface="Symbol" pitchFamily="18" charset="2"/>
              </a:rPr>
              <a:t> on block (</a:t>
            </a:r>
            <a:r>
              <a:rPr lang="en-US" dirty="0" err="1" smtClean="0">
                <a:sym typeface="Symbol" pitchFamily="18" charset="2"/>
              </a:rPr>
              <a:t>b</a:t>
            </a:r>
            <a:r>
              <a:rPr lang="en-US" baseline="-25000" dirty="0" err="1" smtClean="0">
                <a:sym typeface="Symbol" pitchFamily="18" charset="2"/>
              </a:rPr>
              <a:t>r</a:t>
            </a:r>
            <a:r>
              <a:rPr lang="en-US" dirty="0" smtClean="0">
                <a:sym typeface="Symbol" pitchFamily="18" charset="2"/>
              </a:rPr>
              <a:t>) in file</a:t>
            </a:r>
          </a:p>
          <a:p>
            <a:pPr lvl="1"/>
            <a:r>
              <a:rPr lang="en-US" dirty="0" smtClean="0">
                <a:sym typeface="Symbol" pitchFamily="18" charset="2"/>
              </a:rPr>
              <a:t>where </a:t>
            </a:r>
            <a:r>
              <a:rPr lang="en-US" dirty="0" err="1" smtClean="0">
                <a:sym typeface="Symbol" pitchFamily="18" charset="2"/>
              </a:rPr>
              <a:t>b</a:t>
            </a:r>
            <a:r>
              <a:rPr lang="en-US" baseline="-25000" dirty="0" err="1" smtClean="0">
                <a:sym typeface="Symbol" pitchFamily="18" charset="2"/>
              </a:rPr>
              <a:t>r</a:t>
            </a:r>
            <a:r>
              <a:rPr lang="en-US" dirty="0" smtClean="0">
                <a:sym typeface="Symbol" pitchFamily="18" charset="2"/>
              </a:rPr>
              <a:t> is the number of  blocks in file.</a:t>
            </a:r>
            <a:endParaRPr lang="en-US" dirty="0">
              <a:sym typeface="Symbol" pitchFamily="18" charset="2"/>
            </a:endParaRPr>
          </a:p>
          <a:p>
            <a:pPr algn="just"/>
            <a:r>
              <a:rPr lang="en-US" dirty="0" smtClean="0">
                <a:sym typeface="Symbol" pitchFamily="18" charset="2"/>
              </a:rPr>
              <a:t>The average cost of selection on key attribute is (</a:t>
            </a:r>
            <a:r>
              <a:rPr lang="en-US" dirty="0" err="1" smtClean="0">
                <a:sym typeface="Symbol" pitchFamily="18" charset="2"/>
              </a:rPr>
              <a:t>b</a:t>
            </a:r>
            <a:r>
              <a:rPr lang="en-US" baseline="-25000" dirty="0" err="1" smtClean="0">
                <a:sym typeface="Symbol" pitchFamily="18" charset="2"/>
              </a:rPr>
              <a:t>r</a:t>
            </a:r>
            <a:r>
              <a:rPr lang="en-US" dirty="0" smtClean="0">
                <a:sym typeface="Symbol" pitchFamily="18" charset="2"/>
              </a:rPr>
              <a:t>/2).</a:t>
            </a:r>
            <a:endParaRPr lang="en-US" dirty="0">
              <a:sym typeface="Symbol" pitchFamily="18" charset="2"/>
            </a:endParaRPr>
          </a:p>
          <a:p>
            <a:pPr algn="just"/>
            <a:r>
              <a:rPr lang="en-US" dirty="0">
                <a:sym typeface="Symbol" pitchFamily="18" charset="2"/>
              </a:rPr>
              <a:t>Linear search can be applied regardless of </a:t>
            </a:r>
          </a:p>
          <a:p>
            <a:pPr lvl="1"/>
            <a:r>
              <a:rPr lang="en-US" dirty="0">
                <a:sym typeface="Symbol" pitchFamily="18" charset="2"/>
              </a:rPr>
              <a:t>selection condition or</a:t>
            </a:r>
          </a:p>
          <a:p>
            <a:pPr lvl="1"/>
            <a:r>
              <a:rPr lang="en-US" dirty="0">
                <a:sym typeface="Symbol" pitchFamily="18" charset="2"/>
              </a:rPr>
              <a:t>ordering of records in the </a:t>
            </a:r>
            <a:r>
              <a:rPr lang="en-US" dirty="0" smtClean="0">
                <a:sym typeface="Symbol" pitchFamily="18" charset="2"/>
              </a:rPr>
              <a:t>file</a:t>
            </a:r>
            <a:endParaRPr lang="en-US" dirty="0">
              <a:sym typeface="Symbol" pitchFamily="18" charset="2"/>
            </a:endParaRPr>
          </a:p>
          <a:p>
            <a:pPr algn="just"/>
            <a:r>
              <a:rPr lang="en-US" dirty="0" smtClean="0">
                <a:sym typeface="Symbol" pitchFamily="18" charset="2"/>
              </a:rPr>
              <a:t>This algorithm is slower than any other algorithm.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04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</a:t>
            </a:r>
            <a:r>
              <a:rPr lang="en-US" dirty="0"/>
              <a:t>algorithm for selection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ym typeface="Symbol" pitchFamily="18" charset="2"/>
              </a:rPr>
              <a:t>Binary search (A2)</a:t>
            </a:r>
            <a:r>
              <a:rPr lang="en-US" dirty="0" smtClean="0">
                <a:sym typeface="Symbol" pitchFamily="18" charset="2"/>
              </a:rPr>
              <a:t>: Applicable </a:t>
            </a:r>
            <a:r>
              <a:rPr lang="en-US" dirty="0">
                <a:sym typeface="Symbol" pitchFamily="18" charset="2"/>
              </a:rPr>
              <a:t>if selection is an equality comparison on the attribute </a:t>
            </a:r>
            <a:r>
              <a:rPr lang="en-US" dirty="0" smtClean="0">
                <a:sym typeface="Symbol" pitchFamily="18" charset="2"/>
              </a:rPr>
              <a:t>and file </a:t>
            </a:r>
            <a:r>
              <a:rPr lang="en-US" dirty="0">
                <a:sym typeface="Symbol" pitchFamily="18" charset="2"/>
              </a:rPr>
              <a:t>is </a:t>
            </a:r>
            <a:r>
              <a:rPr lang="en-US" dirty="0" smtClean="0">
                <a:sym typeface="Symbol" pitchFamily="18" charset="2"/>
              </a:rPr>
              <a:t>ordered on an attribute. </a:t>
            </a:r>
            <a:endParaRPr lang="en-US" dirty="0">
              <a:sym typeface="Symbol" pitchFamily="18" charset="2"/>
            </a:endParaRPr>
          </a:p>
          <a:p>
            <a:pPr algn="just"/>
            <a:r>
              <a:rPr lang="en-US" dirty="0" smtClean="0">
                <a:sym typeface="Symbol" pitchFamily="18" charset="2"/>
              </a:rPr>
              <a:t>The number of blocks that need to be checked to find a block with required records is [log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err="1" smtClean="0">
                <a:sym typeface="Symbol" pitchFamily="18" charset="2"/>
              </a:rPr>
              <a:t>b</a:t>
            </a:r>
            <a:r>
              <a:rPr lang="en-US" baseline="-25000" dirty="0" err="1" smtClean="0">
                <a:sym typeface="Symbol" pitchFamily="18" charset="2"/>
              </a:rPr>
              <a:t>r</a:t>
            </a:r>
            <a:r>
              <a:rPr lang="en-US" dirty="0" smtClean="0">
                <a:sym typeface="Symbol" pitchFamily="18" charset="2"/>
              </a:rPr>
              <a:t>)] </a:t>
            </a:r>
          </a:p>
          <a:p>
            <a:pPr lvl="1"/>
            <a:r>
              <a:rPr lang="en-US" dirty="0">
                <a:sym typeface="Symbol" pitchFamily="18" charset="2"/>
              </a:rPr>
              <a:t>where </a:t>
            </a:r>
            <a:r>
              <a:rPr lang="en-US" dirty="0" err="1">
                <a:sym typeface="Symbol" pitchFamily="18" charset="2"/>
              </a:rPr>
              <a:t>b</a:t>
            </a:r>
            <a:r>
              <a:rPr lang="en-US" baseline="-25000" dirty="0" err="1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is the number of  blocks in file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>
              <a:sym typeface="Symbol" pitchFamily="18" charset="2"/>
            </a:endParaRP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ym typeface="Symbol" pitchFamily="18" charset="2"/>
              </a:rPr>
              <a:t>If the selection is on non key attribute then multiple block may contains required records, then the cost of scanning such blocks need to be added to the cost estimate.</a:t>
            </a:r>
          </a:p>
        </p:txBody>
      </p:sp>
    </p:spTree>
    <p:extLst>
      <p:ext uri="{BB962C8B-B14F-4D97-AF65-F5344CB8AC3E}">
        <p14:creationId xmlns:p14="http://schemas.microsoft.com/office/powerpoint/2010/main" val="32455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of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Expression may contain more than one operations, solving expression will be difficult if it contains more than one expression.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To evaluate such expression we need to evaluate each operation one by one in appropriate order.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824466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ym typeface="Symbol" pitchFamily="18" charset="2"/>
              </a:rPr>
              <a:t> </a:t>
            </a:r>
            <a:r>
              <a:rPr lang="en-US" sz="2800" i="1" baseline="-25000" dirty="0" err="1" smtClean="0">
                <a:sym typeface="Symbol" pitchFamily="18" charset="2"/>
              </a:rPr>
              <a:t>Cust_Name</a:t>
            </a:r>
            <a:r>
              <a:rPr lang="en-US" sz="2800" i="1" baseline="-250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i="1" dirty="0" smtClean="0">
                <a:sym typeface="Symbol" pitchFamily="18" charset="2"/>
              </a:rPr>
              <a:t>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baseline="-25000" dirty="0" smtClean="0">
                <a:sym typeface="Symbol" pitchFamily="18" charset="2"/>
              </a:rPr>
              <a:t>Balance&lt;2500 </a:t>
            </a:r>
            <a:r>
              <a:rPr lang="en-US" sz="2800" dirty="0" smtClean="0">
                <a:sym typeface="Symbol" pitchFamily="18" charset="2"/>
              </a:rPr>
              <a:t>(account)      customer </a:t>
            </a:r>
            <a:r>
              <a:rPr lang="en-US" sz="2800" dirty="0">
                <a:sym typeface="Symbol" pitchFamily="18" charset="2"/>
              </a:rPr>
              <a:t>)</a:t>
            </a: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 rot="5400000">
            <a:off x="6067425" y="1999557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148628"/>
            <a:ext cx="7200900" cy="3252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0" lvl="6" indent="-457200" algn="ctr">
              <a:buFont typeface="Symbol" panose="05050102010706020507" pitchFamily="18" charset="2"/>
              <a:buChar char="Õ"/>
            </a:pPr>
            <a:r>
              <a:rPr lang="en-US" sz="2800" i="1" baseline="-25000" dirty="0" err="1" smtClean="0">
                <a:sym typeface="Symbol" pitchFamily="18" charset="2"/>
              </a:rPr>
              <a:t>Cust_Name</a:t>
            </a:r>
            <a:r>
              <a:rPr lang="en-US" sz="2800" i="1" baseline="-25000" dirty="0" smtClean="0">
                <a:sym typeface="Symbol" pitchFamily="18" charset="2"/>
              </a:rPr>
              <a:t> </a:t>
            </a:r>
          </a:p>
          <a:p>
            <a:pPr algn="ctr"/>
            <a:endParaRPr lang="en-US" sz="2800" i="1" baseline="-25000" dirty="0">
              <a:sym typeface="Symbol" pitchFamily="18" charset="2"/>
            </a:endParaRPr>
          </a:p>
          <a:p>
            <a:pPr algn="ctr"/>
            <a:endParaRPr lang="en-US" sz="2800" i="1" dirty="0" smtClean="0">
              <a:sym typeface="Symbol" pitchFamily="18" charset="2"/>
            </a:endParaRPr>
          </a:p>
          <a:p>
            <a:pPr algn="ctr"/>
            <a:endParaRPr lang="en-US" sz="2800" i="1" dirty="0" smtClean="0">
              <a:sym typeface="Symbol" pitchFamily="18" charset="2"/>
            </a:endParaRPr>
          </a:p>
          <a:p>
            <a:pPr algn="ctr"/>
            <a:r>
              <a:rPr lang="en-US" sz="2800" i="1" dirty="0" smtClean="0">
                <a:sym typeface="Symbol" pitchFamily="18" charset="2"/>
              </a:rPr>
              <a:t>                       </a:t>
            </a:r>
          </a:p>
          <a:p>
            <a:pPr algn="ctr"/>
            <a:r>
              <a:rPr lang="en-US" sz="2800" i="1" dirty="0" smtClean="0">
                <a:sym typeface="Symbol" pitchFamily="18" charset="2"/>
              </a:rPr>
              <a:t>		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baseline="-25000" dirty="0" smtClean="0">
                <a:sym typeface="Symbol" pitchFamily="18" charset="2"/>
              </a:rPr>
              <a:t>Balance&lt;2500 			</a:t>
            </a:r>
            <a:r>
              <a:rPr lang="en-US" sz="2800" dirty="0" smtClean="0">
                <a:sym typeface="Symbol" pitchFamily="18" charset="2"/>
              </a:rPr>
              <a:t>customer</a:t>
            </a:r>
            <a:endParaRPr lang="en-US" sz="2800" i="1" dirty="0" smtClean="0">
              <a:sym typeface="Symbol" pitchFamily="18" charset="2"/>
            </a:endParaRPr>
          </a:p>
          <a:p>
            <a:pPr algn="ctr"/>
            <a:endParaRPr lang="en-US" sz="2800" i="1" dirty="0">
              <a:sym typeface="Symbol" pitchFamily="18" charset="2"/>
            </a:endParaRPr>
          </a:p>
          <a:p>
            <a:pPr algn="ctr">
              <a:tabLst>
                <a:tab pos="1712913" algn="l"/>
              </a:tabLst>
            </a:pPr>
            <a:r>
              <a:rPr lang="en-US" sz="2800" dirty="0">
                <a:sym typeface="Symbol" pitchFamily="18" charset="2"/>
              </a:rPr>
              <a:t>a</a:t>
            </a:r>
            <a:r>
              <a:rPr lang="en-US" sz="2800" dirty="0" smtClean="0">
                <a:sym typeface="Symbol" pitchFamily="18" charset="2"/>
              </a:rPr>
              <a:t>ccount</a:t>
            </a:r>
            <a:r>
              <a:rPr lang="en-US" sz="2800" i="1" dirty="0" smtClean="0">
                <a:sym typeface="Symbol" pitchFamily="18" charset="2"/>
              </a:rPr>
              <a:t>				</a:t>
            </a:r>
            <a:endParaRPr lang="en-US" sz="2800" i="1" baseline="-25000" dirty="0" smtClean="0">
              <a:sym typeface="Symbol" pitchFamily="18" charset="2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42115" y="3505200"/>
            <a:ext cx="0" cy="381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AutoShape 11"/>
          <p:cNvSpPr>
            <a:spLocks noChangeArrowheads="1"/>
          </p:cNvSpPr>
          <p:nvPr/>
        </p:nvSpPr>
        <p:spPr bwMode="auto">
          <a:xfrm rot="5400000">
            <a:off x="4791245" y="3989898"/>
            <a:ext cx="308429" cy="253433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728686" y="4343400"/>
            <a:ext cx="2075546" cy="762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72176" y="4343400"/>
            <a:ext cx="1992653" cy="72571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28686" y="5500914"/>
            <a:ext cx="0" cy="381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14336" y="5109029"/>
            <a:ext cx="304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19600" y="3924300"/>
            <a:ext cx="304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5975" y="3135868"/>
            <a:ext cx="304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Up Arrow 30"/>
          <p:cNvSpPr/>
          <p:nvPr/>
        </p:nvSpPr>
        <p:spPr>
          <a:xfrm>
            <a:off x="914400" y="3148628"/>
            <a:ext cx="1447800" cy="29473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Execution</a:t>
            </a:r>
          </a:p>
          <a:p>
            <a:pPr algn="ctr"/>
            <a:r>
              <a:rPr lang="en-US" dirty="0" smtClean="0"/>
              <a:t>Bottom to 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6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 animBg="1"/>
      <p:bldP spid="25" grpId="0" animBg="1"/>
      <p:bldP spid="26" grpId="0" animBg="1"/>
      <p:bldP spid="27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of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Methods for </a:t>
            </a:r>
            <a:r>
              <a:rPr lang="en-US" dirty="0"/>
              <a:t>evaluating an entire expression </a:t>
            </a:r>
            <a:r>
              <a:rPr lang="en-US" dirty="0" smtClean="0"/>
              <a:t>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Materialization</a:t>
            </a:r>
            <a:r>
              <a:rPr lang="en-US" dirty="0">
                <a:sym typeface="Symbol" pitchFamily="18" charset="2"/>
              </a:rPr>
              <a:t>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Pipelining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37405</TotalTime>
  <Words>2249</Words>
  <Application>Microsoft Office PowerPoint</Application>
  <PresentationFormat>On-screen Show (4:3)</PresentationFormat>
  <Paragraphs>585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ＭＳ Ｐゴシック</vt:lpstr>
      <vt:lpstr>Arial</vt:lpstr>
      <vt:lpstr>Calibri</vt:lpstr>
      <vt:lpstr>FontAwesome</vt:lpstr>
      <vt:lpstr>Helvetica</vt:lpstr>
      <vt:lpstr>Open Sans</vt:lpstr>
      <vt:lpstr>Open Sans Extrabold</vt:lpstr>
      <vt:lpstr>Open Sans Semibold</vt:lpstr>
      <vt:lpstr>Symbol</vt:lpstr>
      <vt:lpstr>Times New Roman</vt:lpstr>
      <vt:lpstr>Wingdings</vt:lpstr>
      <vt:lpstr>Office Theme</vt:lpstr>
      <vt:lpstr>Unit – 5 Query Processing &amp; Optimization</vt:lpstr>
      <vt:lpstr>Topics to be covered</vt:lpstr>
      <vt:lpstr>Steps in Query Processing</vt:lpstr>
      <vt:lpstr>Measures of Query Cost</vt:lpstr>
      <vt:lpstr>Selection operation</vt:lpstr>
      <vt:lpstr>Search algorithm for selection operation</vt:lpstr>
      <vt:lpstr>Search algorithm for selection operation</vt:lpstr>
      <vt:lpstr>Evaluation of expressions</vt:lpstr>
      <vt:lpstr>Evaluation of expressions</vt:lpstr>
      <vt:lpstr>Materialization</vt:lpstr>
      <vt:lpstr>Pipelining</vt:lpstr>
      <vt:lpstr>Query optimization</vt:lpstr>
      <vt:lpstr>Approaches to Query Optimization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Sorting</vt:lpstr>
      <vt:lpstr>Sorting</vt:lpstr>
      <vt:lpstr>External Sort-Merge</vt:lpstr>
      <vt:lpstr>External Sort-Merge</vt:lpstr>
      <vt:lpstr>External Sort-Merge</vt:lpstr>
      <vt:lpstr>External Sort-Merge (Example)</vt:lpstr>
      <vt:lpstr>External Sort-Merge (Example)</vt:lpstr>
      <vt:lpstr>External Sort-Merge (Example)</vt:lpstr>
      <vt:lpstr>External Sort-Merge (Example)</vt:lpstr>
      <vt:lpstr>External Sort-Merge (Example)</vt:lpstr>
      <vt:lpstr>External Sort-Merge (Example)</vt:lpstr>
      <vt:lpstr>External Sort-Merge (Example)</vt:lpstr>
      <vt:lpstr>External Sort-Merge (Example)</vt:lpstr>
      <vt:lpstr>External Sort-Merge (Example)</vt:lpstr>
      <vt:lpstr>Sum (Nested loop join)</vt:lpstr>
      <vt:lpstr>Sum (Nested loop join)</vt:lpstr>
      <vt:lpstr>Sum (Nested loop join)</vt:lpstr>
      <vt:lpstr>Sum (Nested loop join)</vt:lpstr>
      <vt:lpstr>Join Operations</vt:lpstr>
      <vt:lpstr>Cost of computing for all joins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3010</cp:revision>
  <dcterms:created xsi:type="dcterms:W3CDTF">2013-05-17T03:00:03Z</dcterms:created>
  <dcterms:modified xsi:type="dcterms:W3CDTF">2017-09-15T05:38:57Z</dcterms:modified>
</cp:coreProperties>
</file>