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256" r:id="rId2"/>
    <p:sldId id="351" r:id="rId3"/>
    <p:sldId id="374" r:id="rId4"/>
    <p:sldId id="375" r:id="rId5"/>
    <p:sldId id="376" r:id="rId6"/>
    <p:sldId id="377" r:id="rId7"/>
    <p:sldId id="380" r:id="rId8"/>
    <p:sldId id="381" r:id="rId9"/>
    <p:sldId id="383" r:id="rId10"/>
    <p:sldId id="384" r:id="rId11"/>
    <p:sldId id="385" r:id="rId12"/>
    <p:sldId id="393" r:id="rId13"/>
    <p:sldId id="387" r:id="rId14"/>
    <p:sldId id="394" r:id="rId15"/>
    <p:sldId id="395" r:id="rId16"/>
    <p:sldId id="390" r:id="rId17"/>
    <p:sldId id="391" r:id="rId18"/>
    <p:sldId id="392" r:id="rId19"/>
    <p:sldId id="396" r:id="rId20"/>
    <p:sldId id="397" r:id="rId21"/>
    <p:sldId id="400" r:id="rId22"/>
    <p:sldId id="398" r:id="rId23"/>
    <p:sldId id="401" r:id="rId24"/>
    <p:sldId id="402" r:id="rId25"/>
    <p:sldId id="399" r:id="rId26"/>
    <p:sldId id="403" r:id="rId27"/>
    <p:sldId id="404" r:id="rId28"/>
    <p:sldId id="405" r:id="rId29"/>
    <p:sldId id="409" r:id="rId30"/>
    <p:sldId id="406" r:id="rId31"/>
    <p:sldId id="407" r:id="rId32"/>
    <p:sldId id="410" r:id="rId33"/>
    <p:sldId id="411" r:id="rId34"/>
    <p:sldId id="413" r:id="rId35"/>
    <p:sldId id="412" r:id="rId36"/>
    <p:sldId id="416" r:id="rId37"/>
    <p:sldId id="417" r:id="rId38"/>
    <p:sldId id="459" r:id="rId39"/>
    <p:sldId id="418" r:id="rId40"/>
    <p:sldId id="419" r:id="rId41"/>
    <p:sldId id="420" r:id="rId42"/>
    <p:sldId id="423" r:id="rId43"/>
    <p:sldId id="421" r:id="rId44"/>
    <p:sldId id="424" r:id="rId45"/>
    <p:sldId id="425" r:id="rId46"/>
    <p:sldId id="426" r:id="rId47"/>
    <p:sldId id="422" r:id="rId48"/>
    <p:sldId id="427" r:id="rId49"/>
    <p:sldId id="428" r:id="rId50"/>
    <p:sldId id="432" r:id="rId51"/>
    <p:sldId id="434" r:id="rId52"/>
    <p:sldId id="435" r:id="rId53"/>
    <p:sldId id="436" r:id="rId54"/>
    <p:sldId id="437" r:id="rId55"/>
    <p:sldId id="438" r:id="rId56"/>
    <p:sldId id="439" r:id="rId57"/>
    <p:sldId id="440" r:id="rId58"/>
    <p:sldId id="441" r:id="rId59"/>
    <p:sldId id="442" r:id="rId60"/>
    <p:sldId id="443" r:id="rId61"/>
    <p:sldId id="444" r:id="rId62"/>
    <p:sldId id="445" r:id="rId63"/>
    <p:sldId id="446" r:id="rId64"/>
    <p:sldId id="447" r:id="rId65"/>
    <p:sldId id="448" r:id="rId66"/>
    <p:sldId id="449" r:id="rId67"/>
    <p:sldId id="455" r:id="rId68"/>
    <p:sldId id="450" r:id="rId69"/>
    <p:sldId id="453" r:id="rId70"/>
    <p:sldId id="451" r:id="rId71"/>
    <p:sldId id="454" r:id="rId72"/>
    <p:sldId id="456" r:id="rId73"/>
    <p:sldId id="457" r:id="rId74"/>
    <p:sldId id="458"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60MCS29Im8sSqSgyjhh7A==" hashData="Pwj+9w79Q7q309lqnqa2uauoLRBL8Rx1UJ7Xa6qLArjmzr07WZj6qpXAlmA0vwF1TKRgc8woG995rxBVqGYV3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autoAdjust="0"/>
    <p:restoredTop sz="93716" autoAdjust="0"/>
  </p:normalViewPr>
  <p:slideViewPr>
    <p:cSldViewPr>
      <p:cViewPr varScale="1">
        <p:scale>
          <a:sx n="70" d="100"/>
          <a:sy n="70" d="100"/>
        </p:scale>
        <p:origin x="130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04-10-2017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b="1">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00000"/>
              </a:lnSpc>
              <a:spcBef>
                <a:spcPts val="900"/>
              </a:spcBef>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00000"/>
              </a:lnSpc>
              <a:spcBef>
                <a:spcPts val="900"/>
              </a:spcBef>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00000"/>
              </a:lnSpc>
              <a:spcBef>
                <a:spcPts val="900"/>
              </a:spcBef>
              <a:buClrTx/>
              <a:defRPr sz="1800">
                <a:latin typeface="+mj-lt"/>
                <a:ea typeface="Times New Roman" panose="02020603050405020304" pitchFamily="18" charset="0"/>
                <a:cs typeface="Times New Roman" panose="02020603050405020304" pitchFamily="18" charset="0"/>
              </a:defRPr>
            </a:lvl3pPr>
            <a:lvl4pPr>
              <a:lnSpc>
                <a:spcPct val="100000"/>
              </a:lnSpc>
              <a:spcBef>
                <a:spcPts val="900"/>
              </a:spcBef>
              <a:buClrTx/>
              <a:defRPr sz="1600">
                <a:latin typeface="+mj-lt"/>
                <a:ea typeface="Times New Roman" panose="02020603050405020304" pitchFamily="18" charset="0"/>
                <a:cs typeface="Times New Roman" panose="02020603050405020304" pitchFamily="18" charset="0"/>
              </a:defRPr>
            </a:lvl4pPr>
            <a:lvl5pPr>
              <a:lnSpc>
                <a:spcPct val="100000"/>
              </a:lnSpc>
              <a:spcBef>
                <a:spcPts val="900"/>
              </a:spcBef>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6: </a:t>
            </a:r>
            <a:r>
              <a:rPr lang="en-US" dirty="0" smtClean="0"/>
              <a:t>Transaction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910673"/>
            <a:ext cx="4305300" cy="5562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18126"/>
            <a:ext cx="4305300" cy="55551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 6: </a:t>
            </a:r>
            <a:r>
              <a:rPr lang="en-US" dirty="0" smtClean="0"/>
              <a:t>Transaction Management</a:t>
            </a:r>
            <a:endParaRPr lang="da-DK" sz="1800" kern="1200" noProof="1">
              <a:solidFill>
                <a:srgbClr val="FFFFFF"/>
              </a:solidFill>
              <a:latin typeface="+mn-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1"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Firoz</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Sherasiya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9879879861</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firoz.sherasiya@darshan.ac.in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Database Management  System (2130703)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76200" y="0"/>
            <a:ext cx="5410200" cy="4495801"/>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 – 6</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a:solidFill>
                  <a:schemeClr val="bg1"/>
                </a:solidFill>
                <a:latin typeface="+mj-lt"/>
                <a:ea typeface="Open Sans Semibold" panose="020B0706030804020204" pitchFamily="34" charset="0"/>
                <a:cs typeface="Open Sans Semibold" panose="020B0706030804020204" pitchFamily="34" charset="0"/>
              </a:rPr>
              <a:t>Transaction Management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pic>
        <p:nvPicPr>
          <p:cNvPr id="10" name="Picture 9"/>
          <p:cNvPicPr>
            <a:picLocks noChangeAspect="1"/>
          </p:cNvPicPr>
          <p:nvPr/>
        </p:nvPicPr>
        <p:blipFill>
          <a:blip r:embed="rId4"/>
          <a:stretch>
            <a:fillRect/>
          </a:stretch>
        </p:blipFill>
        <p:spPr>
          <a:xfrm>
            <a:off x="5105400" y="619126"/>
            <a:ext cx="4038600" cy="305402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schedule?</a:t>
            </a:r>
            <a:endParaRPr lang="en-IN" dirty="0"/>
          </a:p>
        </p:txBody>
      </p:sp>
      <p:sp>
        <p:nvSpPr>
          <p:cNvPr id="6" name="Content Placeholder 5"/>
          <p:cNvSpPr>
            <a:spLocks noGrp="1"/>
          </p:cNvSpPr>
          <p:nvPr>
            <p:ph idx="1"/>
          </p:nvPr>
        </p:nvSpPr>
        <p:spPr/>
        <p:txBody>
          <a:bodyPr/>
          <a:lstStyle/>
          <a:p>
            <a:pPr algn="just"/>
            <a:r>
              <a:rPr lang="en-IN" dirty="0"/>
              <a:t>A schedule is a process of grouping the transactions into one and executing them in a predefined order. </a:t>
            </a:r>
            <a:endParaRPr lang="en-IN" dirty="0" smtClean="0"/>
          </a:p>
          <a:p>
            <a:pPr algn="just"/>
            <a:r>
              <a:rPr lang="en-US" dirty="0"/>
              <a:t>A schedule is the chronological (sequential) order in which instructions are executed in a system.</a:t>
            </a:r>
            <a:endParaRPr lang="en-IN" dirty="0" smtClean="0"/>
          </a:p>
          <a:p>
            <a:pPr algn="just"/>
            <a:r>
              <a:rPr lang="en-IN" dirty="0" smtClean="0"/>
              <a:t>A </a:t>
            </a:r>
            <a:r>
              <a:rPr lang="en-IN" dirty="0"/>
              <a:t>schedule is required in a database because when some transactions execute in parallel, they may affect the result of the </a:t>
            </a:r>
            <a:r>
              <a:rPr lang="en-IN" dirty="0" smtClean="0"/>
              <a:t>transaction.</a:t>
            </a:r>
          </a:p>
          <a:p>
            <a:pPr algn="just"/>
            <a:r>
              <a:rPr lang="en-IN" dirty="0"/>
              <a:t>M</a:t>
            </a:r>
            <a:r>
              <a:rPr lang="en-IN" dirty="0" smtClean="0"/>
              <a:t>eans </a:t>
            </a:r>
            <a:r>
              <a:rPr lang="en-IN" dirty="0"/>
              <a:t>if one transaction is updating the values which the other transaction is accessing, then the order of these two transactions will change the result of second transaction. </a:t>
            </a:r>
            <a:endParaRPr lang="en-IN" dirty="0" smtClean="0"/>
          </a:p>
          <a:p>
            <a:pPr algn="just"/>
            <a:r>
              <a:rPr lang="en-IN" dirty="0" smtClean="0"/>
              <a:t>Hence </a:t>
            </a:r>
            <a:r>
              <a:rPr lang="en-IN" dirty="0"/>
              <a:t>a schedule is created to execute the transactions.</a:t>
            </a:r>
          </a:p>
        </p:txBody>
      </p:sp>
    </p:spTree>
    <p:extLst>
      <p:ext uri="{BB962C8B-B14F-4D97-AF65-F5344CB8AC3E}">
        <p14:creationId xmlns:p14="http://schemas.microsoft.com/office/powerpoint/2010/main" val="15090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of schedule</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06857298"/>
              </p:ext>
            </p:extLst>
          </p:nvPr>
        </p:nvGraphicFramePr>
        <p:xfrm>
          <a:off x="381000" y="1002632"/>
          <a:ext cx="5562600" cy="5178712"/>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A - 50</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(B)</a:t>
                      </a:r>
                      <a:endParaRPr lang="en-IN" sz="1800" dirty="0" smtClean="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+ 50</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Commit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14600">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r>
                        <a:rPr lang="en-US" sz="1800" dirty="0" smtClean="0">
                          <a:effectLst/>
                        </a:rPr>
                        <a:t>     Read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temp = </a:t>
                      </a:r>
                      <a:r>
                        <a:rPr lang="en-US" sz="1800" dirty="0">
                          <a:effectLst/>
                        </a:rPr>
                        <a:t>A * 0.1</a:t>
                      </a:r>
                      <a:endParaRPr lang="en-IN" sz="1800" dirty="0">
                        <a:effectLst/>
                      </a:endParaRPr>
                    </a:p>
                    <a:p>
                      <a:pPr marL="457200" indent="-457200" algn="ctr">
                        <a:lnSpc>
                          <a:spcPct val="115000"/>
                        </a:lnSpc>
                        <a:spcAft>
                          <a:spcPts val="0"/>
                        </a:spcAft>
                      </a:pPr>
                      <a:r>
                        <a:rPr lang="en-US" sz="1800" dirty="0" smtClean="0">
                          <a:effectLst/>
                        </a:rPr>
                        <a:t>A</a:t>
                      </a:r>
                      <a:r>
                        <a:rPr lang="en-US" sz="1800" baseline="0" dirty="0" smtClean="0">
                          <a:effectLst/>
                        </a:rPr>
                        <a:t> =</a:t>
                      </a:r>
                      <a:r>
                        <a:rPr lang="en-US" sz="1800" dirty="0" smtClean="0">
                          <a:effectLst/>
                        </a:rPr>
                        <a:t> A - temp</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temp</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Commit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557388029"/>
              </p:ext>
            </p:extLst>
          </p:nvPr>
        </p:nvGraphicFramePr>
        <p:xfrm>
          <a:off x="6162303" y="1002632"/>
          <a:ext cx="2791197" cy="5243311"/>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A=B=1000</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(1000)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1000 - 50</a:t>
                      </a:r>
                      <a:endParaRPr lang="en-IN" sz="1800" dirty="0">
                        <a:effectLst/>
                      </a:endParaRPr>
                    </a:p>
                    <a:p>
                      <a:pPr marL="457200" indent="-457200" algn="ctr">
                        <a:lnSpc>
                          <a:spcPct val="115000"/>
                        </a:lnSpc>
                        <a:spcAft>
                          <a:spcPts val="0"/>
                        </a:spcAft>
                      </a:pPr>
                      <a:r>
                        <a:rPr lang="en-US" sz="1800" dirty="0" smtClean="0">
                          <a:effectLst/>
                        </a:rPr>
                        <a:t>Write (950)</a:t>
                      </a:r>
                      <a:endParaRPr lang="en-IN" sz="1800" dirty="0">
                        <a:effectLst/>
                      </a:endParaRPr>
                    </a:p>
                    <a:p>
                      <a:pPr marL="457200" indent="-457200" algn="ctr">
                        <a:lnSpc>
                          <a:spcPct val="115000"/>
                        </a:lnSpc>
                        <a:spcAft>
                          <a:spcPts val="0"/>
                        </a:spcAft>
                      </a:pPr>
                      <a:r>
                        <a:rPr lang="en-US" sz="1800" dirty="0" smtClean="0">
                          <a:effectLst/>
                        </a:rPr>
                        <a:t>Read (1000)</a:t>
                      </a:r>
                      <a:endParaRPr lang="en-IN" sz="1800" dirty="0" smtClean="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1000 + 50</a:t>
                      </a:r>
                      <a:endParaRPr lang="en-IN" sz="1800" dirty="0" smtClean="0">
                        <a:effectLst/>
                      </a:endParaRPr>
                    </a:p>
                    <a:p>
                      <a:pPr marL="457200" indent="-457200" algn="ctr">
                        <a:lnSpc>
                          <a:spcPct val="115000"/>
                        </a:lnSpc>
                        <a:spcAft>
                          <a:spcPts val="0"/>
                        </a:spcAft>
                      </a:pPr>
                      <a:r>
                        <a:rPr lang="en-US" sz="1800" dirty="0" smtClean="0">
                          <a:effectLst/>
                        </a:rPr>
                        <a:t>Write (1050)</a:t>
                      </a:r>
                    </a:p>
                    <a:p>
                      <a:pPr marL="457200" indent="-457200"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Commit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588343">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(950)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temp = 950 * 0.1</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950 - 95</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(855)</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(1050)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1050 + 95</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(1145)</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2707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of schedule</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186848312"/>
              </p:ext>
            </p:extLst>
          </p:nvPr>
        </p:nvGraphicFramePr>
        <p:xfrm>
          <a:off x="381000" y="1002632"/>
          <a:ext cx="5562600" cy="5190176"/>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1855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355453">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4580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490667720"/>
              </p:ext>
            </p:extLst>
          </p:nvPr>
        </p:nvGraphicFramePr>
        <p:xfrm>
          <a:off x="6162303" y="1002632"/>
          <a:ext cx="2791197" cy="5188110"/>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A=B=1000</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(1000)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1000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1000 - 100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(900)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(1000)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1000 + 100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219198">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(900)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900 - 50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(850)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(1100)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1100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(1150)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6384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schedule</a:t>
            </a:r>
            <a:endParaRPr lang="en-IN" dirty="0"/>
          </a:p>
        </p:txBody>
      </p:sp>
      <p:sp>
        <p:nvSpPr>
          <p:cNvPr id="3" name="Content Placeholder 2"/>
          <p:cNvSpPr>
            <a:spLocks noGrp="1"/>
          </p:cNvSpPr>
          <p:nvPr>
            <p:ph idx="1"/>
          </p:nvPr>
        </p:nvSpPr>
        <p:spPr/>
        <p:txBody>
          <a:bodyPr/>
          <a:lstStyle/>
          <a:p>
            <a:pPr algn="just"/>
            <a:r>
              <a:rPr lang="en-IN" dirty="0" smtClean="0"/>
              <a:t>A </a:t>
            </a:r>
            <a:r>
              <a:rPr lang="en-IN" dirty="0"/>
              <a:t>serial schedule is one in which no transaction starts until a running transaction has ended</a:t>
            </a:r>
            <a:r>
              <a:rPr lang="en-IN" dirty="0" smtClean="0"/>
              <a:t>.</a:t>
            </a:r>
          </a:p>
          <a:p>
            <a:pPr algn="just"/>
            <a:r>
              <a:rPr lang="en-IN" dirty="0"/>
              <a:t>Transactions are ordered one after the other. </a:t>
            </a:r>
            <a:endParaRPr lang="en-IN" dirty="0" smtClean="0"/>
          </a:p>
          <a:p>
            <a:pPr algn="just"/>
            <a:r>
              <a:rPr lang="en-IN" dirty="0" smtClean="0"/>
              <a:t>This </a:t>
            </a:r>
            <a:r>
              <a:rPr lang="en-IN" dirty="0"/>
              <a:t>type of schedule is called a serial schedule, as transactions are executed in a serial manner.</a:t>
            </a:r>
          </a:p>
        </p:txBody>
      </p:sp>
    </p:spTree>
    <p:extLst>
      <p:ext uri="{BB962C8B-B14F-4D97-AF65-F5344CB8AC3E}">
        <p14:creationId xmlns:p14="http://schemas.microsoft.com/office/powerpoint/2010/main" val="309523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of </a:t>
            </a:r>
            <a:r>
              <a:rPr lang="en-US" dirty="0"/>
              <a:t>serial schedule</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050324862"/>
              </p:ext>
            </p:extLst>
          </p:nvPr>
        </p:nvGraphicFramePr>
        <p:xfrm>
          <a:off x="381000" y="1002632"/>
          <a:ext cx="5562600" cy="5188110"/>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1919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884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of </a:t>
            </a:r>
            <a:r>
              <a:rPr lang="en-US" dirty="0"/>
              <a:t>serial schedule</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597459222"/>
              </p:ext>
            </p:extLst>
          </p:nvPr>
        </p:nvGraphicFramePr>
        <p:xfrm>
          <a:off x="381000" y="1002632"/>
          <a:ext cx="5562600" cy="528386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28900">
                <a:tc>
                  <a:txBody>
                    <a:bodyPr/>
                    <a:lstStyle/>
                    <a:p>
                      <a:pPr marL="457200" indent="-457200" algn="ctr" defTabSz="914400" rtl="0" eaLnBrk="1" latinLnBrk="0" hangingPunct="1">
                        <a:lnSpc>
                          <a:spcPct val="115000"/>
                        </a:lnSpc>
                        <a:spcAft>
                          <a:spcPts val="0"/>
                        </a:spcAft>
                      </a:pPr>
                      <a:r>
                        <a:rPr lang="en-US" sz="1800" dirty="0">
                          <a:effectLst/>
                        </a:rPr>
                        <a:t> </a:t>
                      </a: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28407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Interleaved schedule</a:t>
            </a:r>
            <a:endParaRPr lang="en-IN" dirty="0"/>
          </a:p>
        </p:txBody>
      </p:sp>
      <p:sp>
        <p:nvSpPr>
          <p:cNvPr id="3" name="Content Placeholder 2"/>
          <p:cNvSpPr>
            <a:spLocks noGrp="1"/>
          </p:cNvSpPr>
          <p:nvPr>
            <p:ph idx="1"/>
          </p:nvPr>
        </p:nvSpPr>
        <p:spPr/>
        <p:txBody>
          <a:bodyPr/>
          <a:lstStyle/>
          <a:p>
            <a:pPr algn="just"/>
            <a:r>
              <a:rPr lang="en-IN" dirty="0"/>
              <a:t>Schedule that interleave the actions of different transactions.</a:t>
            </a:r>
          </a:p>
          <a:p>
            <a:pPr algn="just"/>
            <a:r>
              <a:rPr lang="en-IN" dirty="0"/>
              <a:t>Means second transaction is started before the first one could end. </a:t>
            </a:r>
          </a:p>
          <a:p>
            <a:pPr algn="just"/>
            <a:r>
              <a:rPr lang="en-IN" dirty="0"/>
              <a:t>And execution can switch between the transactions back and forth.</a:t>
            </a:r>
          </a:p>
        </p:txBody>
      </p:sp>
    </p:spTree>
    <p:extLst>
      <p:ext uri="{BB962C8B-B14F-4D97-AF65-F5344CB8AC3E}">
        <p14:creationId xmlns:p14="http://schemas.microsoft.com/office/powerpoint/2010/main" val="3094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of interleaved </a:t>
            </a:r>
            <a:r>
              <a:rPr lang="en-US" dirty="0"/>
              <a:t>schedule</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343882393"/>
              </p:ext>
            </p:extLst>
          </p:nvPr>
        </p:nvGraphicFramePr>
        <p:xfrm>
          <a:off x="381000" y="1002632"/>
          <a:ext cx="5562600" cy="5407312"/>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8400">
                <a:tc>
                  <a:txBody>
                    <a:bodyPr/>
                    <a:lstStyle/>
                    <a:p>
                      <a:pPr marL="457200" algn="ctr">
                        <a:lnSpc>
                          <a:spcPct val="115000"/>
                        </a:lnSpc>
                        <a:spcAft>
                          <a:spcPts val="0"/>
                        </a:spcAft>
                      </a:pPr>
                      <a:endParaRPr lang="en-US" sz="1800" dirty="0" smtClean="0">
                        <a:effectLst/>
                      </a:endParaRPr>
                    </a:p>
                    <a:p>
                      <a:pPr marL="457200" algn="ctr">
                        <a:lnSpc>
                          <a:spcPct val="115000"/>
                        </a:lnSpc>
                        <a:spcAft>
                          <a:spcPts val="0"/>
                        </a:spcAft>
                      </a:pPr>
                      <a:endParaRPr lang="en-US" sz="1800" dirty="0" smtClean="0">
                        <a:effectLst/>
                      </a:endParaRPr>
                    </a:p>
                    <a:p>
                      <a:pPr marL="457200" algn="ctr">
                        <a:lnSpc>
                          <a:spcPct val="115000"/>
                        </a:lnSpc>
                        <a:spcAft>
                          <a:spcPts val="0"/>
                        </a:spcAft>
                      </a:pPr>
                      <a:endParaRPr lang="en-US" sz="1800" dirty="0" smtClean="0">
                        <a:effectLst/>
                      </a:endParaRPr>
                    </a:p>
                    <a:p>
                      <a:pPr marL="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kern="1200" smtClean="0">
                          <a:solidFill>
                            <a:schemeClr val="tx1"/>
                          </a:solidFill>
                          <a:effectLst/>
                          <a:latin typeface="+mn-lt"/>
                          <a:ea typeface="+mn-ea"/>
                          <a:cs typeface="+mn-cs"/>
                        </a:rPr>
                        <a:t>Read </a:t>
                      </a:r>
                      <a:r>
                        <a:rPr lang="en-US" sz="1800" kern="1200" dirty="0" smtClean="0">
                          <a:solidFill>
                            <a:schemeClr val="tx1"/>
                          </a:solidFill>
                          <a:effectLst/>
                          <a:latin typeface="+mn-lt"/>
                          <a:ea typeface="+mn-ea"/>
                          <a:cs typeface="+mn-cs"/>
                        </a:rPr>
                        <a:t>(A)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p>
                      <a:pPr marL="457200" algn="just">
                        <a:lnSpc>
                          <a:spcPct val="115000"/>
                        </a:lnSpc>
                        <a:spcAft>
                          <a:spcPts val="0"/>
                        </a:spcAft>
                      </a:pP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65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of interleaved </a:t>
            </a:r>
            <a:r>
              <a:rPr lang="en-US" dirty="0"/>
              <a:t>schedule</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942993524"/>
              </p:ext>
            </p:extLst>
          </p:nvPr>
        </p:nvGraphicFramePr>
        <p:xfrm>
          <a:off x="381000" y="1002632"/>
          <a:ext cx="5562600" cy="5254912"/>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860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29623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Equivalent schedule</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914349412"/>
              </p:ext>
            </p:extLst>
          </p:nvPr>
        </p:nvGraphicFramePr>
        <p:xfrm>
          <a:off x="381000" y="1002632"/>
          <a:ext cx="3505200" cy="5185457"/>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84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4284974174"/>
              </p:ext>
            </p:extLst>
          </p:nvPr>
        </p:nvGraphicFramePr>
        <p:xfrm>
          <a:off x="5334000" y="1002632"/>
          <a:ext cx="3505200" cy="5177188"/>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1336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 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Box 2"/>
          <p:cNvSpPr txBox="1"/>
          <p:nvPr/>
        </p:nvSpPr>
        <p:spPr>
          <a:xfrm>
            <a:off x="4114800" y="1476234"/>
            <a:ext cx="954107" cy="49245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3000" dirty="0" smtClean="0"/>
              <a:t>Both schedule are equivalent</a:t>
            </a:r>
          </a:p>
          <a:p>
            <a:r>
              <a:rPr kumimoji="1" lang="en-US" altLang="en-US" dirty="0">
                <a:latin typeface="Arial" panose="020B0604020202020204" pitchFamily="34" charset="0"/>
              </a:rPr>
              <a:t>In </a:t>
            </a:r>
            <a:r>
              <a:rPr kumimoji="1" lang="en-US" altLang="en-US" dirty="0" smtClean="0">
                <a:latin typeface="Arial" panose="020B0604020202020204" pitchFamily="34" charset="0"/>
              </a:rPr>
              <a:t>both schedules the </a:t>
            </a:r>
            <a:r>
              <a:rPr kumimoji="1" lang="en-US" altLang="en-US" dirty="0">
                <a:latin typeface="Arial" panose="020B0604020202020204" pitchFamily="34" charset="0"/>
              </a:rPr>
              <a:t>sum “A + B” is preserved</a:t>
            </a:r>
            <a:r>
              <a:rPr kumimoji="1" lang="en-US" altLang="en-US" sz="2000" dirty="0" smtClean="0">
                <a:latin typeface="Arial" panose="020B0604020202020204" pitchFamily="34" charset="0"/>
              </a:rPr>
              <a:t>.</a:t>
            </a:r>
            <a:endParaRPr kumimoji="1" lang="en-US" altLang="en-US" sz="3600" dirty="0">
              <a:latin typeface="Arial" panose="020B0604020202020204" pitchFamily="34" charset="0"/>
            </a:endParaRPr>
          </a:p>
        </p:txBody>
      </p:sp>
    </p:spTree>
    <p:extLst>
      <p:ext uri="{BB962C8B-B14F-4D97-AF65-F5344CB8AC3E}">
        <p14:creationId xmlns:p14="http://schemas.microsoft.com/office/powerpoint/2010/main" val="184050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j-lt"/>
              </a:rPr>
              <a:t>Topics to be covered</a:t>
            </a:r>
          </a:p>
        </p:txBody>
      </p:sp>
      <p:sp>
        <p:nvSpPr>
          <p:cNvPr id="3" name="Content Placeholder 2"/>
          <p:cNvSpPr>
            <a:spLocks noGrp="1"/>
          </p:cNvSpPr>
          <p:nvPr>
            <p:ph idx="1"/>
          </p:nvPr>
        </p:nvSpPr>
        <p:spPr>
          <a:xfrm>
            <a:off x="190500" y="990600"/>
            <a:ext cx="8763000" cy="5486400"/>
          </a:xfrm>
        </p:spPr>
        <p:txBody>
          <a:bodyPr>
            <a:normAutofit fontScale="62500" lnSpcReduction="20000"/>
          </a:bodyPr>
          <a:lstStyle/>
          <a:p>
            <a:pPr>
              <a:buFont typeface="Arial" panose="020B0604020202020204" pitchFamily="34" charset="0"/>
              <a:buChar char="•"/>
            </a:pPr>
            <a:r>
              <a:rPr lang="en-IN" sz="3200" dirty="0"/>
              <a:t>Transaction </a:t>
            </a:r>
            <a:r>
              <a:rPr lang="en-IN" sz="3200" dirty="0" smtClean="0"/>
              <a:t>concepts</a:t>
            </a:r>
          </a:p>
          <a:p>
            <a:pPr>
              <a:buFont typeface="Arial" panose="020B0604020202020204" pitchFamily="34" charset="0"/>
              <a:buChar char="•"/>
            </a:pPr>
            <a:r>
              <a:rPr lang="en-IN" sz="3200" dirty="0" smtClean="0"/>
              <a:t>Properties </a:t>
            </a:r>
            <a:r>
              <a:rPr lang="en-IN" sz="3200" dirty="0"/>
              <a:t>of </a:t>
            </a:r>
            <a:r>
              <a:rPr lang="en-IN" sz="3200" dirty="0" smtClean="0"/>
              <a:t>transactions</a:t>
            </a:r>
          </a:p>
          <a:p>
            <a:pPr>
              <a:buFont typeface="Arial" panose="020B0604020202020204" pitchFamily="34" charset="0"/>
              <a:buChar char="•"/>
            </a:pPr>
            <a:r>
              <a:rPr lang="en-IN" sz="3200" dirty="0" smtClean="0"/>
              <a:t>Serializability </a:t>
            </a:r>
            <a:r>
              <a:rPr lang="en-IN" sz="3200" dirty="0"/>
              <a:t>of </a:t>
            </a:r>
            <a:r>
              <a:rPr lang="en-IN" sz="3200" dirty="0" smtClean="0"/>
              <a:t>transactions</a:t>
            </a:r>
          </a:p>
          <a:p>
            <a:pPr>
              <a:buFont typeface="Arial" panose="020B0604020202020204" pitchFamily="34" charset="0"/>
              <a:buChar char="•"/>
            </a:pPr>
            <a:r>
              <a:rPr lang="en-IN" sz="3200" dirty="0" smtClean="0"/>
              <a:t>Testing </a:t>
            </a:r>
            <a:r>
              <a:rPr lang="en-IN" sz="3200" dirty="0"/>
              <a:t>for </a:t>
            </a:r>
            <a:r>
              <a:rPr lang="en-IN" sz="3200" dirty="0" smtClean="0"/>
              <a:t>serializability</a:t>
            </a:r>
          </a:p>
          <a:p>
            <a:pPr>
              <a:buFont typeface="Arial" panose="020B0604020202020204" pitchFamily="34" charset="0"/>
              <a:buChar char="•"/>
            </a:pPr>
            <a:r>
              <a:rPr lang="en-IN" sz="3200" dirty="0" smtClean="0"/>
              <a:t>System recovery</a:t>
            </a:r>
          </a:p>
          <a:p>
            <a:pPr>
              <a:buFont typeface="Arial" panose="020B0604020202020204" pitchFamily="34" charset="0"/>
              <a:buChar char="•"/>
            </a:pPr>
            <a:r>
              <a:rPr lang="en-IN" sz="3200" dirty="0" smtClean="0"/>
              <a:t>Two-phase commit protocol</a:t>
            </a:r>
          </a:p>
          <a:p>
            <a:pPr>
              <a:buFont typeface="Arial" panose="020B0604020202020204" pitchFamily="34" charset="0"/>
              <a:buChar char="•"/>
            </a:pPr>
            <a:r>
              <a:rPr lang="en-IN" sz="3200" dirty="0" smtClean="0"/>
              <a:t>Recovery </a:t>
            </a:r>
            <a:r>
              <a:rPr lang="en-IN" sz="3200" dirty="0"/>
              <a:t>and </a:t>
            </a:r>
            <a:r>
              <a:rPr lang="en-IN" sz="3200" dirty="0" smtClean="0"/>
              <a:t>atomicity</a:t>
            </a:r>
          </a:p>
          <a:p>
            <a:pPr>
              <a:buFont typeface="Arial" panose="020B0604020202020204" pitchFamily="34" charset="0"/>
              <a:buChar char="•"/>
            </a:pPr>
            <a:r>
              <a:rPr lang="en-IN" sz="3200" dirty="0" smtClean="0"/>
              <a:t>Log-based recovery</a:t>
            </a:r>
          </a:p>
          <a:p>
            <a:pPr>
              <a:buFont typeface="Arial" panose="020B0604020202020204" pitchFamily="34" charset="0"/>
              <a:buChar char="•"/>
            </a:pPr>
            <a:r>
              <a:rPr lang="en-IN" sz="3200" dirty="0" smtClean="0"/>
              <a:t>Concurrent </a:t>
            </a:r>
            <a:r>
              <a:rPr lang="en-IN" sz="3200" dirty="0"/>
              <a:t>executions of transactions and related </a:t>
            </a:r>
            <a:r>
              <a:rPr lang="en-IN" sz="3200" dirty="0" smtClean="0"/>
              <a:t>problems</a:t>
            </a:r>
          </a:p>
          <a:p>
            <a:pPr>
              <a:buFont typeface="Arial" panose="020B0604020202020204" pitchFamily="34" charset="0"/>
              <a:buChar char="•"/>
            </a:pPr>
            <a:r>
              <a:rPr lang="en-IN" sz="3200" dirty="0" smtClean="0"/>
              <a:t>Locking mechanism</a:t>
            </a:r>
            <a:endParaRPr lang="en-IN" sz="3200" dirty="0"/>
          </a:p>
          <a:p>
            <a:pPr>
              <a:buFont typeface="Arial" panose="020B0604020202020204" pitchFamily="34" charset="0"/>
              <a:buChar char="•"/>
            </a:pPr>
            <a:r>
              <a:rPr lang="en-IN" sz="3200" dirty="0" smtClean="0"/>
              <a:t>Solution </a:t>
            </a:r>
            <a:r>
              <a:rPr lang="en-IN" sz="3200" dirty="0"/>
              <a:t>to concurrency related </a:t>
            </a:r>
            <a:r>
              <a:rPr lang="en-IN" sz="3200" dirty="0" smtClean="0"/>
              <a:t>problems</a:t>
            </a:r>
          </a:p>
          <a:p>
            <a:pPr>
              <a:buFont typeface="Arial" panose="020B0604020202020204" pitchFamily="34" charset="0"/>
              <a:buChar char="•"/>
            </a:pPr>
            <a:r>
              <a:rPr lang="en-IN" sz="3200" dirty="0" smtClean="0"/>
              <a:t>Deadlock</a:t>
            </a:r>
          </a:p>
          <a:p>
            <a:pPr>
              <a:buFont typeface="Arial" panose="020B0604020202020204" pitchFamily="34" charset="0"/>
              <a:buChar char="•"/>
            </a:pPr>
            <a:r>
              <a:rPr lang="en-IN" sz="3200" dirty="0" smtClean="0"/>
              <a:t>Two-phase </a:t>
            </a:r>
            <a:r>
              <a:rPr lang="en-IN" sz="3200" dirty="0"/>
              <a:t>locking </a:t>
            </a:r>
            <a:r>
              <a:rPr lang="en-IN" sz="3200" dirty="0" smtClean="0"/>
              <a:t>protocol</a:t>
            </a:r>
          </a:p>
          <a:p>
            <a:pPr>
              <a:buFont typeface="Arial" panose="020B0604020202020204" pitchFamily="34" charset="0"/>
              <a:buChar char="•"/>
            </a:pPr>
            <a:r>
              <a:rPr lang="en-IN" sz="3200" dirty="0" smtClean="0"/>
              <a:t>Isolation</a:t>
            </a:r>
          </a:p>
          <a:p>
            <a:pPr>
              <a:buFont typeface="Arial" panose="020B0604020202020204" pitchFamily="34" charset="0"/>
              <a:buChar char="•"/>
            </a:pPr>
            <a:r>
              <a:rPr lang="en-IN" sz="3200" dirty="0" smtClean="0"/>
              <a:t>Intent </a:t>
            </a:r>
            <a:r>
              <a:rPr lang="en-IN" sz="3200" dirty="0"/>
              <a:t>locking</a:t>
            </a:r>
            <a:endParaRPr lang="en-US" sz="2800" dirty="0" smtClean="0"/>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Serializability</a:t>
            </a:r>
          </a:p>
        </p:txBody>
      </p:sp>
      <p:sp>
        <p:nvSpPr>
          <p:cNvPr id="3" name="Content Placeholder 2"/>
          <p:cNvSpPr>
            <a:spLocks noGrp="1"/>
          </p:cNvSpPr>
          <p:nvPr>
            <p:ph idx="1"/>
          </p:nvPr>
        </p:nvSpPr>
        <p:spPr/>
        <p:txBody>
          <a:bodyPr/>
          <a:lstStyle/>
          <a:p>
            <a:r>
              <a:rPr lang="en-IN" dirty="0"/>
              <a:t>A </a:t>
            </a:r>
            <a:r>
              <a:rPr lang="en-IN" dirty="0" smtClean="0"/>
              <a:t>schedule </a:t>
            </a:r>
            <a:r>
              <a:rPr lang="en-IN" dirty="0"/>
              <a:t>is serializable if it is equivalent to a serial </a:t>
            </a:r>
            <a:r>
              <a:rPr lang="en-IN" dirty="0" smtClean="0"/>
              <a:t>schedule.</a:t>
            </a:r>
          </a:p>
          <a:p>
            <a:r>
              <a:rPr lang="en-IN" dirty="0" smtClean="0"/>
              <a:t>Types (forms) of </a:t>
            </a:r>
            <a:r>
              <a:rPr lang="en-IN" dirty="0"/>
              <a:t>serializability</a:t>
            </a:r>
          </a:p>
          <a:p>
            <a:pPr marL="914400" lvl="1" indent="-457200">
              <a:buFont typeface="+mj-lt"/>
              <a:buAutoNum type="arabicPeriod"/>
            </a:pPr>
            <a:r>
              <a:rPr lang="en-IN" dirty="0" smtClean="0"/>
              <a:t>Conflict </a:t>
            </a:r>
            <a:r>
              <a:rPr lang="en-IN" dirty="0"/>
              <a:t>serializability</a:t>
            </a:r>
          </a:p>
          <a:p>
            <a:pPr marL="914400" lvl="1" indent="-457200">
              <a:buFont typeface="+mj-lt"/>
              <a:buAutoNum type="arabicPeriod"/>
            </a:pPr>
            <a:r>
              <a:rPr lang="en-IN" dirty="0" smtClean="0"/>
              <a:t>View </a:t>
            </a:r>
            <a:r>
              <a:rPr lang="en-IN" dirty="0"/>
              <a:t>serializability</a:t>
            </a:r>
          </a:p>
          <a:p>
            <a:endParaRPr lang="en-IN" dirty="0"/>
          </a:p>
        </p:txBody>
      </p:sp>
    </p:spTree>
    <p:extLst>
      <p:ext uri="{BB962C8B-B14F-4D97-AF65-F5344CB8AC3E}">
        <p14:creationId xmlns:p14="http://schemas.microsoft.com/office/powerpoint/2010/main" val="40204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Conflicting </a:t>
            </a:r>
            <a:r>
              <a:rPr lang="en-IN" dirty="0" smtClean="0"/>
              <a:t>instructions</a:t>
            </a:r>
            <a:endParaRPr lang="en-IN" dirty="0"/>
          </a:p>
        </p:txBody>
      </p:sp>
      <p:sp>
        <p:nvSpPr>
          <p:cNvPr id="3" name="Content Placeholder 2"/>
          <p:cNvSpPr>
            <a:spLocks noGrp="1"/>
          </p:cNvSpPr>
          <p:nvPr>
            <p:ph idx="1"/>
          </p:nvPr>
        </p:nvSpPr>
        <p:spPr/>
        <p:txBody>
          <a:bodyPr>
            <a:normAutofit/>
          </a:bodyPr>
          <a:lstStyle/>
          <a:p>
            <a:pPr algn="just"/>
            <a:r>
              <a:rPr lang="en-IN" dirty="0"/>
              <a:t>Let l</a:t>
            </a:r>
            <a:r>
              <a:rPr lang="en-IN" baseline="-25000" dirty="0"/>
              <a:t>i</a:t>
            </a:r>
            <a:r>
              <a:rPr lang="en-IN" dirty="0"/>
              <a:t> and </a:t>
            </a:r>
            <a:r>
              <a:rPr lang="en-IN" dirty="0" err="1"/>
              <a:t>l</a:t>
            </a:r>
            <a:r>
              <a:rPr lang="en-IN" baseline="-25000" dirty="0" err="1"/>
              <a:t>j</a:t>
            </a:r>
            <a:r>
              <a:rPr lang="en-IN" dirty="0"/>
              <a:t>  be two </a:t>
            </a:r>
            <a:r>
              <a:rPr lang="en-IN" dirty="0" smtClean="0"/>
              <a:t>instructions </a:t>
            </a:r>
            <a:r>
              <a:rPr lang="en-IN" dirty="0"/>
              <a:t>of transactions </a:t>
            </a:r>
            <a:r>
              <a:rPr lang="en-IN" dirty="0" err="1"/>
              <a:t>T</a:t>
            </a:r>
            <a:r>
              <a:rPr lang="en-IN" baseline="-25000" dirty="0" err="1"/>
              <a:t>i</a:t>
            </a:r>
            <a:r>
              <a:rPr lang="en-IN" dirty="0"/>
              <a:t> and </a:t>
            </a:r>
            <a:r>
              <a:rPr lang="en-IN" dirty="0" err="1"/>
              <a:t>T</a:t>
            </a:r>
            <a:r>
              <a:rPr lang="en-IN" baseline="-25000" dirty="0" err="1"/>
              <a:t>j</a:t>
            </a:r>
            <a:r>
              <a:rPr lang="en-IN" dirty="0"/>
              <a:t> respectively.  </a:t>
            </a:r>
            <a:endParaRPr lang="en-IN" dirty="0" smtClean="0"/>
          </a:p>
          <a:p>
            <a:pPr marL="857250" lvl="1" indent="-457200">
              <a:buFont typeface="+mj-lt"/>
              <a:buAutoNum type="arabicPeriod"/>
            </a:pPr>
            <a:r>
              <a:rPr lang="en-IN" dirty="0" smtClean="0"/>
              <a:t>l</a:t>
            </a:r>
            <a:r>
              <a:rPr lang="en-IN" baseline="-25000" dirty="0" smtClean="0"/>
              <a:t>i</a:t>
            </a:r>
            <a:r>
              <a:rPr lang="en-IN" dirty="0" smtClean="0"/>
              <a:t> </a:t>
            </a:r>
            <a:r>
              <a:rPr lang="en-IN" dirty="0"/>
              <a:t>= read(Q), </a:t>
            </a:r>
            <a:r>
              <a:rPr lang="en-IN" dirty="0" err="1"/>
              <a:t>l</a:t>
            </a:r>
            <a:r>
              <a:rPr lang="en-IN" baseline="-25000" dirty="0" err="1"/>
              <a:t>j</a:t>
            </a:r>
            <a:r>
              <a:rPr lang="en-IN" dirty="0"/>
              <a:t> = read(Q</a:t>
            </a:r>
            <a:r>
              <a:rPr lang="en-IN" dirty="0" smtClean="0"/>
              <a:t>)   		l</a:t>
            </a:r>
            <a:r>
              <a:rPr lang="en-IN" baseline="-25000" dirty="0" smtClean="0"/>
              <a:t>i</a:t>
            </a:r>
            <a:r>
              <a:rPr lang="en-IN" dirty="0" smtClean="0"/>
              <a:t> </a:t>
            </a:r>
            <a:r>
              <a:rPr lang="en-IN" dirty="0"/>
              <a:t>and </a:t>
            </a:r>
            <a:r>
              <a:rPr lang="en-IN" dirty="0" err="1"/>
              <a:t>l</a:t>
            </a:r>
            <a:r>
              <a:rPr lang="en-IN" baseline="-25000" dirty="0" err="1"/>
              <a:t>j</a:t>
            </a:r>
            <a:r>
              <a:rPr lang="en-IN" dirty="0"/>
              <a:t> don’t </a:t>
            </a:r>
            <a:r>
              <a:rPr lang="en-IN" dirty="0" smtClean="0"/>
              <a:t>conflict.</a:t>
            </a:r>
          </a:p>
          <a:p>
            <a:pPr marL="857250" lvl="1" indent="-457200">
              <a:buFont typeface="+mj-lt"/>
              <a:buAutoNum type="arabicPeriod"/>
            </a:pPr>
            <a:r>
              <a:rPr lang="en-IN" dirty="0" smtClean="0"/>
              <a:t>l</a:t>
            </a:r>
            <a:r>
              <a:rPr lang="en-IN" baseline="-25000" dirty="0" smtClean="0"/>
              <a:t>i</a:t>
            </a:r>
            <a:r>
              <a:rPr lang="en-IN" dirty="0" smtClean="0"/>
              <a:t> </a:t>
            </a:r>
            <a:r>
              <a:rPr lang="en-IN" dirty="0"/>
              <a:t>= read(Q),  </a:t>
            </a:r>
            <a:r>
              <a:rPr lang="en-IN" dirty="0" err="1"/>
              <a:t>l</a:t>
            </a:r>
            <a:r>
              <a:rPr lang="en-IN" baseline="-25000" dirty="0" err="1"/>
              <a:t>j</a:t>
            </a:r>
            <a:r>
              <a:rPr lang="en-IN" dirty="0"/>
              <a:t> = write(Q</a:t>
            </a:r>
            <a:r>
              <a:rPr lang="en-IN" dirty="0" smtClean="0"/>
              <a:t>)  		They conflict.</a:t>
            </a:r>
          </a:p>
          <a:p>
            <a:pPr marL="857250" lvl="1" indent="-457200">
              <a:buFont typeface="+mj-lt"/>
              <a:buAutoNum type="arabicPeriod"/>
            </a:pPr>
            <a:r>
              <a:rPr lang="en-IN" dirty="0" smtClean="0"/>
              <a:t>l</a:t>
            </a:r>
            <a:r>
              <a:rPr lang="en-IN" baseline="-25000" dirty="0" smtClean="0"/>
              <a:t>i</a:t>
            </a:r>
            <a:r>
              <a:rPr lang="en-IN" dirty="0" smtClean="0"/>
              <a:t> </a:t>
            </a:r>
            <a:r>
              <a:rPr lang="en-IN" dirty="0"/>
              <a:t>= write(Q), </a:t>
            </a:r>
            <a:r>
              <a:rPr lang="en-IN" dirty="0" err="1"/>
              <a:t>l</a:t>
            </a:r>
            <a:r>
              <a:rPr lang="en-IN" baseline="-25000" dirty="0" err="1"/>
              <a:t>j</a:t>
            </a:r>
            <a:r>
              <a:rPr lang="en-IN" dirty="0"/>
              <a:t> = read(Q</a:t>
            </a:r>
            <a:r>
              <a:rPr lang="en-IN" dirty="0" smtClean="0"/>
              <a:t>)   		They conflict</a:t>
            </a:r>
          </a:p>
          <a:p>
            <a:pPr marL="857250" lvl="1" indent="-457200">
              <a:buFont typeface="+mj-lt"/>
              <a:buAutoNum type="arabicPeriod"/>
            </a:pPr>
            <a:r>
              <a:rPr lang="en-IN" dirty="0" smtClean="0"/>
              <a:t>l</a:t>
            </a:r>
            <a:r>
              <a:rPr lang="en-IN" baseline="-25000" dirty="0" smtClean="0"/>
              <a:t>i</a:t>
            </a:r>
            <a:r>
              <a:rPr lang="en-IN" dirty="0" smtClean="0"/>
              <a:t> </a:t>
            </a:r>
            <a:r>
              <a:rPr lang="en-IN" dirty="0"/>
              <a:t>= write(Q), </a:t>
            </a:r>
            <a:r>
              <a:rPr lang="en-IN" dirty="0" err="1"/>
              <a:t>l</a:t>
            </a:r>
            <a:r>
              <a:rPr lang="en-IN" baseline="-25000" dirty="0" err="1"/>
              <a:t>j</a:t>
            </a:r>
            <a:r>
              <a:rPr lang="en-IN" dirty="0"/>
              <a:t> = write(Q</a:t>
            </a:r>
            <a:r>
              <a:rPr lang="en-IN" dirty="0" smtClean="0"/>
              <a:t>)  		They </a:t>
            </a:r>
            <a:r>
              <a:rPr lang="en-IN" dirty="0"/>
              <a:t>conflict</a:t>
            </a:r>
          </a:p>
          <a:p>
            <a:pPr algn="just"/>
            <a:r>
              <a:rPr lang="en-IN" dirty="0"/>
              <a:t>Instructions l</a:t>
            </a:r>
            <a:r>
              <a:rPr lang="en-IN" baseline="-25000" dirty="0"/>
              <a:t>i</a:t>
            </a:r>
            <a:r>
              <a:rPr lang="en-IN" dirty="0"/>
              <a:t> and </a:t>
            </a:r>
            <a:r>
              <a:rPr lang="en-IN" dirty="0" err="1"/>
              <a:t>l</a:t>
            </a:r>
            <a:r>
              <a:rPr lang="en-IN" baseline="-25000" dirty="0" err="1"/>
              <a:t>j</a:t>
            </a:r>
            <a:r>
              <a:rPr lang="en-IN" dirty="0"/>
              <a:t> conflict if and only if there exists some item Q accessed by both l</a:t>
            </a:r>
            <a:r>
              <a:rPr lang="en-IN" baseline="-25000" dirty="0"/>
              <a:t>i</a:t>
            </a:r>
            <a:r>
              <a:rPr lang="en-IN" dirty="0"/>
              <a:t> and </a:t>
            </a:r>
            <a:r>
              <a:rPr lang="en-IN" dirty="0" err="1"/>
              <a:t>l</a:t>
            </a:r>
            <a:r>
              <a:rPr lang="en-IN" baseline="-25000" dirty="0" err="1"/>
              <a:t>j</a:t>
            </a:r>
            <a:r>
              <a:rPr lang="en-IN" dirty="0"/>
              <a:t>, and at least one of these instructions wrote </a:t>
            </a:r>
            <a:r>
              <a:rPr lang="en-IN" dirty="0" smtClean="0"/>
              <a:t>Q.</a:t>
            </a:r>
          </a:p>
          <a:p>
            <a:pPr algn="just"/>
            <a:r>
              <a:rPr lang="en-US" dirty="0" smtClean="0"/>
              <a:t>If both the transactions access different data item then they are not conflict.</a:t>
            </a:r>
            <a:endParaRPr lang="en-IN" dirty="0" smtClean="0"/>
          </a:p>
        </p:txBody>
      </p:sp>
      <p:graphicFrame>
        <p:nvGraphicFramePr>
          <p:cNvPr id="4" name="Content Placeholder 1"/>
          <p:cNvGraphicFramePr>
            <a:graphicFrameLocks/>
          </p:cNvGraphicFramePr>
          <p:nvPr>
            <p:extLst>
              <p:ext uri="{D42A27DB-BD31-4B8C-83A1-F6EECF244321}">
                <p14:modId xmlns:p14="http://schemas.microsoft.com/office/powerpoint/2010/main" val="2081593671"/>
              </p:ext>
            </p:extLst>
          </p:nvPr>
        </p:nvGraphicFramePr>
        <p:xfrm>
          <a:off x="6600118" y="2310063"/>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8" name="Content Placeholder 1"/>
          <p:cNvGraphicFramePr>
            <a:graphicFrameLocks/>
          </p:cNvGraphicFramePr>
          <p:nvPr>
            <p:extLst>
              <p:ext uri="{D42A27DB-BD31-4B8C-83A1-F6EECF244321}">
                <p14:modId xmlns:p14="http://schemas.microsoft.com/office/powerpoint/2010/main" val="554493413"/>
              </p:ext>
            </p:extLst>
          </p:nvPr>
        </p:nvGraphicFramePr>
        <p:xfrm>
          <a:off x="6601326" y="231905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9" name="Content Placeholder 1"/>
          <p:cNvGraphicFramePr>
            <a:graphicFrameLocks/>
          </p:cNvGraphicFramePr>
          <p:nvPr>
            <p:extLst>
              <p:ext uri="{D42A27DB-BD31-4B8C-83A1-F6EECF244321}">
                <p14:modId xmlns:p14="http://schemas.microsoft.com/office/powerpoint/2010/main" val="331081786"/>
              </p:ext>
            </p:extLst>
          </p:nvPr>
        </p:nvGraphicFramePr>
        <p:xfrm>
          <a:off x="6609348" y="232358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0" name="Content Placeholder 1"/>
          <p:cNvGraphicFramePr>
            <a:graphicFrameLocks/>
          </p:cNvGraphicFramePr>
          <p:nvPr>
            <p:extLst>
              <p:ext uri="{D42A27DB-BD31-4B8C-83A1-F6EECF244321}">
                <p14:modId xmlns:p14="http://schemas.microsoft.com/office/powerpoint/2010/main" val="2042361797"/>
              </p:ext>
            </p:extLst>
          </p:nvPr>
        </p:nvGraphicFramePr>
        <p:xfrm>
          <a:off x="6617370" y="228600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4841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Conflict serializability</a:t>
            </a:r>
          </a:p>
        </p:txBody>
      </p:sp>
      <p:sp>
        <p:nvSpPr>
          <p:cNvPr id="3" name="Content Placeholder 2"/>
          <p:cNvSpPr>
            <a:spLocks noGrp="1"/>
          </p:cNvSpPr>
          <p:nvPr>
            <p:ph idx="1"/>
          </p:nvPr>
        </p:nvSpPr>
        <p:spPr/>
        <p:txBody>
          <a:bodyPr/>
          <a:lstStyle/>
          <a:p>
            <a:pPr algn="just"/>
            <a:r>
              <a:rPr lang="en-IN" dirty="0"/>
              <a:t>If a schedule S can be transformed into a schedule </a:t>
            </a:r>
            <a:r>
              <a:rPr lang="en-IN" dirty="0" smtClean="0"/>
              <a:t>S1  </a:t>
            </a:r>
            <a:r>
              <a:rPr lang="en-IN" dirty="0"/>
              <a:t>by a series of swaps of non-conflicting instructions, we say that S and </a:t>
            </a:r>
            <a:r>
              <a:rPr lang="en-IN" dirty="0" smtClean="0"/>
              <a:t>S1 </a:t>
            </a:r>
            <a:r>
              <a:rPr lang="en-IN" dirty="0"/>
              <a:t>are conflict equivalent.</a:t>
            </a:r>
          </a:p>
          <a:p>
            <a:pPr algn="just"/>
            <a:r>
              <a:rPr lang="en-IN" dirty="0"/>
              <a:t>We say that a schedule S is conflict serializable if it is conflict equivalent to a serial schedule</a:t>
            </a:r>
          </a:p>
          <a:p>
            <a:pPr algn="just"/>
            <a:endParaRPr lang="en-IN" dirty="0"/>
          </a:p>
        </p:txBody>
      </p:sp>
    </p:spTree>
    <p:extLst>
      <p:ext uri="{BB962C8B-B14F-4D97-AF65-F5344CB8AC3E}">
        <p14:creationId xmlns:p14="http://schemas.microsoft.com/office/powerpoint/2010/main" val="168054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Conflict </a:t>
            </a:r>
            <a:r>
              <a:rPr lang="en-IN" dirty="0" smtClean="0"/>
              <a:t>serializability (example)</a:t>
            </a:r>
            <a:endParaRPr lang="en-IN" dirty="0"/>
          </a:p>
        </p:txBody>
      </p:sp>
      <p:sp>
        <p:nvSpPr>
          <p:cNvPr id="3" name="Content Placeholder 2"/>
          <p:cNvSpPr>
            <a:spLocks noGrp="1"/>
          </p:cNvSpPr>
          <p:nvPr>
            <p:ph idx="1"/>
          </p:nvPr>
        </p:nvSpPr>
        <p:spPr/>
        <p:txBody>
          <a:bodyPr/>
          <a:lstStyle/>
          <a:p>
            <a:pPr algn="just"/>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57075215"/>
              </p:ext>
            </p:extLst>
          </p:nvPr>
        </p:nvGraphicFramePr>
        <p:xfrm>
          <a:off x="5334000" y="990600"/>
          <a:ext cx="3505200" cy="5185457"/>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84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713473497"/>
              </p:ext>
            </p:extLst>
          </p:nvPr>
        </p:nvGraphicFramePr>
        <p:xfrm>
          <a:off x="304800" y="1002632"/>
          <a:ext cx="3505200" cy="5177188"/>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1336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 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ounded Rectangle 5"/>
          <p:cNvSpPr/>
          <p:nvPr/>
        </p:nvSpPr>
        <p:spPr>
          <a:xfrm>
            <a:off x="483525" y="2392355"/>
            <a:ext cx="1371600" cy="129849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7" name="Rounded Rectangle 6"/>
          <p:cNvSpPr/>
          <p:nvPr/>
        </p:nvSpPr>
        <p:spPr>
          <a:xfrm>
            <a:off x="2130136" y="3650671"/>
            <a:ext cx="1613363" cy="124275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Curved Down Arrow 12"/>
          <p:cNvSpPr/>
          <p:nvPr/>
        </p:nvSpPr>
        <p:spPr>
          <a:xfrm rot="2217093">
            <a:off x="1946122" y="2845552"/>
            <a:ext cx="1081692" cy="699996"/>
          </a:xfrm>
          <a:prstGeom prst="curvedDownArrow">
            <a:avLst>
              <a:gd name="adj1" fmla="val 25000"/>
              <a:gd name="adj2" fmla="val 5846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Curved Down Arrow 13"/>
          <p:cNvSpPr/>
          <p:nvPr/>
        </p:nvSpPr>
        <p:spPr>
          <a:xfrm rot="12159561">
            <a:off x="953531" y="3813710"/>
            <a:ext cx="1081692" cy="699996"/>
          </a:xfrm>
          <a:prstGeom prst="curvedDownArrow">
            <a:avLst>
              <a:gd name="adj1" fmla="val 25000"/>
              <a:gd name="adj2" fmla="val 5846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1902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Conflict serializability</a:t>
            </a:r>
          </a:p>
        </p:txBody>
      </p:sp>
      <p:sp>
        <p:nvSpPr>
          <p:cNvPr id="3" name="Content Placeholder 2"/>
          <p:cNvSpPr>
            <a:spLocks noGrp="1"/>
          </p:cNvSpPr>
          <p:nvPr>
            <p:ph idx="1"/>
          </p:nvPr>
        </p:nvSpPr>
        <p:spPr/>
        <p:txBody>
          <a:bodyPr/>
          <a:lstStyle/>
          <a:p>
            <a:pPr algn="just"/>
            <a:r>
              <a:rPr lang="en-IN" dirty="0"/>
              <a:t>Example of a schedule that is not conflict serializable</a:t>
            </a:r>
            <a:r>
              <a:rPr lang="en-IN" dirty="0" smtClean="0"/>
              <a:t>:</a:t>
            </a:r>
          </a:p>
          <a:p>
            <a:pPr algn="just"/>
            <a:endParaRPr lang="en-IN" dirty="0"/>
          </a:p>
          <a:p>
            <a:pPr algn="just"/>
            <a:endParaRPr lang="en-IN" dirty="0" smtClean="0"/>
          </a:p>
          <a:p>
            <a:pPr algn="just"/>
            <a:endParaRPr lang="en-IN" dirty="0"/>
          </a:p>
          <a:p>
            <a:pPr algn="just"/>
            <a:endParaRPr lang="en-IN" dirty="0" smtClean="0"/>
          </a:p>
          <a:p>
            <a:pPr algn="just"/>
            <a:r>
              <a:rPr lang="en-IN" dirty="0"/>
              <a:t>We are unable to swap instructions in the above schedule to obtain either the serial schedule &lt; </a:t>
            </a:r>
            <a:r>
              <a:rPr lang="en-IN" dirty="0" smtClean="0"/>
              <a:t>T1, T2 </a:t>
            </a:r>
            <a:r>
              <a:rPr lang="en-IN" dirty="0"/>
              <a:t>&gt;, or the serial schedule &lt; </a:t>
            </a:r>
            <a:r>
              <a:rPr lang="en-IN" dirty="0" smtClean="0"/>
              <a:t>T2, T1 </a:t>
            </a:r>
            <a:r>
              <a:rPr lang="en-IN" dirty="0"/>
              <a:t>&gt;.</a:t>
            </a:r>
          </a:p>
          <a:p>
            <a:pPr algn="just"/>
            <a:endParaRPr lang="en-IN" dirty="0"/>
          </a:p>
          <a:p>
            <a:pPr marL="0" indent="0" algn="just">
              <a:buNone/>
            </a:pPr>
            <a:r>
              <a:rPr lang="en-IN" dirty="0"/>
              <a:t/>
            </a:r>
            <a:br>
              <a:rPr lang="en-IN" dirty="0"/>
            </a:br>
            <a:endParaRPr lang="en-IN" dirty="0"/>
          </a:p>
        </p:txBody>
      </p:sp>
      <p:graphicFrame>
        <p:nvGraphicFramePr>
          <p:cNvPr id="5" name="Content Placeholder 1"/>
          <p:cNvGraphicFramePr>
            <a:graphicFrameLocks/>
          </p:cNvGraphicFramePr>
          <p:nvPr>
            <p:extLst>
              <p:ext uri="{D42A27DB-BD31-4B8C-83A1-F6EECF244321}">
                <p14:modId xmlns:p14="http://schemas.microsoft.com/office/powerpoint/2010/main" val="945731637"/>
              </p:ext>
            </p:extLst>
          </p:nvPr>
        </p:nvGraphicFramePr>
        <p:xfrm>
          <a:off x="685800" y="1612232"/>
          <a:ext cx="3505200" cy="1511968"/>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0668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8762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serializability</a:t>
            </a:r>
          </a:p>
        </p:txBody>
      </p:sp>
      <p:sp>
        <p:nvSpPr>
          <p:cNvPr id="3" name="Content Placeholder 2"/>
          <p:cNvSpPr>
            <a:spLocks noGrp="1"/>
          </p:cNvSpPr>
          <p:nvPr>
            <p:ph idx="1"/>
          </p:nvPr>
        </p:nvSpPr>
        <p:spPr/>
        <p:txBody>
          <a:bodyPr>
            <a:normAutofit/>
          </a:bodyPr>
          <a:lstStyle/>
          <a:p>
            <a:pPr algn="just"/>
            <a:r>
              <a:rPr lang="en-IN" dirty="0"/>
              <a:t>Let S and </a:t>
            </a:r>
            <a:r>
              <a:rPr lang="en-IN" dirty="0" smtClean="0"/>
              <a:t>S1  </a:t>
            </a:r>
            <a:r>
              <a:rPr lang="en-IN" dirty="0"/>
              <a:t>be two schedules with the same set of transactions.  S and </a:t>
            </a:r>
            <a:r>
              <a:rPr lang="en-IN" dirty="0" smtClean="0"/>
              <a:t>S1 </a:t>
            </a:r>
            <a:r>
              <a:rPr lang="en-IN" dirty="0"/>
              <a:t>are view equivalent if the following three conditions are met, for each data item </a:t>
            </a:r>
            <a:r>
              <a:rPr lang="en-IN" dirty="0" smtClean="0"/>
              <a:t>Q</a:t>
            </a:r>
            <a:endParaRPr lang="en-IN" dirty="0"/>
          </a:p>
          <a:p>
            <a:pPr marL="857250" lvl="1" indent="-457200">
              <a:buFont typeface="+mj-lt"/>
              <a:buAutoNum type="arabicPeriod"/>
            </a:pPr>
            <a:r>
              <a:rPr lang="en-IN" dirty="0"/>
              <a:t>If in schedule S, transaction </a:t>
            </a:r>
            <a:r>
              <a:rPr lang="en-IN" dirty="0" err="1"/>
              <a:t>T</a:t>
            </a:r>
            <a:r>
              <a:rPr lang="en-IN" baseline="-25000" dirty="0" err="1"/>
              <a:t>i</a:t>
            </a:r>
            <a:r>
              <a:rPr lang="en-IN" dirty="0"/>
              <a:t> reads the initial value of Q, then in schedule </a:t>
            </a:r>
            <a:r>
              <a:rPr lang="en-IN" dirty="0" smtClean="0"/>
              <a:t>S1 </a:t>
            </a:r>
            <a:r>
              <a:rPr lang="en-IN" dirty="0"/>
              <a:t>also transaction </a:t>
            </a:r>
            <a:r>
              <a:rPr lang="en-IN" dirty="0" err="1" smtClean="0"/>
              <a:t>T</a:t>
            </a:r>
            <a:r>
              <a:rPr lang="en-IN" baseline="-25000" dirty="0" err="1" smtClean="0"/>
              <a:t>i</a:t>
            </a:r>
            <a:r>
              <a:rPr lang="en-IN" dirty="0" smtClean="0"/>
              <a:t>  </a:t>
            </a:r>
            <a:r>
              <a:rPr lang="en-IN" dirty="0"/>
              <a:t>must read the initial value of Q.</a:t>
            </a:r>
          </a:p>
          <a:p>
            <a:pPr marL="857250" lvl="1" indent="-457200">
              <a:buFont typeface="+mj-lt"/>
              <a:buAutoNum type="arabicPeriod"/>
            </a:pPr>
            <a:r>
              <a:rPr lang="en-IN" dirty="0"/>
              <a:t>If in schedule S transaction </a:t>
            </a:r>
            <a:r>
              <a:rPr lang="en-IN" dirty="0" err="1"/>
              <a:t>T</a:t>
            </a:r>
            <a:r>
              <a:rPr lang="en-IN" baseline="-25000" dirty="0" err="1"/>
              <a:t>i</a:t>
            </a:r>
            <a:r>
              <a:rPr lang="en-IN" dirty="0"/>
              <a:t> executes read(Q), and that value was produced by transaction </a:t>
            </a:r>
            <a:r>
              <a:rPr lang="en-IN" dirty="0" err="1"/>
              <a:t>T</a:t>
            </a:r>
            <a:r>
              <a:rPr lang="en-IN" baseline="-25000" dirty="0" err="1"/>
              <a:t>j</a:t>
            </a:r>
            <a:r>
              <a:rPr lang="en-IN" dirty="0"/>
              <a:t>  (if any), then in schedule </a:t>
            </a:r>
            <a:r>
              <a:rPr lang="en-IN" dirty="0" smtClean="0"/>
              <a:t>S1 </a:t>
            </a:r>
            <a:r>
              <a:rPr lang="en-IN" dirty="0"/>
              <a:t>also transaction </a:t>
            </a:r>
            <a:r>
              <a:rPr lang="en-IN" dirty="0" err="1"/>
              <a:t>T</a:t>
            </a:r>
            <a:r>
              <a:rPr lang="en-IN" baseline="-25000" dirty="0" err="1"/>
              <a:t>i</a:t>
            </a:r>
            <a:r>
              <a:rPr lang="en-IN" dirty="0"/>
              <a:t> must read the value of Q that was produced by the same write(Q) operation of transaction </a:t>
            </a:r>
            <a:r>
              <a:rPr lang="en-IN" dirty="0" err="1" smtClean="0"/>
              <a:t>T</a:t>
            </a:r>
            <a:r>
              <a:rPr lang="en-IN" baseline="-25000" dirty="0" err="1" smtClean="0"/>
              <a:t>j</a:t>
            </a:r>
            <a:r>
              <a:rPr lang="en-IN" dirty="0" smtClean="0"/>
              <a:t>.</a:t>
            </a:r>
            <a:endParaRPr lang="en-IN" dirty="0"/>
          </a:p>
          <a:p>
            <a:pPr marL="857250" lvl="1" indent="-457200">
              <a:buFont typeface="+mj-lt"/>
              <a:buAutoNum type="arabicPeriod"/>
            </a:pPr>
            <a:r>
              <a:rPr lang="en-IN" dirty="0"/>
              <a:t>If </a:t>
            </a:r>
            <a:r>
              <a:rPr lang="en-IN" dirty="0" err="1" smtClean="0"/>
              <a:t>T</a:t>
            </a:r>
            <a:r>
              <a:rPr lang="en-IN" baseline="-25000" dirty="0" err="1" smtClean="0"/>
              <a:t>i</a:t>
            </a:r>
            <a:r>
              <a:rPr lang="en-IN" dirty="0" smtClean="0"/>
              <a:t> </a:t>
            </a:r>
            <a:r>
              <a:rPr lang="en-IN" dirty="0"/>
              <a:t>performs the final write on the data value in </a:t>
            </a:r>
            <a:r>
              <a:rPr lang="en-IN" dirty="0" smtClean="0"/>
              <a:t>S, </a:t>
            </a:r>
            <a:r>
              <a:rPr lang="en-IN" dirty="0"/>
              <a:t>then it also performs the final write on the data value in S2.</a:t>
            </a:r>
          </a:p>
        </p:txBody>
      </p:sp>
    </p:spTree>
    <p:extLst>
      <p:ext uri="{BB962C8B-B14F-4D97-AF65-F5344CB8AC3E}">
        <p14:creationId xmlns:p14="http://schemas.microsoft.com/office/powerpoint/2010/main" val="33296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a:t>
            </a:r>
            <a:r>
              <a:rPr lang="en-IN" dirty="0" smtClean="0"/>
              <a:t>serializable schedules</a:t>
            </a:r>
            <a:endParaRPr lang="en-IN" dirty="0"/>
          </a:p>
        </p:txBody>
      </p:sp>
      <p:sp>
        <p:nvSpPr>
          <p:cNvPr id="3" name="Content Placeholder 2"/>
          <p:cNvSpPr>
            <a:spLocks noGrp="1"/>
          </p:cNvSpPr>
          <p:nvPr>
            <p:ph idx="1"/>
          </p:nvPr>
        </p:nvSpPr>
        <p:spPr/>
        <p:txBody>
          <a:bodyPr/>
          <a:lstStyle/>
          <a:p>
            <a:pPr algn="just"/>
            <a:endParaRPr lang="en-IN" dirty="0" smtClean="0"/>
          </a:p>
          <a:p>
            <a:pPr algn="just"/>
            <a:endParaRPr lang="en-IN" dirty="0" smtClean="0"/>
          </a:p>
          <a:p>
            <a:pPr algn="just"/>
            <a:endParaRPr lang="en-IN" dirty="0" smtClean="0"/>
          </a:p>
          <a:p>
            <a:pPr algn="just"/>
            <a:endParaRPr lang="en-IN" dirty="0" smtClean="0"/>
          </a:p>
          <a:p>
            <a:pPr algn="just"/>
            <a:endParaRPr lang="en-IN" dirty="0" smtClean="0"/>
          </a:p>
          <a:p>
            <a:pPr algn="just"/>
            <a:r>
              <a:rPr lang="en-IN" dirty="0" smtClean="0"/>
              <a:t>Initial read </a:t>
            </a:r>
            <a:r>
              <a:rPr lang="en-US" sz="2800" dirty="0" smtClean="0">
                <a:solidFill>
                  <a:srgbClr val="00B050"/>
                </a:solidFill>
              </a:rPr>
              <a:t>√</a:t>
            </a:r>
            <a:endParaRPr lang="en-IN" dirty="0" smtClean="0">
              <a:solidFill>
                <a:srgbClr val="00B050"/>
              </a:solidFill>
            </a:endParaRPr>
          </a:p>
          <a:p>
            <a:pPr algn="just"/>
            <a:r>
              <a:rPr lang="en-US" dirty="0" smtClean="0"/>
              <a:t>Write-read conflict </a:t>
            </a:r>
            <a:r>
              <a:rPr lang="en-US" sz="2800" dirty="0">
                <a:solidFill>
                  <a:srgbClr val="00B050"/>
                </a:solidFill>
              </a:rPr>
              <a:t>√</a:t>
            </a:r>
            <a:endParaRPr lang="en-US" dirty="0" smtClean="0">
              <a:solidFill>
                <a:srgbClr val="00B050"/>
              </a:solidFill>
            </a:endParaRPr>
          </a:p>
          <a:p>
            <a:pPr algn="just"/>
            <a:r>
              <a:rPr lang="en-US" dirty="0" smtClean="0"/>
              <a:t>Final write </a:t>
            </a:r>
            <a:r>
              <a:rPr lang="en-US" sz="2800" dirty="0" smtClean="0">
                <a:solidFill>
                  <a:srgbClr val="00B050"/>
                </a:solidFill>
              </a:rPr>
              <a:t>√</a:t>
            </a:r>
            <a:endParaRPr lang="en-IN" dirty="0" smtClean="0">
              <a:solidFill>
                <a:srgbClr val="00B050"/>
              </a:solidFill>
            </a:endParaRPr>
          </a:p>
          <a:p>
            <a:pPr algn="just"/>
            <a:endParaRPr lang="en-IN" dirty="0" smtClean="0"/>
          </a:p>
          <a:p>
            <a:pPr marL="0" indent="0" algn="just">
              <a:buNone/>
            </a:pPr>
            <a:r>
              <a:rPr lang="en-IN" dirty="0" smtClean="0"/>
              <a:t/>
            </a:r>
            <a:br>
              <a:rPr lang="en-IN" dirty="0" smtClean="0"/>
            </a:br>
            <a:endParaRPr lang="en-IN" dirty="0"/>
          </a:p>
        </p:txBody>
      </p:sp>
      <p:graphicFrame>
        <p:nvGraphicFramePr>
          <p:cNvPr id="5" name="Content Placeholder 1"/>
          <p:cNvGraphicFramePr>
            <a:graphicFrameLocks/>
          </p:cNvGraphicFramePr>
          <p:nvPr>
            <p:extLst>
              <p:ext uri="{D42A27DB-BD31-4B8C-83A1-F6EECF244321}">
                <p14:modId xmlns:p14="http://schemas.microsoft.com/office/powerpoint/2010/main" val="3274825857"/>
              </p:ext>
            </p:extLst>
          </p:nvPr>
        </p:nvGraphicFramePr>
        <p:xfrm>
          <a:off x="457200" y="990600"/>
          <a:ext cx="3505200" cy="2022508"/>
        </p:xfrm>
        <a:graphic>
          <a:graphicData uri="http://schemas.openxmlformats.org/drawingml/2006/table">
            <a:tbl>
              <a:tblPr firstRow="1" firstCol="1" bandRow="1">
                <a:tableStyleId>{2D5ABB26-0587-4C30-8999-92F81FD0307C}</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T3</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066800">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930437883"/>
              </p:ext>
            </p:extLst>
          </p:nvPr>
        </p:nvGraphicFramePr>
        <p:xfrm>
          <a:off x="4705350" y="990600"/>
          <a:ext cx="3505200" cy="2022508"/>
        </p:xfrm>
        <a:graphic>
          <a:graphicData uri="http://schemas.openxmlformats.org/drawingml/2006/table">
            <a:tbl>
              <a:tblPr firstRow="1" firstCol="1" bandRow="1">
                <a:tableStyleId>{2D5ABB26-0587-4C30-8999-92F81FD0307C}</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T3</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06680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8" name="Oval 7"/>
          <p:cNvSpPr/>
          <p:nvPr/>
        </p:nvSpPr>
        <p:spPr>
          <a:xfrm>
            <a:off x="5257800" y="3276600"/>
            <a:ext cx="2520000" cy="25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5799000" y="3817800"/>
            <a:ext cx="1440000" cy="144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cxnSp>
        <p:nvCxnSpPr>
          <p:cNvPr id="11" name="Straight Arrow Connector 10"/>
          <p:cNvCxnSpPr/>
          <p:nvPr/>
        </p:nvCxnSpPr>
        <p:spPr>
          <a:xfrm flipV="1">
            <a:off x="4753788" y="4648200"/>
            <a:ext cx="1570812" cy="76646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3072371" y="4120200"/>
            <a:ext cx="2514600" cy="11484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4043416" y="5439633"/>
            <a:ext cx="1470750" cy="707886"/>
          </a:xfrm>
          <a:prstGeom prst="rect">
            <a:avLst/>
          </a:prstGeom>
          <a:noFill/>
        </p:spPr>
        <p:txBody>
          <a:bodyPr wrap="square" rtlCol="0">
            <a:spAutoFit/>
          </a:bodyPr>
          <a:lstStyle/>
          <a:p>
            <a:pPr algn="ctr"/>
            <a:r>
              <a:rPr lang="en-US" sz="2000" dirty="0" smtClean="0"/>
              <a:t>Conflict</a:t>
            </a:r>
          </a:p>
          <a:p>
            <a:pPr algn="ctr"/>
            <a:r>
              <a:rPr lang="en-US" sz="2000" dirty="0" smtClean="0"/>
              <a:t>Serializable</a:t>
            </a:r>
            <a:endParaRPr lang="en-IN" sz="2000" dirty="0"/>
          </a:p>
        </p:txBody>
      </p:sp>
      <p:sp>
        <p:nvSpPr>
          <p:cNvPr id="14" name="TextBox 13"/>
          <p:cNvSpPr txBox="1"/>
          <p:nvPr/>
        </p:nvSpPr>
        <p:spPr>
          <a:xfrm>
            <a:off x="2356800" y="5232183"/>
            <a:ext cx="1470750" cy="707886"/>
          </a:xfrm>
          <a:prstGeom prst="rect">
            <a:avLst/>
          </a:prstGeom>
          <a:noFill/>
        </p:spPr>
        <p:txBody>
          <a:bodyPr wrap="square" rtlCol="0">
            <a:spAutoFit/>
          </a:bodyPr>
          <a:lstStyle/>
          <a:p>
            <a:pPr algn="ctr"/>
            <a:r>
              <a:rPr lang="en-US" sz="2000" dirty="0" smtClean="0"/>
              <a:t>View</a:t>
            </a:r>
          </a:p>
          <a:p>
            <a:pPr algn="ctr"/>
            <a:r>
              <a:rPr lang="en-US" sz="2000" dirty="0" smtClean="0"/>
              <a:t>Serializable</a:t>
            </a:r>
            <a:endParaRPr lang="en-IN" sz="2000" dirty="0"/>
          </a:p>
        </p:txBody>
      </p:sp>
    </p:spTree>
    <p:extLst>
      <p:ext uri="{BB962C8B-B14F-4D97-AF65-F5344CB8AC3E}">
        <p14:creationId xmlns:p14="http://schemas.microsoft.com/office/powerpoint/2010/main" val="274528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a:t>
            </a:r>
            <a:r>
              <a:rPr lang="en-IN" dirty="0"/>
              <a:t>phase commit protocol</a:t>
            </a:r>
          </a:p>
        </p:txBody>
      </p:sp>
      <p:sp>
        <p:nvSpPr>
          <p:cNvPr id="3" name="Content Placeholder 2"/>
          <p:cNvSpPr>
            <a:spLocks noGrp="1"/>
          </p:cNvSpPr>
          <p:nvPr>
            <p:ph idx="1"/>
          </p:nvPr>
        </p:nvSpPr>
        <p:spPr/>
        <p:txBody>
          <a:bodyPr>
            <a:normAutofit/>
          </a:bodyPr>
          <a:lstStyle/>
          <a:p>
            <a:pPr algn="just"/>
            <a:r>
              <a:rPr lang="en-IN" dirty="0"/>
              <a:t>The two phase commit protocol ensures that all participants perform the same action (either to commit or to roll back a transaction).</a:t>
            </a:r>
          </a:p>
          <a:p>
            <a:pPr algn="just"/>
            <a:r>
              <a:rPr lang="en-IN" dirty="0"/>
              <a:t>The two phase commit strategy is designed to ensure that either all the databases are updated or none of them, so that the databases remain synchronized.</a:t>
            </a:r>
          </a:p>
          <a:p>
            <a:pPr algn="just"/>
            <a:r>
              <a:rPr lang="en-IN" dirty="0"/>
              <a:t>In two phase commit protocol there is one node which is act as a coordinator and all other participating node are known as cohorts or participant.</a:t>
            </a:r>
          </a:p>
          <a:p>
            <a:pPr algn="just"/>
            <a:r>
              <a:rPr lang="en-IN" dirty="0"/>
              <a:t>Coordinator – the component that coordinates with all the participants.</a:t>
            </a:r>
          </a:p>
          <a:p>
            <a:pPr algn="just"/>
            <a:r>
              <a:rPr lang="en-IN" dirty="0"/>
              <a:t>Cohorts (Participants) – each individual node except coordinator are participant</a:t>
            </a:r>
            <a:r>
              <a:rPr lang="en-IN" dirty="0" smtClean="0"/>
              <a:t>.</a:t>
            </a:r>
            <a:endParaRPr lang="en-IN" dirty="0"/>
          </a:p>
        </p:txBody>
      </p:sp>
    </p:spTree>
    <p:extLst>
      <p:ext uri="{BB962C8B-B14F-4D97-AF65-F5344CB8AC3E}">
        <p14:creationId xmlns:p14="http://schemas.microsoft.com/office/powerpoint/2010/main" val="312190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a:t>
            </a:r>
            <a:r>
              <a:rPr lang="en-IN" dirty="0"/>
              <a:t>phase commit protocol</a:t>
            </a:r>
          </a:p>
        </p:txBody>
      </p:sp>
      <p:sp>
        <p:nvSpPr>
          <p:cNvPr id="3" name="Content Placeholder 2"/>
          <p:cNvSpPr>
            <a:spLocks noGrp="1"/>
          </p:cNvSpPr>
          <p:nvPr>
            <p:ph idx="1"/>
          </p:nvPr>
        </p:nvSpPr>
        <p:spPr/>
        <p:txBody>
          <a:bodyPr>
            <a:normAutofit/>
          </a:bodyPr>
          <a:lstStyle/>
          <a:p>
            <a:pPr algn="just"/>
            <a:r>
              <a:rPr lang="en-IN" dirty="0"/>
              <a:t>As the name suggests, the two phase commit protocol involves two phases. </a:t>
            </a:r>
          </a:p>
          <a:p>
            <a:pPr marL="914400" lvl="1" indent="-457200">
              <a:buFont typeface="+mj-lt"/>
              <a:buAutoNum type="arabicPeriod"/>
            </a:pPr>
            <a:r>
              <a:rPr lang="en-IN" dirty="0"/>
              <a:t>The first phase is Commit Request phase OR phase 1</a:t>
            </a:r>
          </a:p>
          <a:p>
            <a:pPr marL="914400" lvl="1" indent="-457200">
              <a:buFont typeface="+mj-lt"/>
              <a:buAutoNum type="arabicPeriod"/>
            </a:pPr>
            <a:r>
              <a:rPr lang="en-IN" dirty="0"/>
              <a:t>The second phase is Commit phase OR phase </a:t>
            </a:r>
            <a:r>
              <a:rPr lang="en-IN" dirty="0" smtClean="0"/>
              <a:t>2</a:t>
            </a:r>
            <a:endParaRPr lang="en-IN" dirty="0"/>
          </a:p>
        </p:txBody>
      </p:sp>
    </p:spTree>
    <p:extLst>
      <p:ext uri="{BB962C8B-B14F-4D97-AF65-F5344CB8AC3E}">
        <p14:creationId xmlns:p14="http://schemas.microsoft.com/office/powerpoint/2010/main" val="34282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910673"/>
            <a:ext cx="3962432" cy="5562599"/>
          </a:xfrm>
          <a:ln w="3175">
            <a:solidFill>
              <a:schemeClr val="bg1">
                <a:lumMod val="85000"/>
              </a:schemeClr>
            </a:solidFill>
          </a:ln>
        </p:spPr>
        <p:style>
          <a:lnRef idx="2">
            <a:schemeClr val="accent4"/>
          </a:lnRef>
          <a:fillRef idx="1">
            <a:schemeClr val="lt1"/>
          </a:fillRef>
          <a:effectRef idx="0">
            <a:schemeClr val="accent4"/>
          </a:effectRef>
          <a:fontRef idx="minor">
            <a:schemeClr val="dk1"/>
          </a:fontRef>
        </p:style>
        <p:txBody>
          <a:bodyPr/>
          <a:lstStyle/>
          <a:p>
            <a:endParaRPr lang="en-IN" dirty="0"/>
          </a:p>
        </p:txBody>
      </p:sp>
      <p:sp>
        <p:nvSpPr>
          <p:cNvPr id="4" name="Content Placeholder 3"/>
          <p:cNvSpPr>
            <a:spLocks noGrp="1"/>
          </p:cNvSpPr>
          <p:nvPr>
            <p:ph sz="half" idx="2"/>
          </p:nvPr>
        </p:nvSpPr>
        <p:spPr>
          <a:xfrm>
            <a:off x="4192593" y="918126"/>
            <a:ext cx="4760907" cy="5555147"/>
          </a:xfrm>
          <a:ln w="3175">
            <a:solidFill>
              <a:schemeClr val="bg1">
                <a:lumMod val="85000"/>
              </a:schemeClr>
            </a:solidFill>
          </a:ln>
        </p:spPr>
        <p:style>
          <a:lnRef idx="2">
            <a:schemeClr val="accent4"/>
          </a:lnRef>
          <a:fillRef idx="1">
            <a:schemeClr val="lt1"/>
          </a:fillRef>
          <a:effectRef idx="0">
            <a:schemeClr val="accent4"/>
          </a:effectRef>
          <a:fontRef idx="minor">
            <a:schemeClr val="dk1"/>
          </a:fontRef>
        </p:style>
        <p:txBody>
          <a:bodyPr/>
          <a:lstStyle/>
          <a:p>
            <a:endParaRPr lang="en-IN" dirty="0"/>
          </a:p>
        </p:txBody>
      </p:sp>
      <p:sp>
        <p:nvSpPr>
          <p:cNvPr id="2" name="Title 1"/>
          <p:cNvSpPr>
            <a:spLocks noGrp="1"/>
          </p:cNvSpPr>
          <p:nvPr>
            <p:ph type="title"/>
          </p:nvPr>
        </p:nvSpPr>
        <p:spPr/>
        <p:txBody>
          <a:bodyPr/>
          <a:lstStyle/>
          <a:p>
            <a:r>
              <a:rPr lang="en-IN" dirty="0" smtClean="0"/>
              <a:t>Two </a:t>
            </a:r>
            <a:r>
              <a:rPr lang="en-IN" dirty="0"/>
              <a:t>phase commit protocol</a:t>
            </a:r>
          </a:p>
        </p:txBody>
      </p:sp>
      <p:cxnSp>
        <p:nvCxnSpPr>
          <p:cNvPr id="5" name="Straight Connector 4"/>
          <p:cNvCxnSpPr/>
          <p:nvPr/>
        </p:nvCxnSpPr>
        <p:spPr>
          <a:xfrm>
            <a:off x="5240779" y="3279378"/>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8595610" y="3279378"/>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9"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576620" y="2791972"/>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230161" y="1300670"/>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230161" y="43158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227880" y="140315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227880" y="43158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4662409" y="1218227"/>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8205709" y="1354667"/>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5240779" y="3279378"/>
            <a:ext cx="3354831" cy="606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H="1">
            <a:off x="5240779" y="3962400"/>
            <a:ext cx="3345930" cy="4799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a:off x="5241560" y="4724400"/>
            <a:ext cx="3354831" cy="606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flipH="1">
            <a:off x="5241560" y="5407422"/>
            <a:ext cx="3345930" cy="4799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rot="684265">
            <a:off x="5817970" y="3211169"/>
            <a:ext cx="2353771" cy="400110"/>
          </a:xfrm>
          <a:prstGeom prst="rect">
            <a:avLst/>
          </a:prstGeom>
          <a:noFill/>
        </p:spPr>
        <p:txBody>
          <a:bodyPr wrap="square" rtlCol="0">
            <a:spAutoFit/>
          </a:bodyPr>
          <a:lstStyle/>
          <a:p>
            <a:pPr algn="ctr"/>
            <a:r>
              <a:rPr lang="en-US" sz="2000" dirty="0" smtClean="0"/>
              <a:t>Request to prepare</a:t>
            </a:r>
            <a:endParaRPr lang="en-IN" sz="2000" dirty="0"/>
          </a:p>
        </p:txBody>
      </p:sp>
      <p:sp>
        <p:nvSpPr>
          <p:cNvPr id="25" name="TextBox 24"/>
          <p:cNvSpPr txBox="1"/>
          <p:nvPr/>
        </p:nvSpPr>
        <p:spPr>
          <a:xfrm rot="684265">
            <a:off x="6034009" y="4680850"/>
            <a:ext cx="1981200" cy="400110"/>
          </a:xfrm>
          <a:prstGeom prst="rect">
            <a:avLst/>
          </a:prstGeom>
          <a:noFill/>
        </p:spPr>
        <p:txBody>
          <a:bodyPr wrap="square" rtlCol="0">
            <a:spAutoFit/>
          </a:bodyPr>
          <a:lstStyle/>
          <a:p>
            <a:pPr algn="ctr"/>
            <a:r>
              <a:rPr lang="en-US" sz="2000" dirty="0" smtClean="0"/>
              <a:t>Commit</a:t>
            </a:r>
            <a:endParaRPr lang="en-IN" sz="2000" dirty="0"/>
          </a:p>
        </p:txBody>
      </p:sp>
      <p:sp>
        <p:nvSpPr>
          <p:cNvPr id="26" name="TextBox 25"/>
          <p:cNvSpPr txBox="1"/>
          <p:nvPr/>
        </p:nvSpPr>
        <p:spPr>
          <a:xfrm rot="21060000">
            <a:off x="5729764" y="3782106"/>
            <a:ext cx="2353771" cy="400110"/>
          </a:xfrm>
          <a:prstGeom prst="rect">
            <a:avLst/>
          </a:prstGeom>
          <a:noFill/>
        </p:spPr>
        <p:txBody>
          <a:bodyPr wrap="square" rtlCol="0">
            <a:spAutoFit/>
          </a:bodyPr>
          <a:lstStyle/>
          <a:p>
            <a:pPr algn="ctr"/>
            <a:r>
              <a:rPr lang="en-US" sz="2000" dirty="0" smtClean="0"/>
              <a:t>Prepared</a:t>
            </a:r>
            <a:endParaRPr lang="en-IN" sz="2000" dirty="0"/>
          </a:p>
        </p:txBody>
      </p:sp>
      <p:sp>
        <p:nvSpPr>
          <p:cNvPr id="27" name="TextBox 26"/>
          <p:cNvSpPr txBox="1"/>
          <p:nvPr/>
        </p:nvSpPr>
        <p:spPr>
          <a:xfrm rot="21060000">
            <a:off x="5882164" y="5209447"/>
            <a:ext cx="2353771" cy="400110"/>
          </a:xfrm>
          <a:prstGeom prst="rect">
            <a:avLst/>
          </a:prstGeom>
          <a:noFill/>
        </p:spPr>
        <p:txBody>
          <a:bodyPr wrap="square" rtlCol="0">
            <a:spAutoFit/>
          </a:bodyPr>
          <a:lstStyle/>
          <a:p>
            <a:pPr algn="ctr"/>
            <a:r>
              <a:rPr lang="en-US" sz="2000" dirty="0" smtClean="0"/>
              <a:t>Done</a:t>
            </a:r>
            <a:endParaRPr lang="en-IN" sz="2000" dirty="0"/>
          </a:p>
        </p:txBody>
      </p:sp>
      <p:sp>
        <p:nvSpPr>
          <p:cNvPr id="28" name="Left Brace 27"/>
          <p:cNvSpPr/>
          <p:nvPr/>
        </p:nvSpPr>
        <p:spPr>
          <a:xfrm>
            <a:off x="4953000" y="3279378"/>
            <a:ext cx="242809" cy="120954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9" name="Left Brace 28"/>
          <p:cNvSpPr/>
          <p:nvPr/>
        </p:nvSpPr>
        <p:spPr>
          <a:xfrm>
            <a:off x="4953000" y="4734053"/>
            <a:ext cx="242809" cy="120954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30" name="TextBox 29"/>
          <p:cNvSpPr txBox="1"/>
          <p:nvPr/>
        </p:nvSpPr>
        <p:spPr>
          <a:xfrm>
            <a:off x="4210382" y="3546853"/>
            <a:ext cx="914400" cy="646331"/>
          </a:xfrm>
          <a:prstGeom prst="rect">
            <a:avLst/>
          </a:prstGeom>
          <a:noFill/>
        </p:spPr>
        <p:txBody>
          <a:bodyPr wrap="square" rtlCol="0">
            <a:spAutoFit/>
          </a:bodyPr>
          <a:lstStyle/>
          <a:p>
            <a:pPr algn="ctr"/>
            <a:r>
              <a:rPr lang="en-US" dirty="0" smtClean="0"/>
              <a:t>Prepare</a:t>
            </a:r>
          </a:p>
          <a:p>
            <a:pPr algn="ctr"/>
            <a:r>
              <a:rPr lang="en-US" dirty="0" smtClean="0"/>
              <a:t>Phase</a:t>
            </a:r>
            <a:endParaRPr lang="en-IN" dirty="0"/>
          </a:p>
        </p:txBody>
      </p:sp>
      <p:sp>
        <p:nvSpPr>
          <p:cNvPr id="31" name="TextBox 30"/>
          <p:cNvSpPr txBox="1"/>
          <p:nvPr/>
        </p:nvSpPr>
        <p:spPr>
          <a:xfrm>
            <a:off x="4173509" y="5027950"/>
            <a:ext cx="1030419" cy="646331"/>
          </a:xfrm>
          <a:prstGeom prst="rect">
            <a:avLst/>
          </a:prstGeom>
          <a:noFill/>
        </p:spPr>
        <p:txBody>
          <a:bodyPr wrap="square" rtlCol="0">
            <a:spAutoFit/>
          </a:bodyPr>
          <a:lstStyle/>
          <a:p>
            <a:pPr algn="ctr"/>
            <a:r>
              <a:rPr lang="en-US" dirty="0" smtClean="0"/>
              <a:t>Commit</a:t>
            </a:r>
          </a:p>
          <a:p>
            <a:pPr algn="ctr"/>
            <a:r>
              <a:rPr lang="en-US" dirty="0" smtClean="0"/>
              <a:t>Phase</a:t>
            </a:r>
            <a:endParaRPr lang="en-IN" dirty="0"/>
          </a:p>
        </p:txBody>
      </p:sp>
      <p:cxnSp>
        <p:nvCxnSpPr>
          <p:cNvPr id="32" name="Straight Arrow Connector 31"/>
          <p:cNvCxnSpPr>
            <a:endCxn id="11" idx="3"/>
          </p:cNvCxnSpPr>
          <p:nvPr/>
        </p:nvCxnSpPr>
        <p:spPr>
          <a:xfrm flipH="1" flipV="1">
            <a:off x="992161" y="2064230"/>
            <a:ext cx="605840" cy="12981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endCxn id="13" idx="1"/>
          </p:cNvCxnSpPr>
          <p:nvPr/>
        </p:nvCxnSpPr>
        <p:spPr>
          <a:xfrm flipV="1">
            <a:off x="2643420" y="2166716"/>
            <a:ext cx="584460" cy="10226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a:endCxn id="14" idx="1"/>
          </p:cNvCxnSpPr>
          <p:nvPr/>
        </p:nvCxnSpPr>
        <p:spPr>
          <a:xfrm>
            <a:off x="2624806" y="3982161"/>
            <a:ext cx="603074" cy="10972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8" name="Straight Arrow Connector 47"/>
          <p:cNvCxnSpPr>
            <a:endCxn id="12" idx="3"/>
          </p:cNvCxnSpPr>
          <p:nvPr/>
        </p:nvCxnSpPr>
        <p:spPr>
          <a:xfrm flipH="1">
            <a:off x="992161" y="3982161"/>
            <a:ext cx="742597" cy="10972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803690" y="5407422"/>
            <a:ext cx="2628000" cy="1021556"/>
          </a:xfrm>
          <a:prstGeom prst="wedgeRoundRectCallout">
            <a:avLst>
              <a:gd name="adj1" fmla="val -5270"/>
              <a:gd name="adj2" fmla="val -144401"/>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Coordinator send request </a:t>
            </a:r>
            <a:r>
              <a:rPr lang="en-IN" dirty="0" smtClean="0"/>
              <a:t>asking </a:t>
            </a:r>
            <a:r>
              <a:rPr lang="en-IN" dirty="0"/>
              <a:t>for ready </a:t>
            </a:r>
            <a:r>
              <a:rPr lang="en-IN" dirty="0" smtClean="0"/>
              <a:t>to commit</a:t>
            </a:r>
            <a:endParaRPr lang="en-IN" dirty="0"/>
          </a:p>
        </p:txBody>
      </p:sp>
      <p:cxnSp>
        <p:nvCxnSpPr>
          <p:cNvPr id="56" name="Straight Arrow Connector 55"/>
          <p:cNvCxnSpPr/>
          <p:nvPr/>
        </p:nvCxnSpPr>
        <p:spPr>
          <a:xfrm flipH="1" flipV="1">
            <a:off x="2618637" y="3811992"/>
            <a:ext cx="654726" cy="11559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p:nvPr/>
        </p:nvCxnSpPr>
        <p:spPr>
          <a:xfrm flipH="1">
            <a:off x="2715860" y="2299942"/>
            <a:ext cx="563672" cy="10058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3" name="Straight Arrow Connector 62"/>
          <p:cNvCxnSpPr/>
          <p:nvPr/>
        </p:nvCxnSpPr>
        <p:spPr>
          <a:xfrm>
            <a:off x="914400" y="2166716"/>
            <a:ext cx="610869" cy="12839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6" name="Straight Arrow Connector 65"/>
          <p:cNvCxnSpPr/>
          <p:nvPr/>
        </p:nvCxnSpPr>
        <p:spPr>
          <a:xfrm flipV="1">
            <a:off x="959247" y="3886102"/>
            <a:ext cx="706410" cy="1036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801000" y="5410200"/>
            <a:ext cx="2628000" cy="1021556"/>
          </a:xfrm>
          <a:prstGeom prst="wedgeRoundRectCallout">
            <a:avLst>
              <a:gd name="adj1" fmla="val -48620"/>
              <a:gd name="adj2" fmla="val -88640"/>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Participant send reply whether </a:t>
            </a:r>
            <a:r>
              <a:rPr lang="en-IN" dirty="0" smtClean="0"/>
              <a:t>ready to commit or not</a:t>
            </a:r>
            <a:endParaRPr lang="en-IN" dirty="0"/>
          </a:p>
        </p:txBody>
      </p:sp>
      <p:sp>
        <p:nvSpPr>
          <p:cNvPr id="71" name="TextBox 70"/>
          <p:cNvSpPr txBox="1"/>
          <p:nvPr/>
        </p:nvSpPr>
        <p:spPr>
          <a:xfrm>
            <a:off x="791980" y="5410200"/>
            <a:ext cx="2628000" cy="715089"/>
          </a:xfrm>
          <a:prstGeom prst="wedgeRoundRectCallout">
            <a:avLst>
              <a:gd name="adj1" fmla="val -5270"/>
              <a:gd name="adj2" fmla="val -182134"/>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Coordinator inform to do commit</a:t>
            </a:r>
            <a:endParaRPr lang="en-IN" dirty="0"/>
          </a:p>
        </p:txBody>
      </p:sp>
      <p:sp>
        <p:nvSpPr>
          <p:cNvPr id="72" name="TextBox 71"/>
          <p:cNvSpPr txBox="1"/>
          <p:nvPr/>
        </p:nvSpPr>
        <p:spPr>
          <a:xfrm>
            <a:off x="801000" y="5412700"/>
            <a:ext cx="2628000" cy="1021556"/>
          </a:xfrm>
          <a:prstGeom prst="wedgeRoundRectCallout">
            <a:avLst>
              <a:gd name="adj1" fmla="val -48050"/>
              <a:gd name="adj2" fmla="val -102476"/>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Send “</a:t>
            </a:r>
            <a:r>
              <a:rPr lang="en-US" dirty="0" err="1" smtClean="0"/>
              <a:t>ack</a:t>
            </a:r>
            <a:r>
              <a:rPr lang="en-US" dirty="0" smtClean="0"/>
              <a:t>” to inform whether commit done or not</a:t>
            </a:r>
            <a:endParaRPr lang="en-IN" dirty="0"/>
          </a:p>
        </p:txBody>
      </p:sp>
    </p:spTree>
    <p:extLst>
      <p:ext uri="{BB962C8B-B14F-4D97-AF65-F5344CB8AC3E}">
        <p14:creationId xmlns:p14="http://schemas.microsoft.com/office/powerpoint/2010/main" val="259802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5"/>
                                        </p:tgtEl>
                                      </p:cBhvr>
                                    </p:animEffect>
                                    <p:set>
                                      <p:cBhvr>
                                        <p:cTn id="49" dur="1" fill="hold">
                                          <p:stCondLst>
                                            <p:cond delay="499"/>
                                          </p:stCondLst>
                                        </p:cTn>
                                        <p:tgtEl>
                                          <p:spTgt spid="5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32"/>
                                        </p:tgtEl>
                                      </p:cBhvr>
                                    </p:animEffect>
                                    <p:set>
                                      <p:cBhvr>
                                        <p:cTn id="54" dur="1" fill="hold">
                                          <p:stCondLst>
                                            <p:cond delay="499"/>
                                          </p:stCondLst>
                                        </p:cTn>
                                        <p:tgtEl>
                                          <p:spTgt spid="32"/>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39"/>
                                        </p:tgtEl>
                                      </p:cBhvr>
                                    </p:animEffect>
                                    <p:set>
                                      <p:cBhvr>
                                        <p:cTn id="57" dur="1" fill="hold">
                                          <p:stCondLst>
                                            <p:cond delay="499"/>
                                          </p:stCondLst>
                                        </p:cTn>
                                        <p:tgtEl>
                                          <p:spTgt spid="39"/>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48"/>
                                        </p:tgtEl>
                                      </p:cBhvr>
                                    </p:animEffect>
                                    <p:set>
                                      <p:cBhvr>
                                        <p:cTn id="63" dur="1" fill="hold">
                                          <p:stCondLst>
                                            <p:cond delay="499"/>
                                          </p:stCondLst>
                                        </p:cTn>
                                        <p:tgtEl>
                                          <p:spTgt spid="4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63"/>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6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1" nodeType="clickEffect">
                                  <p:stCondLst>
                                    <p:cond delay="0"/>
                                  </p:stCondLst>
                                  <p:childTnLst>
                                    <p:animEffect transition="out" filter="fade">
                                      <p:cBhvr>
                                        <p:cTn id="87" dur="500"/>
                                        <p:tgtEl>
                                          <p:spTgt spid="70"/>
                                        </p:tgtEl>
                                      </p:cBhvr>
                                    </p:animEffect>
                                    <p:set>
                                      <p:cBhvr>
                                        <p:cTn id="88" dur="1" fill="hold">
                                          <p:stCondLst>
                                            <p:cond delay="499"/>
                                          </p:stCondLst>
                                        </p:cTn>
                                        <p:tgtEl>
                                          <p:spTgt spid="7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56"/>
                                        </p:tgtEl>
                                      </p:cBhvr>
                                    </p:animEffect>
                                    <p:set>
                                      <p:cBhvr>
                                        <p:cTn id="93" dur="1" fill="hold">
                                          <p:stCondLst>
                                            <p:cond delay="499"/>
                                          </p:stCondLst>
                                        </p:cTn>
                                        <p:tgtEl>
                                          <p:spTgt spid="56"/>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59"/>
                                        </p:tgtEl>
                                      </p:cBhvr>
                                    </p:animEffect>
                                    <p:set>
                                      <p:cBhvr>
                                        <p:cTn id="96" dur="1" fill="hold">
                                          <p:stCondLst>
                                            <p:cond delay="499"/>
                                          </p:stCondLst>
                                        </p:cTn>
                                        <p:tgtEl>
                                          <p:spTgt spid="59"/>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63"/>
                                        </p:tgtEl>
                                      </p:cBhvr>
                                    </p:animEffect>
                                    <p:set>
                                      <p:cBhvr>
                                        <p:cTn id="99" dur="1" fill="hold">
                                          <p:stCondLst>
                                            <p:cond delay="499"/>
                                          </p:stCondLst>
                                        </p:cTn>
                                        <p:tgtEl>
                                          <p:spTgt spid="63"/>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66"/>
                                        </p:tgtEl>
                                      </p:cBhvr>
                                    </p:animEffect>
                                    <p:set>
                                      <p:cBhvr>
                                        <p:cTn id="102" dur="1" fill="hold">
                                          <p:stCondLst>
                                            <p:cond delay="499"/>
                                          </p:stCondLst>
                                        </p:cTn>
                                        <p:tgtEl>
                                          <p:spTgt spid="6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32"/>
                                        </p:tgtEl>
                                      </p:cBhvr>
                                    </p:animEffect>
                                    <p:set>
                                      <p:cBhvr>
                                        <p:cTn id="127" dur="1" fill="hold">
                                          <p:stCondLst>
                                            <p:cond delay="499"/>
                                          </p:stCondLst>
                                        </p:cTn>
                                        <p:tgtEl>
                                          <p:spTgt spid="32"/>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39"/>
                                        </p:tgtEl>
                                      </p:cBhvr>
                                    </p:animEffect>
                                    <p:set>
                                      <p:cBhvr>
                                        <p:cTn id="130" dur="1" fill="hold">
                                          <p:stCondLst>
                                            <p:cond delay="499"/>
                                          </p:stCondLst>
                                        </p:cTn>
                                        <p:tgtEl>
                                          <p:spTgt spid="39"/>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43"/>
                                        </p:tgtEl>
                                      </p:cBhvr>
                                    </p:animEffect>
                                    <p:set>
                                      <p:cBhvr>
                                        <p:cTn id="133" dur="1" fill="hold">
                                          <p:stCondLst>
                                            <p:cond delay="499"/>
                                          </p:stCondLst>
                                        </p:cTn>
                                        <p:tgtEl>
                                          <p:spTgt spid="4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48"/>
                                        </p:tgtEl>
                                      </p:cBhvr>
                                    </p:animEffect>
                                    <p:set>
                                      <p:cBhvr>
                                        <p:cTn id="136" dur="1" fill="hold">
                                          <p:stCondLst>
                                            <p:cond delay="499"/>
                                          </p:stCondLst>
                                        </p:cTn>
                                        <p:tgtEl>
                                          <p:spTgt spid="48"/>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71"/>
                                        </p:tgtEl>
                                      </p:cBhvr>
                                    </p:animEffect>
                                    <p:set>
                                      <p:cBhvr>
                                        <p:cTn id="139" dur="1" fill="hold">
                                          <p:stCondLst>
                                            <p:cond delay="499"/>
                                          </p:stCondLst>
                                        </p:cTn>
                                        <p:tgtEl>
                                          <p:spTgt spid="71"/>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22"/>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2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56"/>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59"/>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63"/>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6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72"/>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nodeType="clickEffect">
                                  <p:stCondLst>
                                    <p:cond delay="0"/>
                                  </p:stCondLst>
                                  <p:childTnLst>
                                    <p:animEffect transition="out" filter="fade">
                                      <p:cBhvr>
                                        <p:cTn id="163" dur="500"/>
                                        <p:tgtEl>
                                          <p:spTgt spid="56"/>
                                        </p:tgtEl>
                                      </p:cBhvr>
                                    </p:animEffect>
                                    <p:set>
                                      <p:cBhvr>
                                        <p:cTn id="164" dur="1" fill="hold">
                                          <p:stCondLst>
                                            <p:cond delay="499"/>
                                          </p:stCondLst>
                                        </p:cTn>
                                        <p:tgtEl>
                                          <p:spTgt spid="56"/>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59"/>
                                        </p:tgtEl>
                                      </p:cBhvr>
                                    </p:animEffect>
                                    <p:set>
                                      <p:cBhvr>
                                        <p:cTn id="167" dur="1" fill="hold">
                                          <p:stCondLst>
                                            <p:cond delay="499"/>
                                          </p:stCondLst>
                                        </p:cTn>
                                        <p:tgtEl>
                                          <p:spTgt spid="59"/>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63"/>
                                        </p:tgtEl>
                                      </p:cBhvr>
                                    </p:animEffect>
                                    <p:set>
                                      <p:cBhvr>
                                        <p:cTn id="170" dur="1" fill="hold">
                                          <p:stCondLst>
                                            <p:cond delay="499"/>
                                          </p:stCondLst>
                                        </p:cTn>
                                        <p:tgtEl>
                                          <p:spTgt spid="6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66"/>
                                        </p:tgtEl>
                                      </p:cBhvr>
                                    </p:animEffect>
                                    <p:set>
                                      <p:cBhvr>
                                        <p:cTn id="173" dur="1" fill="hold">
                                          <p:stCondLst>
                                            <p:cond delay="499"/>
                                          </p:stCondLst>
                                        </p:cTn>
                                        <p:tgtEl>
                                          <p:spTgt spid="66"/>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72"/>
                                        </p:tgtEl>
                                      </p:cBhvr>
                                    </p:animEffect>
                                    <p:set>
                                      <p:cBhvr>
                                        <p:cTn id="176" dur="1" fill="hold">
                                          <p:stCondLst>
                                            <p:cond delay="499"/>
                                          </p:stCondLst>
                                        </p:cTn>
                                        <p:tgtEl>
                                          <p:spTgt spid="7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0"/>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2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6" grpId="0"/>
      <p:bldP spid="27" grpId="0"/>
      <p:bldP spid="28" grpId="0" animBg="1"/>
      <p:bldP spid="29" grpId="0" animBg="1"/>
      <p:bldP spid="30" grpId="0"/>
      <p:bldP spid="31" grpId="0"/>
      <p:bldP spid="55" grpId="0" animBg="1"/>
      <p:bldP spid="55" grpId="1" animBg="1"/>
      <p:bldP spid="70" grpId="0" animBg="1"/>
      <p:bldP spid="70" grpId="1" animBg="1"/>
      <p:bldP spid="71" grpId="0" animBg="1"/>
      <p:bldP spid="71" grpId="1" animBg="1"/>
      <p:bldP spid="72" grpId="0" animBg="1"/>
      <p:bldP spid="7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transaction?</a:t>
            </a:r>
            <a:endParaRPr lang="en-US" dirty="0"/>
          </a:p>
        </p:txBody>
      </p:sp>
      <p:sp>
        <p:nvSpPr>
          <p:cNvPr id="3" name="Content Placeholder 2"/>
          <p:cNvSpPr>
            <a:spLocks noGrp="1"/>
          </p:cNvSpPr>
          <p:nvPr>
            <p:ph idx="1"/>
          </p:nvPr>
        </p:nvSpPr>
        <p:spPr/>
        <p:txBody>
          <a:bodyPr>
            <a:normAutofit/>
          </a:bodyPr>
          <a:lstStyle/>
          <a:p>
            <a:pPr algn="just"/>
            <a:r>
              <a:rPr lang="en-IN" dirty="0"/>
              <a:t>A transaction is a sequence of operations performed as a single logical unit of </a:t>
            </a:r>
            <a:r>
              <a:rPr lang="en-IN" dirty="0" smtClean="0"/>
              <a:t>work.</a:t>
            </a:r>
            <a:endParaRPr lang="en-IN" dirty="0"/>
          </a:p>
          <a:p>
            <a:pPr lvl="0" algn="just"/>
            <a:r>
              <a:rPr lang="en-US" dirty="0"/>
              <a:t>A transaction is a logical unit of work that contains one or more SQL statements. </a:t>
            </a:r>
            <a:endParaRPr lang="en-US" dirty="0" smtClean="0"/>
          </a:p>
          <a:p>
            <a:pPr lvl="0" algn="just"/>
            <a:r>
              <a:rPr lang="en-US" dirty="0" smtClean="0"/>
              <a:t>Example of transaction</a:t>
            </a:r>
            <a:endParaRPr lang="en-IN" dirty="0"/>
          </a:p>
          <a:p>
            <a:pPr marL="1876425" indent="1524000">
              <a:buNone/>
            </a:pPr>
            <a:r>
              <a:rPr lang="en-US" dirty="0" smtClean="0"/>
              <a:t> </a:t>
            </a:r>
            <a:r>
              <a:rPr lang="en-US" b="1" dirty="0" smtClean="0"/>
              <a:t>read </a:t>
            </a:r>
            <a:r>
              <a:rPr lang="en-US" dirty="0" smtClean="0"/>
              <a:t>(</a:t>
            </a:r>
            <a:r>
              <a:rPr lang="en-US" dirty="0"/>
              <a:t>A)</a:t>
            </a:r>
            <a:endParaRPr lang="en-IN" dirty="0"/>
          </a:p>
          <a:p>
            <a:pPr marL="1876425" indent="1524000">
              <a:buNone/>
            </a:pPr>
            <a:r>
              <a:rPr lang="en-US" dirty="0" smtClean="0"/>
              <a:t>A = </a:t>
            </a:r>
            <a:r>
              <a:rPr lang="en-US" dirty="0"/>
              <a:t>A – 50</a:t>
            </a:r>
            <a:endParaRPr lang="en-IN" dirty="0"/>
          </a:p>
          <a:p>
            <a:pPr marL="1876425" indent="1524000">
              <a:buNone/>
            </a:pPr>
            <a:r>
              <a:rPr lang="en-US" b="1" dirty="0"/>
              <a:t>w</a:t>
            </a:r>
            <a:r>
              <a:rPr lang="en-US" b="1" dirty="0" smtClean="0"/>
              <a:t>rite </a:t>
            </a:r>
            <a:r>
              <a:rPr lang="en-US" dirty="0" smtClean="0"/>
              <a:t>(A</a:t>
            </a:r>
            <a:r>
              <a:rPr lang="en-US" dirty="0"/>
              <a:t>)</a:t>
            </a:r>
            <a:endParaRPr lang="en-IN" dirty="0"/>
          </a:p>
          <a:p>
            <a:pPr marL="1876425" indent="1524000">
              <a:buNone/>
            </a:pPr>
            <a:r>
              <a:rPr lang="en-US" b="1" dirty="0"/>
              <a:t>r</a:t>
            </a:r>
            <a:r>
              <a:rPr lang="en-US" b="1" dirty="0" smtClean="0"/>
              <a:t>ead </a:t>
            </a:r>
            <a:r>
              <a:rPr lang="en-US" dirty="0" smtClean="0"/>
              <a:t>(B</a:t>
            </a:r>
            <a:r>
              <a:rPr lang="en-US" dirty="0"/>
              <a:t>)</a:t>
            </a:r>
            <a:endParaRPr lang="en-IN" dirty="0"/>
          </a:p>
          <a:p>
            <a:pPr marL="1876425" indent="1524000">
              <a:buNone/>
            </a:pPr>
            <a:r>
              <a:rPr lang="en-US" dirty="0" smtClean="0"/>
              <a:t>B = </a:t>
            </a:r>
            <a:r>
              <a:rPr lang="en-US" dirty="0"/>
              <a:t>B + 50</a:t>
            </a:r>
            <a:endParaRPr lang="en-IN" dirty="0"/>
          </a:p>
          <a:p>
            <a:pPr marL="1876425" indent="1524000">
              <a:buNone/>
            </a:pPr>
            <a:r>
              <a:rPr lang="en-US" b="1" dirty="0" smtClean="0"/>
              <a:t>write </a:t>
            </a:r>
            <a:r>
              <a:rPr lang="en-US" dirty="0" smtClean="0"/>
              <a:t>(B</a:t>
            </a:r>
            <a:r>
              <a:rPr lang="en-US" dirty="0"/>
              <a:t>) </a:t>
            </a:r>
            <a:endParaRPr lang="en-IN" dirty="0"/>
          </a:p>
          <a:p>
            <a:pPr marL="0" indent="0" algn="just">
              <a:buNone/>
            </a:pPr>
            <a:endParaRPr lang="en-US" dirty="0" smtClean="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p:txBody>
      </p:sp>
      <p:sp>
        <p:nvSpPr>
          <p:cNvPr id="6" name="Right Brace 5"/>
          <p:cNvSpPr/>
          <p:nvPr/>
        </p:nvSpPr>
        <p:spPr>
          <a:xfrm>
            <a:off x="5257800" y="3326731"/>
            <a:ext cx="228600" cy="1295400"/>
          </a:xfrm>
          <a:prstGeom prst="righ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7" name="Right Brace 6"/>
          <p:cNvSpPr/>
          <p:nvPr/>
        </p:nvSpPr>
        <p:spPr>
          <a:xfrm>
            <a:off x="5257800" y="4672263"/>
            <a:ext cx="228600" cy="1295400"/>
          </a:xfrm>
          <a:prstGeom prst="righ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8" name="Left Brace 7"/>
          <p:cNvSpPr/>
          <p:nvPr/>
        </p:nvSpPr>
        <p:spPr>
          <a:xfrm>
            <a:off x="3124200" y="3326731"/>
            <a:ext cx="304800" cy="2640932"/>
          </a:xfrm>
          <a:prstGeom prst="lef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9" name="Rounded Rectangular Callout 8"/>
          <p:cNvSpPr/>
          <p:nvPr/>
        </p:nvSpPr>
        <p:spPr>
          <a:xfrm>
            <a:off x="990600" y="4114800"/>
            <a:ext cx="1717508" cy="557463"/>
          </a:xfrm>
          <a:prstGeom prst="wedgeRoundRectCallout">
            <a:avLst>
              <a:gd name="adj1" fmla="val 73904"/>
              <a:gd name="adj2" fmla="val 483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Transaction</a:t>
            </a:r>
            <a:endParaRPr lang="en-IN" dirty="0"/>
          </a:p>
        </p:txBody>
      </p:sp>
      <p:sp>
        <p:nvSpPr>
          <p:cNvPr id="10" name="Rounded Rectangle 9"/>
          <p:cNvSpPr/>
          <p:nvPr/>
        </p:nvSpPr>
        <p:spPr>
          <a:xfrm>
            <a:off x="6366711" y="4342397"/>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Operations</a:t>
            </a:r>
            <a:endParaRPr lang="en-IN" dirty="0"/>
          </a:p>
        </p:txBody>
      </p:sp>
      <p:cxnSp>
        <p:nvCxnSpPr>
          <p:cNvPr id="12" name="Straight Arrow Connector 11"/>
          <p:cNvCxnSpPr>
            <a:stCxn id="10" idx="1"/>
          </p:cNvCxnSpPr>
          <p:nvPr/>
        </p:nvCxnSpPr>
        <p:spPr>
          <a:xfrm flipH="1" flipV="1">
            <a:off x="5486400" y="3967914"/>
            <a:ext cx="880311" cy="6792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10" idx="1"/>
          </p:cNvCxnSpPr>
          <p:nvPr/>
        </p:nvCxnSpPr>
        <p:spPr>
          <a:xfrm flipH="1">
            <a:off x="5486400" y="4647197"/>
            <a:ext cx="880311" cy="6727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9" name="Rounded Rectangle 18"/>
          <p:cNvSpPr/>
          <p:nvPr/>
        </p:nvSpPr>
        <p:spPr>
          <a:xfrm>
            <a:off x="3099486" y="3124200"/>
            <a:ext cx="2514600" cy="3048000"/>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0" name="Rounded Rectangular Callout 19"/>
          <p:cNvSpPr/>
          <p:nvPr/>
        </p:nvSpPr>
        <p:spPr>
          <a:xfrm>
            <a:off x="6172200" y="2362201"/>
            <a:ext cx="2438400" cy="879808"/>
          </a:xfrm>
          <a:prstGeom prst="wedgeRoundRectCallout">
            <a:avLst>
              <a:gd name="adj1" fmla="val -85465"/>
              <a:gd name="adj2" fmla="val 46911"/>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smtClean="0"/>
              <a:t>Work as a single logical unit</a:t>
            </a:r>
            <a:endParaRPr lang="en-IN" dirty="0"/>
          </a:p>
        </p:txBody>
      </p:sp>
    </p:spTree>
    <p:extLst>
      <p:ext uri="{BB962C8B-B14F-4D97-AF65-F5344CB8AC3E}">
        <p14:creationId xmlns:p14="http://schemas.microsoft.com/office/powerpoint/2010/main" val="305211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a:t>
            </a:r>
            <a:r>
              <a:rPr lang="en-IN" dirty="0"/>
              <a:t>phase commit protocol</a:t>
            </a:r>
          </a:p>
        </p:txBody>
      </p:sp>
      <p:sp>
        <p:nvSpPr>
          <p:cNvPr id="3" name="Content Placeholder 2"/>
          <p:cNvSpPr>
            <a:spLocks noGrp="1"/>
          </p:cNvSpPr>
          <p:nvPr>
            <p:ph idx="1"/>
          </p:nvPr>
        </p:nvSpPr>
        <p:spPr/>
        <p:txBody>
          <a:bodyPr>
            <a:normAutofit/>
          </a:bodyPr>
          <a:lstStyle/>
          <a:p>
            <a:pPr algn="just"/>
            <a:r>
              <a:rPr lang="en-IN" dirty="0"/>
              <a:t>Commit Request Phase (Obtaining Decision)</a:t>
            </a:r>
          </a:p>
          <a:p>
            <a:pPr lvl="1"/>
            <a:r>
              <a:rPr lang="en-IN" dirty="0"/>
              <a:t>To commit the transaction, the coordinator sends a request asking for “ready for commit” to each cohort.</a:t>
            </a:r>
          </a:p>
          <a:p>
            <a:pPr lvl="1"/>
            <a:r>
              <a:rPr lang="en-IN" dirty="0"/>
              <a:t>The coordinator waits until it has received a reply from all cohorts to “vote” on the request.</a:t>
            </a:r>
          </a:p>
          <a:p>
            <a:pPr lvl="1"/>
            <a:r>
              <a:rPr lang="en-IN" dirty="0"/>
              <a:t>Each participant votes by sending a message back to the coordinator as follows:</a:t>
            </a:r>
          </a:p>
          <a:p>
            <a:pPr lvl="2"/>
            <a:r>
              <a:rPr lang="en-IN" dirty="0"/>
              <a:t>It votes YES if it is prepared to commit</a:t>
            </a:r>
          </a:p>
          <a:p>
            <a:pPr lvl="2"/>
            <a:r>
              <a:rPr lang="en-IN" dirty="0"/>
              <a:t>It may vote NO for any reason if it cannot prepare the transaction due to a local failure.</a:t>
            </a:r>
          </a:p>
          <a:p>
            <a:pPr lvl="2"/>
            <a:r>
              <a:rPr lang="en-IN" dirty="0"/>
              <a:t>It may delay in voting because cohort was busy with other work</a:t>
            </a:r>
            <a:r>
              <a:rPr lang="en-IN" dirty="0" smtClean="0"/>
              <a:t>.</a:t>
            </a:r>
            <a:endParaRPr lang="en-IN" dirty="0"/>
          </a:p>
        </p:txBody>
      </p:sp>
    </p:spTree>
    <p:extLst>
      <p:ext uri="{BB962C8B-B14F-4D97-AF65-F5344CB8AC3E}">
        <p14:creationId xmlns:p14="http://schemas.microsoft.com/office/powerpoint/2010/main" val="389337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a:t>
            </a:r>
            <a:r>
              <a:rPr lang="en-IN" dirty="0"/>
              <a:t>phase commit protocol</a:t>
            </a:r>
          </a:p>
        </p:txBody>
      </p:sp>
      <p:sp>
        <p:nvSpPr>
          <p:cNvPr id="3" name="Content Placeholder 2"/>
          <p:cNvSpPr>
            <a:spLocks noGrp="1"/>
          </p:cNvSpPr>
          <p:nvPr>
            <p:ph idx="1"/>
          </p:nvPr>
        </p:nvSpPr>
        <p:spPr/>
        <p:txBody>
          <a:bodyPr>
            <a:normAutofit/>
          </a:bodyPr>
          <a:lstStyle/>
          <a:p>
            <a:pPr algn="just"/>
            <a:r>
              <a:rPr lang="en-IN" dirty="0" smtClean="0"/>
              <a:t>Commit </a:t>
            </a:r>
            <a:r>
              <a:rPr lang="en-IN" dirty="0"/>
              <a:t>Phase (Performing Decision)</a:t>
            </a:r>
          </a:p>
          <a:p>
            <a:pPr lvl="1"/>
            <a:r>
              <a:rPr lang="en-IN" dirty="0"/>
              <a:t>If the coordinator receives YES response from all cohorts, it decides to commit. The transaction is now officially committed. </a:t>
            </a:r>
            <a:endParaRPr lang="en-IN" dirty="0" smtClean="0"/>
          </a:p>
          <a:p>
            <a:pPr lvl="1"/>
            <a:r>
              <a:rPr lang="en-IN" dirty="0" smtClean="0"/>
              <a:t>Otherwise</a:t>
            </a:r>
            <a:r>
              <a:rPr lang="en-IN" dirty="0"/>
              <a:t>, it either receives a NO response or gives up waiting for some cohort, so it decides to abort.</a:t>
            </a:r>
          </a:p>
          <a:p>
            <a:pPr lvl="1"/>
            <a:r>
              <a:rPr lang="en-IN" dirty="0"/>
              <a:t>The coordinator sends its decision to all participants (i.e. COMMIT or ABORT).</a:t>
            </a:r>
          </a:p>
          <a:p>
            <a:pPr lvl="1"/>
            <a:r>
              <a:rPr lang="en-IN" dirty="0"/>
              <a:t>Participants acknowledge receipt of commit or about by replying DONE.</a:t>
            </a:r>
          </a:p>
        </p:txBody>
      </p:sp>
    </p:spTree>
    <p:extLst>
      <p:ext uri="{BB962C8B-B14F-4D97-AF65-F5344CB8AC3E}">
        <p14:creationId xmlns:p14="http://schemas.microsoft.com/office/powerpoint/2010/main" val="178957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Database r</a:t>
            </a:r>
            <a:r>
              <a:rPr lang="en-IN" dirty="0" smtClean="0"/>
              <a:t>ecovery</a:t>
            </a:r>
            <a:endParaRPr lang="en-IN" dirty="0"/>
          </a:p>
        </p:txBody>
      </p:sp>
      <p:sp>
        <p:nvSpPr>
          <p:cNvPr id="3" name="Content Placeholder 2"/>
          <p:cNvSpPr>
            <a:spLocks noGrp="1"/>
          </p:cNvSpPr>
          <p:nvPr>
            <p:ph idx="1"/>
          </p:nvPr>
        </p:nvSpPr>
        <p:spPr/>
        <p:txBody>
          <a:bodyPr>
            <a:normAutofit/>
          </a:bodyPr>
          <a:lstStyle/>
          <a:p>
            <a:pPr algn="just"/>
            <a:r>
              <a:rPr lang="en-IN" dirty="0" smtClean="0"/>
              <a:t>There </a:t>
            </a:r>
            <a:r>
              <a:rPr lang="en-IN" dirty="0"/>
              <a:t>are many situations in which a transaction may not reach a commit or abort point.</a:t>
            </a:r>
          </a:p>
          <a:p>
            <a:pPr lvl="1"/>
            <a:r>
              <a:rPr lang="en-IN" dirty="0"/>
              <a:t>An operating system crash can terminate the DBMS processes</a:t>
            </a:r>
          </a:p>
          <a:p>
            <a:pPr lvl="1"/>
            <a:r>
              <a:rPr lang="en-IN" dirty="0"/>
              <a:t>The DBMS can crash</a:t>
            </a:r>
          </a:p>
          <a:p>
            <a:pPr lvl="1"/>
            <a:r>
              <a:rPr lang="en-IN" dirty="0"/>
              <a:t>The system might lose power</a:t>
            </a:r>
          </a:p>
          <a:p>
            <a:pPr lvl="1"/>
            <a:r>
              <a:rPr lang="en-IN" dirty="0"/>
              <a:t>A disk may fail or other hardware may fail.</a:t>
            </a:r>
          </a:p>
          <a:p>
            <a:pPr lvl="1"/>
            <a:r>
              <a:rPr lang="en-IN" dirty="0"/>
              <a:t>Human error can result in deletion of critical data.</a:t>
            </a:r>
          </a:p>
          <a:p>
            <a:pPr algn="just"/>
            <a:r>
              <a:rPr lang="en-IN" dirty="0"/>
              <a:t>In any of these situations, data in the database may become inconsistent or lost</a:t>
            </a:r>
            <a:r>
              <a:rPr lang="en-IN" dirty="0" smtClean="0"/>
              <a:t>.</a:t>
            </a:r>
            <a:endParaRPr lang="en-IN" dirty="0"/>
          </a:p>
        </p:txBody>
      </p:sp>
    </p:spTree>
    <p:extLst>
      <p:ext uri="{BB962C8B-B14F-4D97-AF65-F5344CB8AC3E}">
        <p14:creationId xmlns:p14="http://schemas.microsoft.com/office/powerpoint/2010/main" val="245066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Database r</a:t>
            </a:r>
            <a:r>
              <a:rPr lang="en-IN" dirty="0" smtClean="0"/>
              <a:t>ecovery</a:t>
            </a:r>
            <a:endParaRPr lang="en-IN" dirty="0"/>
          </a:p>
        </p:txBody>
      </p:sp>
      <p:sp>
        <p:nvSpPr>
          <p:cNvPr id="3" name="Content Placeholder 2"/>
          <p:cNvSpPr>
            <a:spLocks noGrp="1"/>
          </p:cNvSpPr>
          <p:nvPr>
            <p:ph idx="1"/>
          </p:nvPr>
        </p:nvSpPr>
        <p:spPr/>
        <p:txBody>
          <a:bodyPr>
            <a:normAutofit/>
          </a:bodyPr>
          <a:lstStyle/>
          <a:p>
            <a:pPr algn="just"/>
            <a:r>
              <a:rPr lang="en-IN" dirty="0" smtClean="0"/>
              <a:t>For </a:t>
            </a:r>
            <a:r>
              <a:rPr lang="en-IN" dirty="0"/>
              <a:t>example, if a transaction has completed 30 out of 40 scheduled writes to the database when the DBMS crashes, then the database may be in an inconsistent state as only part of the transaction’s work was completed.</a:t>
            </a:r>
          </a:p>
          <a:p>
            <a:pPr algn="just"/>
            <a:r>
              <a:rPr lang="en-IN" dirty="0"/>
              <a:t>Database </a:t>
            </a:r>
            <a:r>
              <a:rPr lang="en-IN" dirty="0" smtClean="0"/>
              <a:t>recovery </a:t>
            </a:r>
            <a:r>
              <a:rPr lang="en-IN" dirty="0"/>
              <a:t>is the process of restoring the database and the data to a consistent state. </a:t>
            </a:r>
            <a:endParaRPr lang="en-IN" dirty="0" smtClean="0"/>
          </a:p>
          <a:p>
            <a:pPr algn="just"/>
            <a:r>
              <a:rPr lang="en-IN" dirty="0" smtClean="0"/>
              <a:t>This </a:t>
            </a:r>
            <a:r>
              <a:rPr lang="en-IN" dirty="0"/>
              <a:t>may include restoring lost data up to the point of the event (e.g. system crash).</a:t>
            </a:r>
          </a:p>
        </p:txBody>
      </p:sp>
    </p:spTree>
    <p:extLst>
      <p:ext uri="{BB962C8B-B14F-4D97-AF65-F5344CB8AC3E}">
        <p14:creationId xmlns:p14="http://schemas.microsoft.com/office/powerpoint/2010/main" val="224856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 based recovery method</a:t>
            </a:r>
          </a:p>
        </p:txBody>
      </p:sp>
      <p:sp>
        <p:nvSpPr>
          <p:cNvPr id="3" name="Content Placeholder 2"/>
          <p:cNvSpPr>
            <a:spLocks noGrp="1"/>
          </p:cNvSpPr>
          <p:nvPr>
            <p:ph idx="1"/>
          </p:nvPr>
        </p:nvSpPr>
        <p:spPr/>
        <p:txBody>
          <a:bodyPr>
            <a:normAutofit/>
          </a:bodyPr>
          <a:lstStyle/>
          <a:p>
            <a:pPr algn="just"/>
            <a:r>
              <a:rPr lang="en-IN" dirty="0"/>
              <a:t>A  log is kept on stable </a:t>
            </a:r>
            <a:r>
              <a:rPr lang="en-IN" dirty="0" smtClean="0"/>
              <a:t>storage (</a:t>
            </a:r>
            <a:r>
              <a:rPr lang="en-IN" dirty="0" err="1" smtClean="0"/>
              <a:t>i.e</a:t>
            </a:r>
            <a:r>
              <a:rPr lang="en-IN" dirty="0" smtClean="0"/>
              <a:t> HDD). </a:t>
            </a:r>
            <a:endParaRPr lang="en-IN" dirty="0"/>
          </a:p>
          <a:p>
            <a:pPr lvl="1"/>
            <a:r>
              <a:rPr lang="en-IN" dirty="0"/>
              <a:t>The log is a sequence of </a:t>
            </a:r>
            <a:r>
              <a:rPr lang="en-IN" dirty="0" smtClean="0"/>
              <a:t>records</a:t>
            </a:r>
            <a:r>
              <a:rPr lang="en-IN" dirty="0"/>
              <a:t>, which maintains information about update activities on the database.</a:t>
            </a:r>
          </a:p>
          <a:p>
            <a:pPr algn="just"/>
            <a:r>
              <a:rPr lang="en-IN" dirty="0" smtClean="0"/>
              <a:t>Log </a:t>
            </a:r>
            <a:r>
              <a:rPr lang="en-IN" dirty="0"/>
              <a:t>contains </a:t>
            </a:r>
          </a:p>
          <a:p>
            <a:pPr marL="914400" lvl="1" indent="-457200">
              <a:buFont typeface="+mj-lt"/>
              <a:buAutoNum type="arabicPeriod"/>
            </a:pPr>
            <a:r>
              <a:rPr lang="en-IN" dirty="0" smtClean="0"/>
              <a:t>Start </a:t>
            </a:r>
            <a:r>
              <a:rPr lang="en-IN" dirty="0"/>
              <a:t>of transaction </a:t>
            </a:r>
          </a:p>
          <a:p>
            <a:pPr marL="914400" lvl="1" indent="-457200">
              <a:buFont typeface="+mj-lt"/>
              <a:buAutoNum type="arabicPeriod"/>
            </a:pPr>
            <a:r>
              <a:rPr lang="en-IN" dirty="0" smtClean="0"/>
              <a:t>Transaction-id</a:t>
            </a:r>
            <a:endParaRPr lang="en-IN" dirty="0"/>
          </a:p>
          <a:p>
            <a:pPr marL="914400" lvl="1" indent="-457200">
              <a:buFont typeface="+mj-lt"/>
              <a:buAutoNum type="arabicPeriod"/>
            </a:pPr>
            <a:r>
              <a:rPr lang="en-IN" dirty="0" smtClean="0"/>
              <a:t>Record-id </a:t>
            </a:r>
            <a:endParaRPr lang="en-IN" dirty="0"/>
          </a:p>
          <a:p>
            <a:pPr marL="914400" lvl="1" indent="-457200">
              <a:buFont typeface="+mj-lt"/>
              <a:buAutoNum type="arabicPeriod"/>
            </a:pPr>
            <a:r>
              <a:rPr lang="en-IN" dirty="0" smtClean="0"/>
              <a:t>Type </a:t>
            </a:r>
            <a:r>
              <a:rPr lang="en-IN" dirty="0"/>
              <a:t>of operation (insert, update, delete) </a:t>
            </a:r>
          </a:p>
          <a:p>
            <a:pPr marL="914400" lvl="1" indent="-457200">
              <a:buFont typeface="+mj-lt"/>
              <a:buAutoNum type="arabicPeriod"/>
            </a:pPr>
            <a:r>
              <a:rPr lang="en-IN" dirty="0" smtClean="0"/>
              <a:t>Old </a:t>
            </a:r>
            <a:r>
              <a:rPr lang="en-IN" dirty="0"/>
              <a:t>value, new value </a:t>
            </a:r>
          </a:p>
          <a:p>
            <a:pPr marL="914400" lvl="1" indent="-457200">
              <a:buFont typeface="+mj-lt"/>
              <a:buAutoNum type="arabicPeriod"/>
            </a:pPr>
            <a:r>
              <a:rPr lang="en-IN" dirty="0" smtClean="0"/>
              <a:t>End </a:t>
            </a:r>
            <a:r>
              <a:rPr lang="en-IN" dirty="0"/>
              <a:t>of transaction that is committed or aborted.</a:t>
            </a:r>
          </a:p>
          <a:p>
            <a:pPr algn="just"/>
            <a:endParaRPr lang="en-IN" dirty="0"/>
          </a:p>
        </p:txBody>
      </p:sp>
    </p:spTree>
    <p:extLst>
      <p:ext uri="{BB962C8B-B14F-4D97-AF65-F5344CB8AC3E}">
        <p14:creationId xmlns:p14="http://schemas.microsoft.com/office/powerpoint/2010/main" val="50096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 based recovery method</a:t>
            </a:r>
          </a:p>
        </p:txBody>
      </p:sp>
      <p:sp>
        <p:nvSpPr>
          <p:cNvPr id="3" name="Content Placeholder 2"/>
          <p:cNvSpPr>
            <a:spLocks noGrp="1"/>
          </p:cNvSpPr>
          <p:nvPr>
            <p:ph idx="1"/>
          </p:nvPr>
        </p:nvSpPr>
        <p:spPr/>
        <p:txBody>
          <a:bodyPr>
            <a:normAutofit/>
          </a:bodyPr>
          <a:lstStyle/>
          <a:p>
            <a:pPr algn="just"/>
            <a:r>
              <a:rPr lang="en-IN" dirty="0" smtClean="0"/>
              <a:t>When </a:t>
            </a:r>
            <a:r>
              <a:rPr lang="en-IN" dirty="0"/>
              <a:t>transaction </a:t>
            </a:r>
            <a:r>
              <a:rPr lang="en-IN" dirty="0" err="1"/>
              <a:t>T</a:t>
            </a:r>
            <a:r>
              <a:rPr lang="en-IN" baseline="-25000" dirty="0" err="1"/>
              <a:t>i</a:t>
            </a:r>
            <a:r>
              <a:rPr lang="en-IN" dirty="0"/>
              <a:t> starts, it registers itself by writing a record </a:t>
            </a:r>
            <a:endParaRPr lang="en-IN" dirty="0" smtClean="0"/>
          </a:p>
          <a:p>
            <a:pPr marL="0" indent="360363" algn="just">
              <a:buNone/>
            </a:pPr>
            <a:r>
              <a:rPr lang="en-IN" dirty="0" smtClean="0">
                <a:solidFill>
                  <a:srgbClr val="FF0000"/>
                </a:solidFill>
              </a:rPr>
              <a:t>&lt;</a:t>
            </a:r>
            <a:r>
              <a:rPr lang="en-IN" dirty="0" err="1">
                <a:solidFill>
                  <a:srgbClr val="FF0000"/>
                </a:solidFill>
              </a:rPr>
              <a:t>T</a:t>
            </a:r>
            <a:r>
              <a:rPr lang="en-IN" baseline="-25000" dirty="0" err="1">
                <a:solidFill>
                  <a:srgbClr val="FF0000"/>
                </a:solidFill>
              </a:rPr>
              <a:t>i</a:t>
            </a:r>
            <a:r>
              <a:rPr lang="en-IN" dirty="0">
                <a:solidFill>
                  <a:srgbClr val="FF0000"/>
                </a:solidFill>
              </a:rPr>
              <a:t>  start&gt; </a:t>
            </a:r>
            <a:r>
              <a:rPr lang="en-IN" dirty="0" smtClean="0"/>
              <a:t>to </a:t>
            </a:r>
            <a:r>
              <a:rPr lang="en-IN" dirty="0"/>
              <a:t>the log</a:t>
            </a:r>
          </a:p>
          <a:p>
            <a:pPr algn="just"/>
            <a:r>
              <a:rPr lang="en-IN" dirty="0"/>
              <a:t>Before </a:t>
            </a:r>
            <a:r>
              <a:rPr lang="en-IN" dirty="0" err="1"/>
              <a:t>T</a:t>
            </a:r>
            <a:r>
              <a:rPr lang="en-IN" baseline="-25000" dirty="0" err="1"/>
              <a:t>i</a:t>
            </a:r>
            <a:r>
              <a:rPr lang="en-IN" dirty="0"/>
              <a:t> executes write(X), a log record </a:t>
            </a:r>
            <a:r>
              <a:rPr lang="en-IN" dirty="0" smtClean="0">
                <a:solidFill>
                  <a:srgbClr val="FF0000"/>
                </a:solidFill>
              </a:rPr>
              <a:t>&lt;</a:t>
            </a:r>
            <a:r>
              <a:rPr lang="en-IN" dirty="0" err="1">
                <a:solidFill>
                  <a:srgbClr val="FF0000"/>
                </a:solidFill>
              </a:rPr>
              <a:t>T</a:t>
            </a:r>
            <a:r>
              <a:rPr lang="en-IN" baseline="-25000" dirty="0" err="1">
                <a:solidFill>
                  <a:srgbClr val="FF0000"/>
                </a:solidFill>
              </a:rPr>
              <a:t>i</a:t>
            </a:r>
            <a:r>
              <a:rPr lang="en-IN" dirty="0">
                <a:solidFill>
                  <a:srgbClr val="FF0000"/>
                </a:solidFill>
              </a:rPr>
              <a:t>, X,  V1,  </a:t>
            </a:r>
            <a:r>
              <a:rPr lang="en-IN" dirty="0" smtClean="0">
                <a:solidFill>
                  <a:srgbClr val="FF0000"/>
                </a:solidFill>
              </a:rPr>
              <a:t>V2&gt; </a:t>
            </a:r>
            <a:r>
              <a:rPr lang="en-IN" dirty="0" smtClean="0"/>
              <a:t>is </a:t>
            </a:r>
            <a:r>
              <a:rPr lang="en-IN" dirty="0"/>
              <a:t>written, where V1 is the value of X  before the write (the old value), and V2 is the value to be written to X (the new value). </a:t>
            </a:r>
          </a:p>
          <a:p>
            <a:pPr algn="just"/>
            <a:r>
              <a:rPr lang="en-IN" dirty="0"/>
              <a:t>When </a:t>
            </a:r>
            <a:r>
              <a:rPr lang="en-IN" dirty="0" err="1"/>
              <a:t>T</a:t>
            </a:r>
            <a:r>
              <a:rPr lang="en-IN" baseline="-25000" dirty="0" err="1"/>
              <a:t>i</a:t>
            </a:r>
            <a:r>
              <a:rPr lang="en-IN" dirty="0"/>
              <a:t> finishes it last statement, the log record </a:t>
            </a:r>
            <a:r>
              <a:rPr lang="en-IN" dirty="0">
                <a:solidFill>
                  <a:srgbClr val="FF0000"/>
                </a:solidFill>
              </a:rPr>
              <a:t>&lt;</a:t>
            </a:r>
            <a:r>
              <a:rPr lang="en-IN" dirty="0" err="1">
                <a:solidFill>
                  <a:srgbClr val="FF0000"/>
                </a:solidFill>
              </a:rPr>
              <a:t>T</a:t>
            </a:r>
            <a:r>
              <a:rPr lang="en-IN" baseline="-25000" dirty="0" err="1">
                <a:solidFill>
                  <a:srgbClr val="FF0000"/>
                </a:solidFill>
              </a:rPr>
              <a:t>i</a:t>
            </a:r>
            <a:r>
              <a:rPr lang="en-IN" dirty="0">
                <a:solidFill>
                  <a:srgbClr val="FF0000"/>
                </a:solidFill>
              </a:rPr>
              <a:t>  commit&gt; </a:t>
            </a:r>
            <a:r>
              <a:rPr lang="en-IN" dirty="0"/>
              <a:t>is written. </a:t>
            </a:r>
          </a:p>
          <a:p>
            <a:pPr algn="just"/>
            <a:r>
              <a:rPr lang="en-IN" dirty="0" smtClean="0"/>
              <a:t>Types of log based recovery method</a:t>
            </a:r>
            <a:endParaRPr lang="en-IN" dirty="0"/>
          </a:p>
          <a:p>
            <a:pPr marL="914400" lvl="1" indent="-457200">
              <a:buFont typeface="+mj-lt"/>
              <a:buAutoNum type="arabicPeriod"/>
            </a:pPr>
            <a:r>
              <a:rPr lang="en-IN" dirty="0"/>
              <a:t>Immediate database modification</a:t>
            </a:r>
          </a:p>
          <a:p>
            <a:pPr marL="914400" lvl="1" indent="-457200">
              <a:buFont typeface="+mj-lt"/>
              <a:buAutoNum type="arabicPeriod"/>
            </a:pPr>
            <a:r>
              <a:rPr lang="en-IN" dirty="0"/>
              <a:t>Deferred database modification</a:t>
            </a:r>
          </a:p>
          <a:p>
            <a:pPr algn="just"/>
            <a:endParaRPr lang="en-IN" dirty="0"/>
          </a:p>
        </p:txBody>
      </p:sp>
    </p:spTree>
    <p:extLst>
      <p:ext uri="{BB962C8B-B14F-4D97-AF65-F5344CB8AC3E}">
        <p14:creationId xmlns:p14="http://schemas.microsoft.com/office/powerpoint/2010/main" val="407330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Immediate v/s Deferred database modification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79072"/>
              </p:ext>
            </p:extLst>
          </p:nvPr>
        </p:nvGraphicFramePr>
        <p:xfrm>
          <a:off x="190500" y="990600"/>
          <a:ext cx="8763000" cy="134112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IN" sz="2200" dirty="0" smtClean="0"/>
                        <a:t>Immediate database modification</a:t>
                      </a:r>
                      <a:endParaRPr lang="en-IN" sz="2200" dirty="0"/>
                    </a:p>
                  </a:txBody>
                  <a:tcPr/>
                </a:tc>
                <a:tc>
                  <a:txBody>
                    <a:bodyPr/>
                    <a:lstStyle/>
                    <a:p>
                      <a:r>
                        <a:rPr lang="en-IN" sz="2200" dirty="0" smtClean="0"/>
                        <a:t>Deferred database modification</a:t>
                      </a:r>
                      <a:endParaRPr lang="en-IN" sz="2200" dirty="0"/>
                    </a:p>
                  </a:txBody>
                  <a:tcPr/>
                </a:tc>
                <a:extLst>
                  <a:ext uri="{0D108BD9-81ED-4DB2-BD59-A6C34878D82A}">
                    <a16:rowId xmlns:a16="http://schemas.microsoft.com/office/drawing/2014/main" val="10000"/>
                  </a:ext>
                </a:extLst>
              </a:tr>
              <a:tr h="370840">
                <a:tc>
                  <a:txBody>
                    <a:bodyPr/>
                    <a:lstStyle/>
                    <a:p>
                      <a:pPr algn="just"/>
                      <a:r>
                        <a:rPr lang="en-IN" dirty="0" smtClean="0"/>
                        <a:t>Updates (changes) to the database are applied immediately as they occur without waiting to reach to the commit point.</a:t>
                      </a:r>
                      <a:endParaRPr lang="en-IN"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t>Updates (changes) to the database are deferred (postponed) until the transaction commits.</a:t>
                      </a:r>
                    </a:p>
                  </a:txBody>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73410423"/>
              </p:ext>
            </p:extLst>
          </p:nvPr>
        </p:nvGraphicFramePr>
        <p:xfrm>
          <a:off x="2819400" y="2347959"/>
          <a:ext cx="3505200" cy="3915316"/>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931273">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- 100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+ 100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(C)</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 = C - 200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cxnSp>
        <p:nvCxnSpPr>
          <p:cNvPr id="7" name="Straight Arrow Connector 6"/>
          <p:cNvCxnSpPr/>
          <p:nvPr/>
        </p:nvCxnSpPr>
        <p:spPr>
          <a:xfrm flipH="1">
            <a:off x="4038600" y="4724400"/>
            <a:ext cx="91440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4191000" y="5943600"/>
            <a:ext cx="91440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a:off x="4191000" y="6226191"/>
            <a:ext cx="91440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4938010" y="4539734"/>
            <a:ext cx="85319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Time A</a:t>
            </a:r>
            <a:endParaRPr lang="en-IN" dirty="0"/>
          </a:p>
        </p:txBody>
      </p:sp>
      <p:sp>
        <p:nvSpPr>
          <p:cNvPr id="14" name="TextBox 13"/>
          <p:cNvSpPr txBox="1"/>
          <p:nvPr/>
        </p:nvSpPr>
        <p:spPr>
          <a:xfrm>
            <a:off x="3352800" y="5606959"/>
            <a:ext cx="838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Time B</a:t>
            </a:r>
            <a:endParaRPr lang="en-IN" dirty="0"/>
          </a:p>
        </p:txBody>
      </p:sp>
      <p:sp>
        <p:nvSpPr>
          <p:cNvPr id="15" name="TextBox 14"/>
          <p:cNvSpPr txBox="1"/>
          <p:nvPr/>
        </p:nvSpPr>
        <p:spPr>
          <a:xfrm>
            <a:off x="3352800" y="6057764"/>
            <a:ext cx="83445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Time C</a:t>
            </a:r>
            <a:endParaRPr lang="en-IN" dirty="0"/>
          </a:p>
        </p:txBody>
      </p:sp>
      <p:sp>
        <p:nvSpPr>
          <p:cNvPr id="18" name="Rounded Rectangular Callout 17"/>
          <p:cNvSpPr/>
          <p:nvPr/>
        </p:nvSpPr>
        <p:spPr>
          <a:xfrm>
            <a:off x="206740" y="3810000"/>
            <a:ext cx="2400300" cy="1099066"/>
          </a:xfrm>
          <a:prstGeom prst="wedgeRoundRectCallout">
            <a:avLst>
              <a:gd name="adj1" fmla="val 94286"/>
              <a:gd name="adj2" fmla="val 31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&lt;</a:t>
            </a:r>
            <a:r>
              <a:rPr lang="en-IN" sz="2000" dirty="0" smtClean="0"/>
              <a:t>T1 </a:t>
            </a:r>
            <a:r>
              <a:rPr lang="en-IN" sz="2000" dirty="0"/>
              <a:t>start&gt; </a:t>
            </a:r>
          </a:p>
          <a:p>
            <a:pPr algn="ctr"/>
            <a:r>
              <a:rPr lang="en-IN" sz="2000" dirty="0"/>
              <a:t>&lt; </a:t>
            </a:r>
            <a:r>
              <a:rPr lang="en-IN" sz="2000" dirty="0" smtClean="0"/>
              <a:t>T1, </a:t>
            </a:r>
            <a:r>
              <a:rPr lang="en-IN" sz="2000" dirty="0"/>
              <a:t>A</a:t>
            </a:r>
            <a:r>
              <a:rPr lang="en-IN" sz="2000" dirty="0" smtClean="0"/>
              <a:t>, 500, </a:t>
            </a:r>
            <a:r>
              <a:rPr lang="en-IN" sz="2000" dirty="0"/>
              <a:t>400&gt; </a:t>
            </a:r>
          </a:p>
          <a:p>
            <a:pPr algn="ctr"/>
            <a:r>
              <a:rPr lang="en-IN" sz="2000" dirty="0"/>
              <a:t>&lt; </a:t>
            </a:r>
            <a:r>
              <a:rPr lang="en-IN" sz="2000" dirty="0" smtClean="0"/>
              <a:t>T1, B, 600, </a:t>
            </a:r>
            <a:r>
              <a:rPr lang="en-IN" sz="2000" dirty="0"/>
              <a:t>700&gt; </a:t>
            </a:r>
          </a:p>
        </p:txBody>
      </p:sp>
      <p:sp>
        <p:nvSpPr>
          <p:cNvPr id="19" name="Flowchart: Process 18"/>
          <p:cNvSpPr/>
          <p:nvPr/>
        </p:nvSpPr>
        <p:spPr>
          <a:xfrm>
            <a:off x="206740" y="2351707"/>
            <a:ext cx="2400300" cy="4676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A=500, </a:t>
            </a:r>
            <a:r>
              <a:rPr lang="en-US" sz="2000" dirty="0" smtClean="0"/>
              <a:t>B=600, C=700</a:t>
            </a:r>
            <a:endParaRPr lang="en-IN" sz="2000" dirty="0"/>
          </a:p>
        </p:txBody>
      </p:sp>
      <p:sp>
        <p:nvSpPr>
          <p:cNvPr id="20" name="Flowchart: Process 19"/>
          <p:cNvSpPr/>
          <p:nvPr/>
        </p:nvSpPr>
        <p:spPr>
          <a:xfrm>
            <a:off x="6553200" y="2351707"/>
            <a:ext cx="2400300" cy="4676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A=500, </a:t>
            </a:r>
            <a:r>
              <a:rPr lang="en-US" sz="2000" dirty="0" smtClean="0"/>
              <a:t>B=600, C=700</a:t>
            </a:r>
            <a:endParaRPr lang="en-IN" sz="2000" dirty="0"/>
          </a:p>
        </p:txBody>
      </p:sp>
      <p:sp>
        <p:nvSpPr>
          <p:cNvPr id="21" name="Rounded Rectangular Callout 20"/>
          <p:cNvSpPr/>
          <p:nvPr/>
        </p:nvSpPr>
        <p:spPr>
          <a:xfrm>
            <a:off x="6553200" y="3810000"/>
            <a:ext cx="2057400" cy="1099066"/>
          </a:xfrm>
          <a:prstGeom prst="wedgeRoundRectCallout">
            <a:avLst>
              <a:gd name="adj1" fmla="val -171652"/>
              <a:gd name="adj2" fmla="val 33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&lt;</a:t>
            </a:r>
            <a:r>
              <a:rPr lang="en-IN" sz="2000" dirty="0" smtClean="0"/>
              <a:t>T1 </a:t>
            </a:r>
            <a:r>
              <a:rPr lang="en-IN" sz="2000" dirty="0"/>
              <a:t>start&gt; </a:t>
            </a:r>
          </a:p>
          <a:p>
            <a:pPr algn="ctr"/>
            <a:r>
              <a:rPr lang="en-IN" sz="2000" dirty="0"/>
              <a:t>&lt; </a:t>
            </a:r>
            <a:r>
              <a:rPr lang="en-IN" sz="2000" dirty="0" smtClean="0"/>
              <a:t>T1, </a:t>
            </a:r>
            <a:r>
              <a:rPr lang="en-IN" sz="2000" dirty="0"/>
              <a:t>A, 400&gt; </a:t>
            </a:r>
          </a:p>
          <a:p>
            <a:pPr algn="ctr"/>
            <a:r>
              <a:rPr lang="en-IN" sz="2000" dirty="0"/>
              <a:t>&lt; </a:t>
            </a:r>
            <a:r>
              <a:rPr lang="en-IN" sz="2000" dirty="0" smtClean="0"/>
              <a:t>T1, </a:t>
            </a:r>
            <a:r>
              <a:rPr lang="en-IN" sz="2000" dirty="0"/>
              <a:t>B, 700&gt; </a:t>
            </a:r>
          </a:p>
        </p:txBody>
      </p:sp>
      <p:sp>
        <p:nvSpPr>
          <p:cNvPr id="22" name="Rounded Rectangular Callout 21"/>
          <p:cNvSpPr/>
          <p:nvPr/>
        </p:nvSpPr>
        <p:spPr>
          <a:xfrm>
            <a:off x="6571938" y="4359108"/>
            <a:ext cx="2057400" cy="2041692"/>
          </a:xfrm>
          <a:prstGeom prst="wedgeRoundRectCallout">
            <a:avLst>
              <a:gd name="adj1" fmla="val -95149"/>
              <a:gd name="adj2" fmla="val 292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&lt;</a:t>
            </a:r>
            <a:r>
              <a:rPr lang="en-IN" sz="2000" dirty="0" smtClean="0"/>
              <a:t>T1 </a:t>
            </a:r>
            <a:r>
              <a:rPr lang="en-IN" sz="2000" dirty="0"/>
              <a:t>start&gt; </a:t>
            </a:r>
          </a:p>
          <a:p>
            <a:pPr algn="ctr"/>
            <a:r>
              <a:rPr lang="en-IN" sz="2000" dirty="0"/>
              <a:t>&lt; </a:t>
            </a:r>
            <a:r>
              <a:rPr lang="en-IN" sz="2000" dirty="0" smtClean="0"/>
              <a:t>T1, </a:t>
            </a:r>
            <a:r>
              <a:rPr lang="en-IN" sz="2000" dirty="0"/>
              <a:t>A, 400&gt; </a:t>
            </a:r>
          </a:p>
          <a:p>
            <a:pPr algn="ctr"/>
            <a:r>
              <a:rPr lang="en-IN" sz="2000" dirty="0"/>
              <a:t>&lt; </a:t>
            </a:r>
            <a:r>
              <a:rPr lang="en-IN" sz="2000" dirty="0" smtClean="0"/>
              <a:t>T1, </a:t>
            </a:r>
            <a:r>
              <a:rPr lang="en-IN" sz="2000" dirty="0"/>
              <a:t>B, 700</a:t>
            </a:r>
            <a:r>
              <a:rPr lang="en-IN" sz="2000" dirty="0" smtClean="0"/>
              <a:t>&gt;</a:t>
            </a:r>
          </a:p>
          <a:p>
            <a:pPr algn="ctr"/>
            <a:r>
              <a:rPr lang="en-IN" sz="2000" dirty="0" smtClean="0"/>
              <a:t>Commit</a:t>
            </a:r>
          </a:p>
          <a:p>
            <a:pPr algn="ctr"/>
            <a:r>
              <a:rPr lang="en-IN" sz="2000" dirty="0" smtClean="0"/>
              <a:t> </a:t>
            </a:r>
            <a:r>
              <a:rPr lang="en-IN" sz="2000" dirty="0"/>
              <a:t>&lt;</a:t>
            </a:r>
            <a:r>
              <a:rPr lang="en-IN" sz="2000" dirty="0" smtClean="0"/>
              <a:t>T2 </a:t>
            </a:r>
            <a:r>
              <a:rPr lang="en-IN" sz="2000" dirty="0"/>
              <a:t>start&gt; </a:t>
            </a:r>
          </a:p>
          <a:p>
            <a:pPr algn="ctr"/>
            <a:r>
              <a:rPr lang="en-IN" sz="2000" dirty="0"/>
              <a:t>&lt; </a:t>
            </a:r>
            <a:r>
              <a:rPr lang="en-IN" sz="2000" dirty="0" smtClean="0"/>
              <a:t>T2, C, 500&gt;</a:t>
            </a:r>
            <a:endParaRPr lang="en-IN" sz="2000" dirty="0"/>
          </a:p>
        </p:txBody>
      </p:sp>
      <p:sp>
        <p:nvSpPr>
          <p:cNvPr id="23" name="Rectangle 22"/>
          <p:cNvSpPr/>
          <p:nvPr/>
        </p:nvSpPr>
        <p:spPr>
          <a:xfrm>
            <a:off x="191750" y="1371600"/>
            <a:ext cx="8784000" cy="9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ular Callout 23"/>
          <p:cNvSpPr/>
          <p:nvPr/>
        </p:nvSpPr>
        <p:spPr>
          <a:xfrm>
            <a:off x="188002" y="4371812"/>
            <a:ext cx="2402798" cy="2041692"/>
          </a:xfrm>
          <a:prstGeom prst="wedgeRoundRectCallout">
            <a:avLst>
              <a:gd name="adj1" fmla="val 176618"/>
              <a:gd name="adj2" fmla="val 28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&lt;</a:t>
            </a:r>
            <a:r>
              <a:rPr lang="en-IN" sz="2000" dirty="0" smtClean="0"/>
              <a:t>T1 </a:t>
            </a:r>
            <a:r>
              <a:rPr lang="en-IN" sz="2000" dirty="0"/>
              <a:t>start&gt; </a:t>
            </a:r>
          </a:p>
          <a:p>
            <a:pPr algn="ctr"/>
            <a:r>
              <a:rPr lang="en-IN" sz="2000" dirty="0"/>
              <a:t>&lt; </a:t>
            </a:r>
            <a:r>
              <a:rPr lang="en-IN" sz="2000" dirty="0" smtClean="0"/>
              <a:t>T1, </a:t>
            </a:r>
            <a:r>
              <a:rPr lang="en-IN" sz="2000" dirty="0"/>
              <a:t>A, </a:t>
            </a:r>
            <a:r>
              <a:rPr lang="en-IN" sz="2000" dirty="0" smtClean="0"/>
              <a:t>500, 400</a:t>
            </a:r>
            <a:r>
              <a:rPr lang="en-IN" sz="2000" dirty="0"/>
              <a:t>&gt; </a:t>
            </a:r>
          </a:p>
          <a:p>
            <a:pPr algn="ctr"/>
            <a:r>
              <a:rPr lang="en-IN" sz="2000" dirty="0"/>
              <a:t>&lt; </a:t>
            </a:r>
            <a:r>
              <a:rPr lang="en-IN" sz="2000" dirty="0" smtClean="0"/>
              <a:t>T1, </a:t>
            </a:r>
            <a:r>
              <a:rPr lang="en-IN" sz="2000" dirty="0"/>
              <a:t>B, </a:t>
            </a:r>
            <a:r>
              <a:rPr lang="en-IN" sz="2000" dirty="0" smtClean="0"/>
              <a:t>600, 700&gt;</a:t>
            </a:r>
          </a:p>
          <a:p>
            <a:pPr algn="ctr"/>
            <a:r>
              <a:rPr lang="en-IN" sz="2000" dirty="0" smtClean="0"/>
              <a:t>Commit</a:t>
            </a:r>
          </a:p>
          <a:p>
            <a:pPr algn="ctr"/>
            <a:r>
              <a:rPr lang="en-IN" sz="2000" dirty="0" smtClean="0"/>
              <a:t> </a:t>
            </a:r>
            <a:r>
              <a:rPr lang="en-IN" sz="2000" dirty="0"/>
              <a:t>&lt;</a:t>
            </a:r>
            <a:r>
              <a:rPr lang="en-IN" sz="2000" dirty="0" smtClean="0"/>
              <a:t>T2 </a:t>
            </a:r>
            <a:r>
              <a:rPr lang="en-IN" sz="2000" dirty="0"/>
              <a:t>start&gt; </a:t>
            </a:r>
          </a:p>
          <a:p>
            <a:pPr algn="ctr"/>
            <a:r>
              <a:rPr lang="en-IN" sz="2000" dirty="0"/>
              <a:t>&lt; </a:t>
            </a:r>
            <a:r>
              <a:rPr lang="en-IN" sz="2000" dirty="0" smtClean="0"/>
              <a:t>T2, C, 700, 500&gt;</a:t>
            </a:r>
            <a:endParaRPr lang="en-IN" sz="2000" dirty="0"/>
          </a:p>
        </p:txBody>
      </p:sp>
      <p:sp>
        <p:nvSpPr>
          <p:cNvPr id="25" name="Rounded Rectangular Callout 24"/>
          <p:cNvSpPr/>
          <p:nvPr/>
        </p:nvSpPr>
        <p:spPr>
          <a:xfrm>
            <a:off x="6571938" y="3810000"/>
            <a:ext cx="2057400" cy="2603504"/>
          </a:xfrm>
          <a:prstGeom prst="wedgeRoundRectCallout">
            <a:avLst>
              <a:gd name="adj1" fmla="val -96606"/>
              <a:gd name="adj2" fmla="val 44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&lt;</a:t>
            </a:r>
            <a:r>
              <a:rPr lang="en-IN" sz="2000" dirty="0" smtClean="0"/>
              <a:t>T1 </a:t>
            </a:r>
            <a:r>
              <a:rPr lang="en-IN" sz="2000" dirty="0"/>
              <a:t>start&gt; </a:t>
            </a:r>
          </a:p>
          <a:p>
            <a:pPr algn="ctr"/>
            <a:r>
              <a:rPr lang="en-IN" sz="2000" dirty="0"/>
              <a:t>&lt; </a:t>
            </a:r>
            <a:r>
              <a:rPr lang="en-IN" sz="2000" dirty="0" smtClean="0"/>
              <a:t>T1, </a:t>
            </a:r>
            <a:r>
              <a:rPr lang="en-IN" sz="2000" dirty="0"/>
              <a:t>A, 400&gt; </a:t>
            </a:r>
          </a:p>
          <a:p>
            <a:pPr algn="ctr"/>
            <a:r>
              <a:rPr lang="en-IN" sz="2000" dirty="0"/>
              <a:t>&lt; </a:t>
            </a:r>
            <a:r>
              <a:rPr lang="en-IN" sz="2000" dirty="0" smtClean="0"/>
              <a:t>T1, </a:t>
            </a:r>
            <a:r>
              <a:rPr lang="en-IN" sz="2000" dirty="0"/>
              <a:t>B, 700</a:t>
            </a:r>
            <a:r>
              <a:rPr lang="en-IN" sz="2000" dirty="0" smtClean="0"/>
              <a:t>&gt;</a:t>
            </a:r>
          </a:p>
          <a:p>
            <a:pPr algn="ctr"/>
            <a:r>
              <a:rPr lang="en-IN" sz="2000" dirty="0" smtClean="0"/>
              <a:t>Commit</a:t>
            </a:r>
          </a:p>
          <a:p>
            <a:pPr algn="ctr"/>
            <a:r>
              <a:rPr lang="en-IN" sz="2000" dirty="0" smtClean="0"/>
              <a:t> </a:t>
            </a:r>
            <a:r>
              <a:rPr lang="en-IN" sz="2000" dirty="0"/>
              <a:t>&lt;</a:t>
            </a:r>
            <a:r>
              <a:rPr lang="en-IN" sz="2000" dirty="0" smtClean="0"/>
              <a:t>T2 </a:t>
            </a:r>
            <a:r>
              <a:rPr lang="en-IN" sz="2000" dirty="0"/>
              <a:t>start&gt; </a:t>
            </a:r>
          </a:p>
          <a:p>
            <a:pPr algn="ctr"/>
            <a:r>
              <a:rPr lang="en-IN" sz="2000" dirty="0"/>
              <a:t>&lt; </a:t>
            </a:r>
            <a:r>
              <a:rPr lang="en-IN" sz="2000" dirty="0" smtClean="0"/>
              <a:t>T2, C, 500&gt;</a:t>
            </a:r>
          </a:p>
          <a:p>
            <a:pPr algn="ctr"/>
            <a:r>
              <a:rPr lang="en-US" sz="2000" dirty="0" smtClean="0"/>
              <a:t>Commit</a:t>
            </a:r>
            <a:endParaRPr lang="en-IN" sz="2000" dirty="0"/>
          </a:p>
        </p:txBody>
      </p:sp>
      <p:sp>
        <p:nvSpPr>
          <p:cNvPr id="26" name="Rounded Rectangular Callout 25"/>
          <p:cNvSpPr/>
          <p:nvPr/>
        </p:nvSpPr>
        <p:spPr>
          <a:xfrm>
            <a:off x="188002" y="3810000"/>
            <a:ext cx="2402798" cy="2605072"/>
          </a:xfrm>
          <a:prstGeom prst="wedgeRoundRectCallout">
            <a:avLst>
              <a:gd name="adj1" fmla="val 156031"/>
              <a:gd name="adj2" fmla="val 440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&lt;</a:t>
            </a:r>
            <a:r>
              <a:rPr lang="en-IN" sz="2000" dirty="0" smtClean="0"/>
              <a:t>T1 </a:t>
            </a:r>
            <a:r>
              <a:rPr lang="en-IN" sz="2000" dirty="0"/>
              <a:t>start&gt; </a:t>
            </a:r>
          </a:p>
          <a:p>
            <a:pPr algn="ctr"/>
            <a:r>
              <a:rPr lang="en-IN" sz="2000" dirty="0"/>
              <a:t>&lt; </a:t>
            </a:r>
            <a:r>
              <a:rPr lang="en-IN" sz="2000" dirty="0" smtClean="0"/>
              <a:t>T1, </a:t>
            </a:r>
            <a:r>
              <a:rPr lang="en-IN" sz="2000" dirty="0"/>
              <a:t>A, </a:t>
            </a:r>
            <a:r>
              <a:rPr lang="en-IN" sz="2000" dirty="0" smtClean="0"/>
              <a:t>500, 400</a:t>
            </a:r>
            <a:r>
              <a:rPr lang="en-IN" sz="2000" dirty="0"/>
              <a:t>&gt; </a:t>
            </a:r>
          </a:p>
          <a:p>
            <a:pPr algn="ctr"/>
            <a:r>
              <a:rPr lang="en-IN" sz="2000" dirty="0"/>
              <a:t>&lt; </a:t>
            </a:r>
            <a:r>
              <a:rPr lang="en-IN" sz="2000" dirty="0" smtClean="0"/>
              <a:t>T1, </a:t>
            </a:r>
            <a:r>
              <a:rPr lang="en-IN" sz="2000" dirty="0"/>
              <a:t>B, </a:t>
            </a:r>
            <a:r>
              <a:rPr lang="en-IN" sz="2000" dirty="0" smtClean="0"/>
              <a:t>600, 700&gt;</a:t>
            </a:r>
          </a:p>
          <a:p>
            <a:pPr algn="ctr"/>
            <a:r>
              <a:rPr lang="en-IN" sz="2000" dirty="0" smtClean="0"/>
              <a:t>Commit</a:t>
            </a:r>
          </a:p>
          <a:p>
            <a:pPr algn="ctr"/>
            <a:r>
              <a:rPr lang="en-IN" sz="2000" dirty="0" smtClean="0"/>
              <a:t> </a:t>
            </a:r>
            <a:r>
              <a:rPr lang="en-IN" sz="2000" dirty="0"/>
              <a:t>&lt;</a:t>
            </a:r>
            <a:r>
              <a:rPr lang="en-IN" sz="2000" dirty="0" smtClean="0"/>
              <a:t>T2 </a:t>
            </a:r>
            <a:r>
              <a:rPr lang="en-IN" sz="2000" dirty="0"/>
              <a:t>start&gt; </a:t>
            </a:r>
          </a:p>
          <a:p>
            <a:pPr algn="ctr"/>
            <a:r>
              <a:rPr lang="en-IN" sz="2000" dirty="0"/>
              <a:t>&lt; </a:t>
            </a:r>
            <a:r>
              <a:rPr lang="en-IN" sz="2000" dirty="0" smtClean="0"/>
              <a:t>T2, C, 700, 500&gt;</a:t>
            </a:r>
          </a:p>
          <a:p>
            <a:pPr algn="ctr"/>
            <a:r>
              <a:rPr lang="en-US" sz="2000" dirty="0" smtClean="0"/>
              <a:t>Commit</a:t>
            </a:r>
            <a:endParaRPr lang="en-IN" sz="2000" dirty="0"/>
          </a:p>
        </p:txBody>
      </p:sp>
    </p:spTree>
    <p:extLst>
      <p:ext uri="{BB962C8B-B14F-4D97-AF65-F5344CB8AC3E}">
        <p14:creationId xmlns:p14="http://schemas.microsoft.com/office/powerpoint/2010/main" val="268383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24"/>
                                        </p:tgtEl>
                                      </p:cBhvr>
                                    </p:animEffect>
                                    <p:set>
                                      <p:cBhvr>
                                        <p:cTn id="60" dur="1" fill="hold">
                                          <p:stCondLst>
                                            <p:cond delay="499"/>
                                          </p:stCondLst>
                                        </p:cTn>
                                        <p:tgtEl>
                                          <p:spTgt spid="2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26"/>
                                        </p:tgtEl>
                                      </p:cBhvr>
                                    </p:animEffect>
                                    <p:set>
                                      <p:cBhvr>
                                        <p:cTn id="76" dur="1" fill="hold">
                                          <p:stCondLst>
                                            <p:cond delay="499"/>
                                          </p:stCondLst>
                                        </p:cTn>
                                        <p:tgtEl>
                                          <p:spTgt spid="26"/>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25"/>
                                        </p:tgtEl>
                                      </p:cBhvr>
                                    </p:animEffect>
                                    <p:set>
                                      <p:cBhvr>
                                        <p:cTn id="79"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8" grpId="0" animBg="1"/>
      <p:bldP spid="18" grpId="1" animBg="1"/>
      <p:bldP spid="19" grpId="0" animBg="1"/>
      <p:bldP spid="20" grpId="0" animBg="1"/>
      <p:bldP spid="21" grpId="0" animBg="1"/>
      <p:bldP spid="21" grpId="1" animBg="1"/>
      <p:bldP spid="22" grpId="0" animBg="1"/>
      <p:bldP spid="22" grpId="1" animBg="1"/>
      <p:bldP spid="23" grpId="0" animBg="1"/>
      <p:bldP spid="24" grpId="0" animBg="1"/>
      <p:bldP spid="24" grpId="1" animBg="1"/>
      <p:bldP spid="25" grpId="0" animBg="1"/>
      <p:bldP spid="25" grpId="1" animBg="1"/>
      <p:bldP spid="26" grpId="0" animBg="1"/>
      <p:bldP spid="26"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Immediate v/s Deferred database modification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9521473"/>
              </p:ext>
            </p:extLst>
          </p:nvPr>
        </p:nvGraphicFramePr>
        <p:xfrm>
          <a:off x="190500" y="990600"/>
          <a:ext cx="8763000" cy="252984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IN" sz="2200" dirty="0" smtClean="0"/>
                        <a:t>Immediate database modification</a:t>
                      </a:r>
                      <a:endParaRPr lang="en-IN" sz="2200" dirty="0"/>
                    </a:p>
                  </a:txBody>
                  <a:tcPr/>
                </a:tc>
                <a:tc>
                  <a:txBody>
                    <a:bodyPr/>
                    <a:lstStyle/>
                    <a:p>
                      <a:r>
                        <a:rPr lang="en-IN" sz="2200" dirty="0" smtClean="0"/>
                        <a:t>Deferred database modification</a:t>
                      </a:r>
                      <a:endParaRPr lang="en-IN" sz="2200" dirty="0"/>
                    </a:p>
                  </a:txBody>
                  <a:tcPr/>
                </a:tc>
                <a:extLst>
                  <a:ext uri="{0D108BD9-81ED-4DB2-BD59-A6C34878D82A}">
                    <a16:rowId xmlns:a16="http://schemas.microsoft.com/office/drawing/2014/main" val="10000"/>
                  </a:ext>
                </a:extLst>
              </a:tr>
              <a:tr h="370840">
                <a:tc>
                  <a:txBody>
                    <a:bodyPr/>
                    <a:lstStyle/>
                    <a:p>
                      <a:pPr algn="just"/>
                      <a:r>
                        <a:rPr lang="en-IN" dirty="0" smtClean="0"/>
                        <a:t>Updates (changes) to the database are applied immediately as they occur without waiting to reach to the commit point.</a:t>
                      </a:r>
                      <a:endParaRPr lang="en-IN"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t>Updates (changes) to the database are deferred (postponed) until the transaction commits.</a:t>
                      </a:r>
                    </a:p>
                  </a:txBody>
                  <a:tcPr/>
                </a:tc>
                <a:extLst>
                  <a:ext uri="{0D108BD9-81ED-4DB2-BD59-A6C34878D82A}">
                    <a16:rowId xmlns:a16="http://schemas.microsoft.com/office/drawing/2014/main" val="10001"/>
                  </a:ext>
                </a:extLst>
              </a:tr>
              <a:tr h="370840">
                <a:tc>
                  <a:txBody>
                    <a:bodyPr/>
                    <a:lstStyle/>
                    <a:p>
                      <a:pPr algn="just"/>
                      <a:r>
                        <a:rPr lang="en-IN" dirty="0" smtClean="0"/>
                        <a:t>These updates are also recorded in the transaction log. It is possible that other transactions can access these updated values which is</a:t>
                      </a:r>
                      <a:r>
                        <a:rPr lang="en-IN" baseline="0" dirty="0" smtClean="0"/>
                        <a:t> written on database</a:t>
                      </a:r>
                      <a:r>
                        <a:rPr lang="en-IN" dirty="0" smtClean="0"/>
                        <a:t>. </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t>During the execution of transaction, updates are recorded only in the transaction log and in buffers. After the transaction commits, these updates are recorded in the database.</a:t>
                      </a:r>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191750" y="2332220"/>
            <a:ext cx="878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972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Immediate v/s Deferred database modification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339329"/>
              </p:ext>
            </p:extLst>
          </p:nvPr>
        </p:nvGraphicFramePr>
        <p:xfrm>
          <a:off x="190500" y="990600"/>
          <a:ext cx="8763000" cy="316992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IN" sz="2200" dirty="0" smtClean="0"/>
                        <a:t>Immediate database modification</a:t>
                      </a:r>
                      <a:endParaRPr lang="en-IN" sz="2200" dirty="0"/>
                    </a:p>
                  </a:txBody>
                  <a:tcPr/>
                </a:tc>
                <a:tc>
                  <a:txBody>
                    <a:bodyPr/>
                    <a:lstStyle/>
                    <a:p>
                      <a:r>
                        <a:rPr lang="en-IN" sz="2200" dirty="0" smtClean="0"/>
                        <a:t>Deferred database modification</a:t>
                      </a:r>
                      <a:endParaRPr lang="en-IN" sz="2200" dirty="0"/>
                    </a:p>
                  </a:txBody>
                  <a:tcPr/>
                </a:tc>
                <a:extLst>
                  <a:ext uri="{0D108BD9-81ED-4DB2-BD59-A6C34878D82A}">
                    <a16:rowId xmlns:a16="http://schemas.microsoft.com/office/drawing/2014/main" val="10000"/>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If transaction has not committed, then it may have modified the database. So, undo the updates of the transaction and restart</a:t>
                      </a:r>
                      <a:r>
                        <a:rPr lang="en-US" sz="1800" kern="1200" baseline="0" dirty="0" smtClean="0">
                          <a:solidFill>
                            <a:schemeClr val="dk1"/>
                          </a:solidFill>
                          <a:effectLst/>
                          <a:latin typeface="+mn-lt"/>
                          <a:ea typeface="+mn-ea"/>
                          <a:cs typeface="+mn-cs"/>
                        </a:rPr>
                        <a:t> the transaction again</a:t>
                      </a:r>
                      <a:r>
                        <a:rPr lang="en-US" sz="1800" kern="1200" dirty="0" smtClean="0">
                          <a:solidFill>
                            <a:schemeClr val="dk1"/>
                          </a:solidFill>
                          <a:effectLst/>
                          <a:latin typeface="+mn-lt"/>
                          <a:ea typeface="+mn-ea"/>
                          <a:cs typeface="+mn-cs"/>
                        </a:rPr>
                        <a:t>. </a:t>
                      </a:r>
                      <a:endParaRPr lang="en-IN" sz="1800" kern="1200" dirty="0" smtClean="0">
                        <a:solidFill>
                          <a:schemeClr val="dk1"/>
                        </a:solidFill>
                        <a:effectLst/>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If transaction has not committed, then it has not affected the database. So, no need to do any undoing operations. Just restart the transaction.</a:t>
                      </a:r>
                      <a:endParaRPr lang="en-IN" dirty="0" smtClean="0"/>
                    </a:p>
                  </a:txBody>
                  <a:tcPr/>
                </a:tc>
                <a:extLst>
                  <a:ext uri="{0D108BD9-81ED-4DB2-BD59-A6C34878D82A}">
                    <a16:rowId xmlns:a16="http://schemas.microsoft.com/office/drawing/2014/main" val="10001"/>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If transaction has committed, then it is updated in the database. So, no need to redo the updates of the transaction. </a:t>
                      </a:r>
                      <a:endParaRPr lang="en-IN" sz="1800" kern="1200" dirty="0" smtClean="0">
                        <a:solidFill>
                          <a:schemeClr val="dk1"/>
                        </a:solidFill>
                        <a:effectLst/>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If transaction has committed, then, it is not updated in the database. So, redo the updates of the transaction. </a:t>
                      </a:r>
                      <a:endParaRPr lang="en-IN" sz="180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Undo</a:t>
                      </a:r>
                      <a:r>
                        <a:rPr lang="en-US" sz="1800" kern="1200" baseline="0" dirty="0" smtClean="0">
                          <a:solidFill>
                            <a:schemeClr val="dk1"/>
                          </a:solidFill>
                          <a:effectLst/>
                          <a:latin typeface="+mn-lt"/>
                          <a:ea typeface="+mn-ea"/>
                          <a:cs typeface="+mn-cs"/>
                        </a:rPr>
                        <a:t> and Redo both operations can be performed.</a:t>
                      </a:r>
                      <a:endParaRPr lang="en-IN" sz="1800" kern="1200" dirty="0" smtClean="0">
                        <a:solidFill>
                          <a:schemeClr val="dk1"/>
                        </a:solidFill>
                        <a:effectLst/>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Only </a:t>
                      </a:r>
                      <a:r>
                        <a:rPr lang="en-US" sz="1800" kern="1200" baseline="0" dirty="0" smtClean="0">
                          <a:solidFill>
                            <a:schemeClr val="dk1"/>
                          </a:solidFill>
                          <a:effectLst/>
                          <a:latin typeface="+mn-lt"/>
                          <a:ea typeface="+mn-ea"/>
                          <a:cs typeface="+mn-cs"/>
                        </a:rPr>
                        <a:t>Redo operation is performed.</a:t>
                      </a:r>
                      <a:endParaRPr lang="en-IN" sz="180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69500" y="1419000"/>
            <a:ext cx="8784000" cy="12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91750" y="2631454"/>
            <a:ext cx="8784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91750" y="3517680"/>
            <a:ext cx="8784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945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400" dirty="0"/>
              <a:t>Problems with Deferred &amp; Immediate Updates</a:t>
            </a:r>
          </a:p>
        </p:txBody>
      </p:sp>
      <p:sp>
        <p:nvSpPr>
          <p:cNvPr id="3" name="Content Placeholder 2"/>
          <p:cNvSpPr>
            <a:spLocks noGrp="1"/>
          </p:cNvSpPr>
          <p:nvPr>
            <p:ph idx="1"/>
          </p:nvPr>
        </p:nvSpPr>
        <p:spPr/>
        <p:txBody>
          <a:bodyPr/>
          <a:lstStyle/>
          <a:p>
            <a:r>
              <a:rPr lang="en-IN" dirty="0"/>
              <a:t>Searching the entire log is </a:t>
            </a:r>
            <a:r>
              <a:rPr lang="en-IN" dirty="0" smtClean="0"/>
              <a:t>time consuming</a:t>
            </a:r>
            <a:r>
              <a:rPr lang="en-IN" dirty="0"/>
              <a:t>. </a:t>
            </a:r>
            <a:endParaRPr lang="en-IN" dirty="0" smtClean="0"/>
          </a:p>
          <a:p>
            <a:pPr marL="914400" lvl="1" indent="-457200">
              <a:buFont typeface="+mj-lt"/>
              <a:buAutoNum type="arabicPeriod"/>
            </a:pPr>
            <a:r>
              <a:rPr lang="en-IN" dirty="0"/>
              <a:t>Immediate database </a:t>
            </a:r>
            <a:r>
              <a:rPr lang="en-IN" dirty="0" smtClean="0"/>
              <a:t>modification</a:t>
            </a:r>
          </a:p>
          <a:p>
            <a:pPr marL="1314450" lvl="2" indent="-457200"/>
            <a:r>
              <a:rPr lang="en-US" dirty="0" smtClean="0"/>
              <a:t>When transaction fail log file is used to undo the updates of transaction. </a:t>
            </a:r>
            <a:endParaRPr lang="en-IN" dirty="0"/>
          </a:p>
          <a:p>
            <a:pPr marL="914400" lvl="1" indent="-457200">
              <a:buFont typeface="+mj-lt"/>
              <a:buAutoNum type="arabicPeriod"/>
            </a:pPr>
            <a:r>
              <a:rPr lang="en-IN" dirty="0"/>
              <a:t>Deferred database </a:t>
            </a:r>
            <a:r>
              <a:rPr lang="en-IN" dirty="0" smtClean="0"/>
              <a:t>modification</a:t>
            </a:r>
          </a:p>
          <a:p>
            <a:pPr marL="1314450" lvl="2" indent="-457200"/>
            <a:r>
              <a:rPr lang="en-US" dirty="0"/>
              <a:t>When transaction </a:t>
            </a:r>
            <a:r>
              <a:rPr lang="en-US" dirty="0" smtClean="0"/>
              <a:t>commits log </a:t>
            </a:r>
            <a:r>
              <a:rPr lang="en-US" dirty="0"/>
              <a:t>file is used to </a:t>
            </a:r>
            <a:r>
              <a:rPr lang="en-US" dirty="0" smtClean="0"/>
              <a:t>redo </a:t>
            </a:r>
            <a:r>
              <a:rPr lang="en-US" dirty="0"/>
              <a:t>the updates of </a:t>
            </a:r>
            <a:r>
              <a:rPr lang="en-US" dirty="0" smtClean="0"/>
              <a:t>transaction.</a:t>
            </a:r>
          </a:p>
          <a:p>
            <a:pPr marL="360363" lvl="2" indent="-360363">
              <a:buFont typeface="Wingdings" panose="05000000000000000000" pitchFamily="2" charset="2"/>
              <a:buChar char="§"/>
            </a:pPr>
            <a:r>
              <a:rPr lang="en-US" sz="2400" dirty="0" smtClean="0"/>
              <a:t>To </a:t>
            </a:r>
            <a:r>
              <a:rPr lang="en-US" sz="2400" dirty="0"/>
              <a:t>reduce the searching time of entire log we can use check point.</a:t>
            </a:r>
            <a:endParaRPr lang="en-IN" sz="2400" dirty="0"/>
          </a:p>
        </p:txBody>
      </p:sp>
    </p:spTree>
    <p:extLst>
      <p:ext uri="{BB962C8B-B14F-4D97-AF65-F5344CB8AC3E}">
        <p14:creationId xmlns:p14="http://schemas.microsoft.com/office/powerpoint/2010/main" val="259990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property of transaction</a:t>
            </a:r>
            <a:endParaRPr lang="en-US" dirty="0"/>
          </a:p>
        </p:txBody>
      </p:sp>
      <p:sp>
        <p:nvSpPr>
          <p:cNvPr id="3" name="Content Placeholder 2"/>
          <p:cNvSpPr>
            <a:spLocks noGrp="1"/>
          </p:cNvSpPr>
          <p:nvPr>
            <p:ph idx="1"/>
          </p:nvPr>
        </p:nvSpPr>
        <p:spPr/>
        <p:txBody>
          <a:bodyPr>
            <a:normAutofit/>
          </a:bodyPr>
          <a:lstStyle/>
          <a:p>
            <a:pPr algn="just"/>
            <a:r>
              <a:rPr lang="en-US" dirty="0" smtClean="0"/>
              <a:t>ACID property</a:t>
            </a:r>
          </a:p>
          <a:p>
            <a:pPr lvl="1">
              <a:buClr>
                <a:schemeClr val="tx1"/>
              </a:buClr>
            </a:pPr>
            <a:r>
              <a:rPr lang="en-US" dirty="0">
                <a:solidFill>
                  <a:srgbClr val="FF0000"/>
                </a:solidFill>
              </a:rPr>
              <a:t>A</a:t>
            </a:r>
            <a:r>
              <a:rPr lang="en-US" dirty="0"/>
              <a:t>tomicity</a:t>
            </a:r>
          </a:p>
          <a:p>
            <a:pPr lvl="1">
              <a:buClr>
                <a:schemeClr val="tx1"/>
              </a:buClr>
            </a:pPr>
            <a:r>
              <a:rPr lang="en-US" dirty="0">
                <a:solidFill>
                  <a:srgbClr val="FF0000"/>
                </a:solidFill>
              </a:rPr>
              <a:t>C</a:t>
            </a:r>
            <a:r>
              <a:rPr lang="en-US" dirty="0"/>
              <a:t>onsistency</a:t>
            </a:r>
          </a:p>
          <a:p>
            <a:pPr lvl="1">
              <a:buClr>
                <a:schemeClr val="tx1"/>
              </a:buClr>
            </a:pPr>
            <a:r>
              <a:rPr lang="en-US" dirty="0">
                <a:solidFill>
                  <a:srgbClr val="FF0000"/>
                </a:solidFill>
              </a:rPr>
              <a:t>I</a:t>
            </a:r>
            <a:r>
              <a:rPr lang="en-US" dirty="0"/>
              <a:t>solation</a:t>
            </a:r>
          </a:p>
          <a:p>
            <a:pPr lvl="1">
              <a:buClr>
                <a:schemeClr val="tx1"/>
              </a:buClr>
            </a:pPr>
            <a:r>
              <a:rPr lang="en-US" dirty="0">
                <a:solidFill>
                  <a:srgbClr val="FF0000"/>
                </a:solidFill>
              </a:rPr>
              <a:t>D</a:t>
            </a:r>
            <a:r>
              <a:rPr lang="en-US" dirty="0"/>
              <a:t>urability</a:t>
            </a:r>
          </a:p>
          <a:p>
            <a:pPr marL="0" indent="0" algn="just">
              <a:buNone/>
            </a:pPr>
            <a:r>
              <a:rPr lang="en-US" dirty="0" smtClean="0"/>
              <a:t> </a:t>
            </a:r>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215773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Checkpoint</a:t>
            </a:r>
          </a:p>
        </p:txBody>
      </p:sp>
      <p:sp>
        <p:nvSpPr>
          <p:cNvPr id="3" name="Content Placeholder 2"/>
          <p:cNvSpPr>
            <a:spLocks noGrp="1"/>
          </p:cNvSpPr>
          <p:nvPr>
            <p:ph idx="1"/>
          </p:nvPr>
        </p:nvSpPr>
        <p:spPr/>
        <p:txBody>
          <a:bodyPr/>
          <a:lstStyle/>
          <a:p>
            <a:pPr algn="just"/>
            <a:r>
              <a:rPr lang="en-IN" dirty="0" smtClean="0"/>
              <a:t>It is a point which specifies </a:t>
            </a:r>
            <a:r>
              <a:rPr lang="en-IN" dirty="0"/>
              <a:t>that any operations executed before </a:t>
            </a:r>
            <a:r>
              <a:rPr lang="en-IN" dirty="0" smtClean="0"/>
              <a:t>it </a:t>
            </a:r>
            <a:r>
              <a:rPr lang="en-IN" dirty="0"/>
              <a:t>are done correctly and stored </a:t>
            </a:r>
            <a:r>
              <a:rPr lang="en-IN" dirty="0" smtClean="0"/>
              <a:t>safely (updated safely in database). </a:t>
            </a:r>
            <a:endParaRPr lang="en-IN" dirty="0"/>
          </a:p>
          <a:p>
            <a:pPr algn="just"/>
            <a:r>
              <a:rPr lang="en-IN" dirty="0"/>
              <a:t>At this point, all the buffers are force-fully written to the secondary </a:t>
            </a:r>
            <a:r>
              <a:rPr lang="en-IN" dirty="0" smtClean="0"/>
              <a:t>storage (database). </a:t>
            </a:r>
            <a:endParaRPr lang="en-IN" dirty="0"/>
          </a:p>
          <a:p>
            <a:pPr algn="just"/>
            <a:r>
              <a:rPr lang="en-IN" dirty="0"/>
              <a:t>Checkpoints are scheduled at predetermined time </a:t>
            </a:r>
            <a:r>
              <a:rPr lang="en-IN" dirty="0" smtClean="0"/>
              <a:t>intervals.</a:t>
            </a:r>
            <a:endParaRPr lang="en-IN" dirty="0"/>
          </a:p>
          <a:p>
            <a:pPr algn="just"/>
            <a:r>
              <a:rPr lang="en-IN" dirty="0" smtClean="0"/>
              <a:t>It is used </a:t>
            </a:r>
            <a:r>
              <a:rPr lang="en-IN" dirty="0"/>
              <a:t>to </a:t>
            </a:r>
            <a:r>
              <a:rPr lang="en-IN" dirty="0" smtClean="0"/>
              <a:t>limit: </a:t>
            </a:r>
            <a:endParaRPr lang="en-IN" dirty="0"/>
          </a:p>
          <a:p>
            <a:pPr lvl="1"/>
            <a:r>
              <a:rPr lang="en-IN" dirty="0"/>
              <a:t>The size of transaction log file </a:t>
            </a:r>
          </a:p>
          <a:p>
            <a:pPr lvl="1"/>
            <a:r>
              <a:rPr lang="en-IN" dirty="0"/>
              <a:t>Amount of </a:t>
            </a:r>
            <a:r>
              <a:rPr lang="en-IN" dirty="0" smtClean="0"/>
              <a:t>searching </a:t>
            </a:r>
            <a:endParaRPr lang="en-IN" dirty="0"/>
          </a:p>
          <a:p>
            <a:pPr algn="just"/>
            <a:endParaRPr lang="en-IN" dirty="0"/>
          </a:p>
        </p:txBody>
      </p:sp>
    </p:spTree>
    <p:extLst>
      <p:ext uri="{BB962C8B-B14F-4D97-AF65-F5344CB8AC3E}">
        <p14:creationId xmlns:p14="http://schemas.microsoft.com/office/powerpoint/2010/main" val="139395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Checkpoint works when </a:t>
            </a:r>
            <a:r>
              <a:rPr lang="en-IN" dirty="0"/>
              <a:t>failure occurs</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IN" dirty="0" smtClean="0"/>
              <a:t>At failure time: </a:t>
            </a:r>
            <a:endParaRPr lang="en-IN" dirty="0"/>
          </a:p>
          <a:p>
            <a:pPr lvl="1"/>
            <a:r>
              <a:rPr lang="en-IN" dirty="0"/>
              <a:t>Ignore the transaction T1 as it has already been committed before checkpoint. </a:t>
            </a:r>
          </a:p>
          <a:p>
            <a:pPr lvl="1"/>
            <a:r>
              <a:rPr lang="en-IN" dirty="0"/>
              <a:t>Redo transaction T2 and T3 as they are active at/after checkpoint, but have committed before failure. </a:t>
            </a:r>
          </a:p>
          <a:p>
            <a:pPr lvl="1"/>
            <a:r>
              <a:rPr lang="en-IN" dirty="0"/>
              <a:t>Undo transaction T4 as it is active after checkpoint and has not committed</a:t>
            </a:r>
            <a:r>
              <a:rPr lang="en-IN" dirty="0" smtClean="0"/>
              <a:t>.</a:t>
            </a:r>
            <a:endParaRPr lang="en-IN" dirty="0"/>
          </a:p>
        </p:txBody>
      </p:sp>
      <p:cxnSp>
        <p:nvCxnSpPr>
          <p:cNvPr id="5" name="Straight Arrow Connector 4"/>
          <p:cNvCxnSpPr/>
          <p:nvPr/>
        </p:nvCxnSpPr>
        <p:spPr>
          <a:xfrm>
            <a:off x="1600200" y="1524000"/>
            <a:ext cx="51054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8468"/>
            <a:ext cx="762000" cy="400110"/>
          </a:xfrm>
          <a:prstGeom prst="rect">
            <a:avLst/>
          </a:prstGeom>
          <a:noFill/>
        </p:spPr>
        <p:txBody>
          <a:bodyPr wrap="square" rtlCol="0">
            <a:spAutoFit/>
          </a:bodyPr>
          <a:lstStyle/>
          <a:p>
            <a:pPr algn="ctr"/>
            <a:r>
              <a:rPr lang="en-US" sz="2000" dirty="0" smtClean="0"/>
              <a:t>Time</a:t>
            </a:r>
            <a:endParaRPr lang="en-IN" sz="2000" dirty="0"/>
          </a:p>
        </p:txBody>
      </p:sp>
      <p:sp>
        <p:nvSpPr>
          <p:cNvPr id="7" name="TextBox 6"/>
          <p:cNvSpPr txBox="1"/>
          <p:nvPr/>
        </p:nvSpPr>
        <p:spPr>
          <a:xfrm>
            <a:off x="3352800" y="1072634"/>
            <a:ext cx="685800" cy="400110"/>
          </a:xfrm>
          <a:prstGeom prst="rect">
            <a:avLst/>
          </a:prstGeom>
          <a:noFill/>
        </p:spPr>
        <p:txBody>
          <a:bodyPr wrap="square" rtlCol="0">
            <a:spAutoFit/>
          </a:bodyPr>
          <a:lstStyle/>
          <a:p>
            <a:pPr algn="ctr"/>
            <a:r>
              <a:rPr lang="en-US" sz="2000" dirty="0" smtClean="0"/>
              <a:t>T</a:t>
            </a:r>
            <a:r>
              <a:rPr lang="en-US" sz="2000" baseline="-25000" dirty="0" smtClean="0"/>
              <a:t>C</a:t>
            </a:r>
            <a:endParaRPr lang="en-IN" baseline="-25000" dirty="0"/>
          </a:p>
        </p:txBody>
      </p:sp>
      <p:sp>
        <p:nvSpPr>
          <p:cNvPr id="8" name="TextBox 7"/>
          <p:cNvSpPr txBox="1"/>
          <p:nvPr/>
        </p:nvSpPr>
        <p:spPr>
          <a:xfrm>
            <a:off x="5428625" y="1072634"/>
            <a:ext cx="685800" cy="400110"/>
          </a:xfrm>
          <a:prstGeom prst="rect">
            <a:avLst/>
          </a:prstGeom>
          <a:noFill/>
        </p:spPr>
        <p:txBody>
          <a:bodyPr wrap="square" rtlCol="0">
            <a:spAutoFit/>
          </a:bodyPr>
          <a:lstStyle/>
          <a:p>
            <a:pPr algn="ctr"/>
            <a:r>
              <a:rPr lang="en-US" sz="2000" dirty="0" err="1" smtClean="0"/>
              <a:t>T</a:t>
            </a:r>
            <a:r>
              <a:rPr lang="en-US" sz="2000" baseline="-25000" dirty="0" err="1" smtClean="0"/>
              <a:t>f</a:t>
            </a:r>
            <a:endParaRPr lang="en-IN" baseline="-25000" dirty="0"/>
          </a:p>
        </p:txBody>
      </p:sp>
      <p:cxnSp>
        <p:nvCxnSpPr>
          <p:cNvPr id="10" name="Straight Connector 9"/>
          <p:cNvCxnSpPr/>
          <p:nvPr/>
        </p:nvCxnSpPr>
        <p:spPr>
          <a:xfrm>
            <a:off x="3657600" y="1524000"/>
            <a:ext cx="0" cy="216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5791200" y="1524000"/>
            <a:ext cx="0" cy="2160000"/>
          </a:xfrm>
          <a:prstGeom prst="line">
            <a:avLst/>
          </a:prstGeom>
        </p:spPr>
        <p:style>
          <a:lnRef idx="3">
            <a:schemeClr val="accent1"/>
          </a:lnRef>
          <a:fillRef idx="0">
            <a:schemeClr val="accent1"/>
          </a:fillRef>
          <a:effectRef idx="2">
            <a:schemeClr val="accent1"/>
          </a:effectRef>
          <a:fontRef idx="minor">
            <a:schemeClr val="tx1"/>
          </a:fontRef>
        </p:style>
      </p:cxnSp>
      <p:grpSp>
        <p:nvGrpSpPr>
          <p:cNvPr id="17" name="Group 16"/>
          <p:cNvGrpSpPr/>
          <p:nvPr/>
        </p:nvGrpSpPr>
        <p:grpSpPr>
          <a:xfrm>
            <a:off x="1447800" y="1828800"/>
            <a:ext cx="914400" cy="381000"/>
            <a:chOff x="1447800" y="1828800"/>
            <a:chExt cx="914400" cy="381000"/>
          </a:xfrm>
        </p:grpSpPr>
        <p:cxnSp>
          <p:nvCxnSpPr>
            <p:cNvPr id="13" name="Straight Connector 12"/>
            <p:cNvCxnSpPr/>
            <p:nvPr/>
          </p:nvCxnSpPr>
          <p:spPr>
            <a:xfrm>
              <a:off x="1447800" y="201243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8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22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3028950" y="2209800"/>
            <a:ext cx="914400" cy="381000"/>
            <a:chOff x="1447800" y="1828800"/>
            <a:chExt cx="914400" cy="381000"/>
          </a:xfrm>
        </p:grpSpPr>
        <p:cxnSp>
          <p:nvCxnSpPr>
            <p:cNvPr id="19" name="Straight Connector 18"/>
            <p:cNvCxnSpPr/>
            <p:nvPr/>
          </p:nvCxnSpPr>
          <p:spPr>
            <a:xfrm>
              <a:off x="1447800" y="201243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4478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622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212861" y="2590800"/>
            <a:ext cx="914400" cy="381000"/>
            <a:chOff x="1447800" y="1828800"/>
            <a:chExt cx="914400" cy="381000"/>
          </a:xfrm>
        </p:grpSpPr>
        <p:cxnSp>
          <p:nvCxnSpPr>
            <p:cNvPr id="23" name="Straight Connector 22"/>
            <p:cNvCxnSpPr/>
            <p:nvPr/>
          </p:nvCxnSpPr>
          <p:spPr>
            <a:xfrm>
              <a:off x="1447800" y="201243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4478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622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257801" y="3124199"/>
            <a:ext cx="914400" cy="381000"/>
            <a:chOff x="1447800" y="1828800"/>
            <a:chExt cx="914400" cy="381000"/>
          </a:xfrm>
        </p:grpSpPr>
        <p:cxnSp>
          <p:nvCxnSpPr>
            <p:cNvPr id="27" name="Straight Connector 26"/>
            <p:cNvCxnSpPr/>
            <p:nvPr/>
          </p:nvCxnSpPr>
          <p:spPr>
            <a:xfrm>
              <a:off x="1447800" y="201243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478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622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1670779" y="1657291"/>
            <a:ext cx="474688" cy="400110"/>
          </a:xfrm>
          <a:prstGeom prst="rect">
            <a:avLst/>
          </a:prstGeom>
          <a:noFill/>
        </p:spPr>
        <p:txBody>
          <a:bodyPr wrap="square" rtlCol="0">
            <a:spAutoFit/>
          </a:bodyPr>
          <a:lstStyle/>
          <a:p>
            <a:pPr algn="ctr"/>
            <a:r>
              <a:rPr lang="en-US" sz="2000" dirty="0" smtClean="0"/>
              <a:t>T1</a:t>
            </a:r>
            <a:endParaRPr lang="en-IN" baseline="-25000" dirty="0"/>
          </a:p>
        </p:txBody>
      </p:sp>
      <p:sp>
        <p:nvSpPr>
          <p:cNvPr id="31" name="TextBox 30"/>
          <p:cNvSpPr txBox="1"/>
          <p:nvPr/>
        </p:nvSpPr>
        <p:spPr>
          <a:xfrm>
            <a:off x="3248806" y="2072788"/>
            <a:ext cx="474688" cy="400110"/>
          </a:xfrm>
          <a:prstGeom prst="rect">
            <a:avLst/>
          </a:prstGeom>
          <a:noFill/>
        </p:spPr>
        <p:txBody>
          <a:bodyPr wrap="square" rtlCol="0">
            <a:spAutoFit/>
          </a:bodyPr>
          <a:lstStyle/>
          <a:p>
            <a:pPr algn="ctr"/>
            <a:r>
              <a:rPr lang="en-US" sz="2000" dirty="0" smtClean="0"/>
              <a:t>T2</a:t>
            </a:r>
            <a:endParaRPr lang="en-IN" baseline="-25000" dirty="0"/>
          </a:p>
        </p:txBody>
      </p:sp>
      <p:sp>
        <p:nvSpPr>
          <p:cNvPr id="32" name="TextBox 31"/>
          <p:cNvSpPr txBox="1"/>
          <p:nvPr/>
        </p:nvSpPr>
        <p:spPr>
          <a:xfrm>
            <a:off x="4432717" y="2429801"/>
            <a:ext cx="474688" cy="400110"/>
          </a:xfrm>
          <a:prstGeom prst="rect">
            <a:avLst/>
          </a:prstGeom>
          <a:noFill/>
        </p:spPr>
        <p:txBody>
          <a:bodyPr wrap="square" rtlCol="0">
            <a:spAutoFit/>
          </a:bodyPr>
          <a:lstStyle/>
          <a:p>
            <a:pPr algn="ctr"/>
            <a:r>
              <a:rPr lang="en-US" sz="2000" dirty="0" smtClean="0"/>
              <a:t>T3</a:t>
            </a:r>
            <a:endParaRPr lang="en-IN" baseline="-25000" dirty="0"/>
          </a:p>
        </p:txBody>
      </p:sp>
      <p:sp>
        <p:nvSpPr>
          <p:cNvPr id="33" name="TextBox 32"/>
          <p:cNvSpPr txBox="1"/>
          <p:nvPr/>
        </p:nvSpPr>
        <p:spPr>
          <a:xfrm>
            <a:off x="5350241" y="2971800"/>
            <a:ext cx="474688" cy="400110"/>
          </a:xfrm>
          <a:prstGeom prst="rect">
            <a:avLst/>
          </a:prstGeom>
          <a:noFill/>
        </p:spPr>
        <p:txBody>
          <a:bodyPr wrap="square" rtlCol="0">
            <a:spAutoFit/>
          </a:bodyPr>
          <a:lstStyle/>
          <a:p>
            <a:pPr algn="ctr"/>
            <a:r>
              <a:rPr lang="en-US" sz="2000" dirty="0" smtClean="0"/>
              <a:t>T4</a:t>
            </a:r>
            <a:endParaRPr lang="en-IN" baseline="-25000" dirty="0"/>
          </a:p>
        </p:txBody>
      </p:sp>
      <p:sp>
        <p:nvSpPr>
          <p:cNvPr id="34" name="TextBox 33"/>
          <p:cNvSpPr txBox="1"/>
          <p:nvPr/>
        </p:nvSpPr>
        <p:spPr>
          <a:xfrm>
            <a:off x="2679490" y="3726397"/>
            <a:ext cx="1929203" cy="400110"/>
          </a:xfrm>
          <a:prstGeom prst="rect">
            <a:avLst/>
          </a:prstGeom>
          <a:noFill/>
        </p:spPr>
        <p:txBody>
          <a:bodyPr wrap="square" rtlCol="0">
            <a:spAutoFit/>
          </a:bodyPr>
          <a:lstStyle/>
          <a:p>
            <a:pPr algn="ctr"/>
            <a:r>
              <a:rPr lang="en-US" sz="2000" dirty="0" smtClean="0"/>
              <a:t>Checkpoint time</a:t>
            </a:r>
            <a:endParaRPr lang="en-IN" baseline="-25000" dirty="0"/>
          </a:p>
        </p:txBody>
      </p:sp>
      <p:sp>
        <p:nvSpPr>
          <p:cNvPr id="35" name="TextBox 34"/>
          <p:cNvSpPr txBox="1"/>
          <p:nvPr/>
        </p:nvSpPr>
        <p:spPr>
          <a:xfrm>
            <a:off x="5319479" y="3684000"/>
            <a:ext cx="950939" cy="400110"/>
          </a:xfrm>
          <a:prstGeom prst="rect">
            <a:avLst/>
          </a:prstGeom>
          <a:noFill/>
        </p:spPr>
        <p:txBody>
          <a:bodyPr wrap="square" rtlCol="0">
            <a:spAutoFit/>
          </a:bodyPr>
          <a:lstStyle/>
          <a:p>
            <a:pPr algn="ctr"/>
            <a:r>
              <a:rPr lang="en-US" sz="2000" dirty="0" smtClean="0"/>
              <a:t>Failure</a:t>
            </a:r>
            <a:endParaRPr lang="en-IN" baseline="-25000" dirty="0"/>
          </a:p>
        </p:txBody>
      </p:sp>
    </p:spTree>
    <p:extLst>
      <p:ext uri="{BB962C8B-B14F-4D97-AF65-F5344CB8AC3E}">
        <p14:creationId xmlns:p14="http://schemas.microsoft.com/office/powerpoint/2010/main" val="299059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0" grpId="0"/>
      <p:bldP spid="31" grpId="0"/>
      <p:bldP spid="32" grpId="0"/>
      <p:bldP spid="33" grpId="0"/>
      <p:bldP spid="34"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 structure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54777"/>
              </p:ext>
            </p:extLst>
          </p:nvPr>
        </p:nvGraphicFramePr>
        <p:xfrm>
          <a:off x="5350240" y="11430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2</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1</a:t>
                      </a:r>
                      <a:endParaRPr lang="en-IN" dirty="0"/>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4</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101</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202</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smtClean="0"/>
                        <a:t>n</a:t>
                      </a: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5216890" y="3967480"/>
            <a:ext cx="1219200" cy="369332"/>
          </a:xfrm>
          <a:prstGeom prst="rect">
            <a:avLst/>
          </a:prstGeom>
          <a:noFill/>
        </p:spPr>
        <p:txBody>
          <a:bodyPr wrap="square" rtlCol="0">
            <a:spAutoFit/>
          </a:bodyPr>
          <a:lstStyle/>
          <a:p>
            <a:pPr algn="ctr"/>
            <a:r>
              <a:rPr lang="en-US" dirty="0" smtClean="0"/>
              <a:t>Page Table</a:t>
            </a:r>
            <a:endParaRPr lang="en-IN" dirty="0"/>
          </a:p>
        </p:txBody>
      </p:sp>
      <p:graphicFrame>
        <p:nvGraphicFramePr>
          <p:cNvPr id="6" name="Content Placeholder 3"/>
          <p:cNvGraphicFramePr>
            <a:graphicFrameLocks/>
          </p:cNvGraphicFramePr>
          <p:nvPr>
            <p:extLst>
              <p:ext uri="{D42A27DB-BD31-4B8C-83A1-F6EECF244321}">
                <p14:modId xmlns:p14="http://schemas.microsoft.com/office/powerpoint/2010/main" val="1911998994"/>
              </p:ext>
            </p:extLst>
          </p:nvPr>
        </p:nvGraphicFramePr>
        <p:xfrm>
          <a:off x="4876800" y="1143000"/>
          <a:ext cx="381000" cy="259588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tblGrid>
              <a:tr h="370840">
                <a:tc>
                  <a:txBody>
                    <a:bodyPr/>
                    <a:lstStyle/>
                    <a:p>
                      <a:pPr algn="r"/>
                      <a:r>
                        <a:rPr lang="en-US" dirty="0" smtClean="0"/>
                        <a:t>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dirty="0" smtClean="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smtClean="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r"/>
                      <a:r>
                        <a:rPr lang="en-US" dirty="0" smtClean="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r"/>
                      <a:r>
                        <a:rPr lang="en-US" dirty="0" smtClean="0"/>
                        <a:t>5</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r"/>
                      <a:r>
                        <a:rPr lang="en-US" dirty="0" smtClean="0"/>
                        <a: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r"/>
                      <a:r>
                        <a:rPr lang="en-US" dirty="0" smtClean="0"/>
                        <a:t>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797999250"/>
              </p:ext>
            </p:extLst>
          </p:nvPr>
        </p:nvGraphicFramePr>
        <p:xfrm>
          <a:off x="7877175" y="1143000"/>
          <a:ext cx="952500" cy="44500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2</a:t>
                      </a:r>
                      <a:endParaRPr lang="en-IN" dirty="0"/>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4</a:t>
                      </a:r>
                      <a:endParaRPr lang="en-IN" dirty="0"/>
                    </a:p>
                  </a:txBody>
                  <a:tcP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smtClean="0"/>
                        <a:t>101</a:t>
                      </a:r>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370840">
                <a:tc>
                  <a:txBody>
                    <a:bodyPr/>
                    <a:lstStyle/>
                    <a:p>
                      <a:pPr algn="ctr"/>
                      <a:r>
                        <a:rPr lang="en-US" dirty="0" smtClean="0"/>
                        <a:t>201</a:t>
                      </a:r>
                      <a:endParaRPr lang="en-IN" dirty="0"/>
                    </a:p>
                  </a:txBody>
                  <a:tcP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9"/>
                  </a:ext>
                </a:extLst>
              </a:tr>
              <a:tr h="370840">
                <a:tc>
                  <a:txBody>
                    <a:bodyPr/>
                    <a:lstStyle/>
                    <a:p>
                      <a:pPr algn="ctr"/>
                      <a:r>
                        <a:rPr lang="en-US" dirty="0" smtClean="0"/>
                        <a:t>202</a:t>
                      </a:r>
                      <a:endParaRPr lang="en-IN" dirty="0"/>
                    </a:p>
                  </a:txBody>
                  <a:tcPr>
                    <a:solidFill>
                      <a:schemeClr val="bg1">
                        <a:lumMod val="95000"/>
                      </a:schemeClr>
                    </a:solidFill>
                  </a:tcPr>
                </a:tc>
                <a:extLst>
                  <a:ext uri="{0D108BD9-81ED-4DB2-BD59-A6C34878D82A}">
                    <a16:rowId xmlns:a16="http://schemas.microsoft.com/office/drawing/2014/main" val="10010"/>
                  </a:ext>
                </a:extLst>
              </a:tr>
              <a:tr h="370840">
                <a:tc>
                  <a:txBody>
                    <a:bodyPr/>
                    <a:lstStyle/>
                    <a:p>
                      <a:pPr algn="ctr"/>
                      <a:r>
                        <a:rPr lang="en-US" dirty="0" smtClean="0"/>
                        <a:t>n</a:t>
                      </a:r>
                      <a:endParaRPr lang="en-IN" dirty="0"/>
                    </a:p>
                  </a:txBody>
                  <a:tcPr>
                    <a:solidFill>
                      <a:schemeClr val="bg1">
                        <a:lumMod val="95000"/>
                      </a:schemeClr>
                    </a:solidFill>
                  </a:tcPr>
                </a:tc>
                <a:extLst>
                  <a:ext uri="{0D108BD9-81ED-4DB2-BD59-A6C34878D82A}">
                    <a16:rowId xmlns:a16="http://schemas.microsoft.com/office/drawing/2014/main" val="10011"/>
                  </a:ext>
                </a:extLst>
              </a:tr>
            </a:tbl>
          </a:graphicData>
        </a:graphic>
      </p:graphicFrame>
      <p:sp>
        <p:nvSpPr>
          <p:cNvPr id="8" name="TextBox 7"/>
          <p:cNvSpPr txBox="1"/>
          <p:nvPr/>
        </p:nvSpPr>
        <p:spPr>
          <a:xfrm>
            <a:off x="7639050" y="5821680"/>
            <a:ext cx="1428750" cy="369332"/>
          </a:xfrm>
          <a:prstGeom prst="rect">
            <a:avLst/>
          </a:prstGeom>
          <a:noFill/>
        </p:spPr>
        <p:txBody>
          <a:bodyPr wrap="square" rtlCol="0">
            <a:spAutoFit/>
          </a:bodyPr>
          <a:lstStyle/>
          <a:p>
            <a:pPr algn="ctr"/>
            <a:r>
              <a:rPr lang="en-US" dirty="0" smtClean="0"/>
              <a:t>Pages on disk</a:t>
            </a:r>
            <a:endParaRPr lang="en-IN" dirty="0"/>
          </a:p>
        </p:txBody>
      </p:sp>
      <p:cxnSp>
        <p:nvCxnSpPr>
          <p:cNvPr id="10" name="Straight Arrow Connector 9"/>
          <p:cNvCxnSpPr/>
          <p:nvPr/>
        </p:nvCxnSpPr>
        <p:spPr>
          <a:xfrm>
            <a:off x="6302740" y="1323340"/>
            <a:ext cx="1574435" cy="353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302740" y="1323340"/>
            <a:ext cx="1574435" cy="353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302740" y="2057400"/>
            <a:ext cx="1574435" cy="383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 idx="3"/>
          </p:cNvCxnSpPr>
          <p:nvPr/>
        </p:nvCxnSpPr>
        <p:spPr>
          <a:xfrm>
            <a:off x="6302740" y="2440940"/>
            <a:ext cx="1574435" cy="11087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02740" y="2819400"/>
            <a:ext cx="1574435" cy="2225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0500" y="990600"/>
            <a:ext cx="4686300" cy="2677656"/>
          </a:xfrm>
          <a:prstGeom prst="rect">
            <a:avLst/>
          </a:prstGeom>
          <a:noFill/>
        </p:spPr>
        <p:txBody>
          <a:bodyPr wrap="square" rtlCol="0">
            <a:spAutoFit/>
          </a:bodyPr>
          <a:lstStyle/>
          <a:p>
            <a:pPr marL="285750" lvl="0" indent="-285750" algn="just">
              <a:buFont typeface="Arial" panose="020B0604020202020204" pitchFamily="34" charset="0"/>
              <a:buChar char="•"/>
            </a:pPr>
            <a:r>
              <a:rPr lang="en-IN" sz="2400" dirty="0"/>
              <a:t>The database is partitioned into fixed-length blocks referred to as </a:t>
            </a:r>
            <a:r>
              <a:rPr lang="en-IN" sz="2400" dirty="0">
                <a:solidFill>
                  <a:srgbClr val="FF0000"/>
                </a:solidFill>
              </a:rPr>
              <a:t>PAGES</a:t>
            </a:r>
            <a:r>
              <a:rPr lang="en-IN" sz="2400" dirty="0"/>
              <a:t>.</a:t>
            </a:r>
            <a:endParaRPr lang="en-US" sz="2400" dirty="0" smtClean="0"/>
          </a:p>
          <a:p>
            <a:pPr marL="285750" lvl="0" indent="-285750" algn="just">
              <a:buFont typeface="Arial" panose="020B0604020202020204" pitchFamily="34" charset="0"/>
              <a:buChar char="•"/>
            </a:pPr>
            <a:r>
              <a:rPr lang="en-IN" sz="2400" dirty="0"/>
              <a:t>Page table has n entries – one for each database </a:t>
            </a:r>
            <a:r>
              <a:rPr lang="en-IN" sz="2400" dirty="0" smtClean="0"/>
              <a:t>page.</a:t>
            </a:r>
          </a:p>
          <a:p>
            <a:pPr marL="285750" lvl="0" indent="-285750" algn="just">
              <a:buFont typeface="Arial" panose="020B0604020202020204" pitchFamily="34" charset="0"/>
              <a:buChar char="•"/>
            </a:pPr>
            <a:r>
              <a:rPr lang="en-IN" sz="2400" dirty="0" smtClean="0"/>
              <a:t>Each entry contain </a:t>
            </a:r>
            <a:r>
              <a:rPr lang="en-IN" sz="2400" dirty="0"/>
              <a:t>pointer to a page on </a:t>
            </a:r>
            <a:r>
              <a:rPr lang="en-IN" sz="2400" dirty="0" smtClean="0"/>
              <a:t>disk.</a:t>
            </a:r>
            <a:endParaRPr lang="en-IN" sz="2400" dirty="0"/>
          </a:p>
        </p:txBody>
      </p:sp>
      <p:sp>
        <p:nvSpPr>
          <p:cNvPr id="27" name="TextBox 26"/>
          <p:cNvSpPr txBox="1"/>
          <p:nvPr/>
        </p:nvSpPr>
        <p:spPr>
          <a:xfrm>
            <a:off x="6406110" y="4860409"/>
            <a:ext cx="75809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Pages</a:t>
            </a:r>
            <a:endParaRPr lang="en-IN" dirty="0"/>
          </a:p>
        </p:txBody>
      </p:sp>
      <p:cxnSp>
        <p:nvCxnSpPr>
          <p:cNvPr id="29" name="Straight Arrow Connector 28"/>
          <p:cNvCxnSpPr>
            <a:stCxn id="27" idx="3"/>
          </p:cNvCxnSpPr>
          <p:nvPr/>
        </p:nvCxnSpPr>
        <p:spPr>
          <a:xfrm>
            <a:off x="7164205" y="5045075"/>
            <a:ext cx="71297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27" idx="3"/>
          </p:cNvCxnSpPr>
          <p:nvPr/>
        </p:nvCxnSpPr>
        <p:spPr>
          <a:xfrm flipV="1">
            <a:off x="7164205" y="4648200"/>
            <a:ext cx="712970" cy="3968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27" idx="3"/>
          </p:cNvCxnSpPr>
          <p:nvPr/>
        </p:nvCxnSpPr>
        <p:spPr>
          <a:xfrm flipV="1">
            <a:off x="7164205" y="3549651"/>
            <a:ext cx="674473" cy="14954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3207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2"/>
                                        </p:tgtEl>
                                      </p:cBhvr>
                                    </p:animEffect>
                                    <p:set>
                                      <p:cBhvr>
                                        <p:cTn id="30" dur="1" fill="hold">
                                          <p:stCondLst>
                                            <p:cond delay="499"/>
                                          </p:stCondLst>
                                        </p:cTn>
                                        <p:tgtEl>
                                          <p:spTgt spid="3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0"/>
                                        </p:tgtEl>
                                      </p:cBhvr>
                                    </p:animEffect>
                                    <p:set>
                                      <p:cBhvr>
                                        <p:cTn id="33" dur="1" fill="hold">
                                          <p:stCondLst>
                                            <p:cond delay="499"/>
                                          </p:stCondLst>
                                        </p:cTn>
                                        <p:tgtEl>
                                          <p:spTgt spid="3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7" grpId="0" animBg="1"/>
      <p:bldP spid="2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a:t>
            </a:r>
            <a:r>
              <a:rPr lang="en-IN" smtClean="0"/>
              <a:t>paging technique </a:t>
            </a:r>
            <a:endParaRPr lang="en-IN"/>
          </a:p>
        </p:txBody>
      </p:sp>
      <p:sp>
        <p:nvSpPr>
          <p:cNvPr id="3" name="Content Placeholder 2"/>
          <p:cNvSpPr>
            <a:spLocks noGrp="1"/>
          </p:cNvSpPr>
          <p:nvPr>
            <p:ph idx="1"/>
          </p:nvPr>
        </p:nvSpPr>
        <p:spPr/>
        <p:txBody>
          <a:bodyPr>
            <a:normAutofit/>
          </a:bodyPr>
          <a:lstStyle/>
          <a:p>
            <a:pPr algn="just"/>
            <a:r>
              <a:rPr lang="en-IN" dirty="0"/>
              <a:t>Shadow paging is an alternative to log-based </a:t>
            </a:r>
            <a:r>
              <a:rPr lang="en-IN" dirty="0" smtClean="0"/>
              <a:t>recovery</a:t>
            </a:r>
          </a:p>
          <a:p>
            <a:pPr algn="just"/>
            <a:r>
              <a:rPr lang="en-IN" dirty="0" smtClean="0"/>
              <a:t>This </a:t>
            </a:r>
            <a:r>
              <a:rPr lang="en-IN" dirty="0"/>
              <a:t>scheme is useful if  transactions execute </a:t>
            </a:r>
            <a:r>
              <a:rPr lang="en-IN" dirty="0" smtClean="0"/>
              <a:t>serially.</a:t>
            </a:r>
            <a:endParaRPr lang="en-IN" dirty="0"/>
          </a:p>
          <a:p>
            <a:pPr algn="just"/>
            <a:r>
              <a:rPr lang="en-IN" dirty="0" smtClean="0"/>
              <a:t>It maintain </a:t>
            </a:r>
            <a:r>
              <a:rPr lang="en-IN" dirty="0"/>
              <a:t>two page tables during the lifetime of a transaction </a:t>
            </a:r>
            <a:endParaRPr lang="en-IN" dirty="0" smtClean="0"/>
          </a:p>
          <a:p>
            <a:pPr lvl="1"/>
            <a:r>
              <a:rPr lang="en-IN" dirty="0" smtClean="0"/>
              <a:t>current </a:t>
            </a:r>
            <a:r>
              <a:rPr lang="en-IN" dirty="0"/>
              <a:t>page </a:t>
            </a:r>
            <a:r>
              <a:rPr lang="en-IN" dirty="0" smtClean="0"/>
              <a:t>table</a:t>
            </a:r>
          </a:p>
          <a:p>
            <a:pPr lvl="1"/>
            <a:r>
              <a:rPr lang="en-IN" dirty="0" smtClean="0"/>
              <a:t>shadow </a:t>
            </a:r>
            <a:r>
              <a:rPr lang="en-IN" dirty="0"/>
              <a:t>page table</a:t>
            </a:r>
          </a:p>
          <a:p>
            <a:pPr algn="just"/>
            <a:r>
              <a:rPr lang="en-IN" dirty="0" smtClean="0"/>
              <a:t>Shadow </a:t>
            </a:r>
            <a:r>
              <a:rPr lang="en-IN" dirty="0"/>
              <a:t>page </a:t>
            </a:r>
            <a:r>
              <a:rPr lang="en-IN" dirty="0" smtClean="0"/>
              <a:t>table is stored on non-volatile storage. </a:t>
            </a:r>
            <a:endParaRPr lang="en-IN" dirty="0"/>
          </a:p>
          <a:p>
            <a:pPr algn="just"/>
            <a:r>
              <a:rPr lang="en-IN" dirty="0"/>
              <a:t>Shadow page table is never modified during </a:t>
            </a:r>
            <a:r>
              <a:rPr lang="en-IN" dirty="0" smtClean="0"/>
              <a:t>execution of transaction.</a:t>
            </a:r>
            <a:endParaRPr lang="en-IN" dirty="0"/>
          </a:p>
        </p:txBody>
      </p:sp>
    </p:spTree>
    <p:extLst>
      <p:ext uri="{BB962C8B-B14F-4D97-AF65-F5344CB8AC3E}">
        <p14:creationId xmlns:p14="http://schemas.microsoft.com/office/powerpoint/2010/main" val="123659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paging technique </a:t>
            </a:r>
          </a:p>
        </p:txBody>
      </p:sp>
      <p:sp>
        <p:nvSpPr>
          <p:cNvPr id="3" name="Content Placeholder 2"/>
          <p:cNvSpPr>
            <a:spLocks noGrp="1"/>
          </p:cNvSpPr>
          <p:nvPr>
            <p:ph idx="1"/>
          </p:nvPr>
        </p:nvSpPr>
        <p:spPr/>
        <p:txBody>
          <a:bodyPr/>
          <a:lstStyle/>
          <a:p>
            <a:pPr lvl="0" algn="just"/>
            <a:endParaRPr lang="en-US" dirty="0" smtClean="0"/>
          </a:p>
          <a:p>
            <a:pPr lvl="0" algn="just"/>
            <a:endParaRPr lang="en-US" dirty="0"/>
          </a:p>
          <a:p>
            <a:pPr lvl="0" algn="just"/>
            <a:endParaRPr lang="en-US" dirty="0" smtClean="0"/>
          </a:p>
          <a:p>
            <a:pPr lvl="0" algn="just"/>
            <a:endParaRPr lang="en-US" dirty="0"/>
          </a:p>
          <a:p>
            <a:pPr lvl="0" algn="just"/>
            <a:endParaRPr lang="en-US" dirty="0" smtClean="0"/>
          </a:p>
          <a:p>
            <a:pPr lvl="0" algn="just"/>
            <a:endParaRPr lang="en-US" dirty="0"/>
          </a:p>
          <a:p>
            <a:pPr lvl="0" algn="just"/>
            <a:endParaRPr lang="en-US" dirty="0" smtClean="0"/>
          </a:p>
          <a:p>
            <a:pPr lvl="0" algn="just"/>
            <a:r>
              <a:rPr lang="en-US" dirty="0" smtClean="0"/>
              <a:t>Two </a:t>
            </a:r>
            <a:r>
              <a:rPr lang="en-US" dirty="0"/>
              <a:t>pages - page 2 &amp; 5 - are affected by a transaction and copied to new physical pages. The current page table points to these pages. </a:t>
            </a:r>
            <a:endParaRPr lang="en-IN" dirty="0"/>
          </a:p>
          <a:p>
            <a:pPr algn="just"/>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3035086621"/>
              </p:ext>
            </p:extLst>
          </p:nvPr>
        </p:nvGraphicFramePr>
        <p:xfrm>
          <a:off x="3810000" y="990600"/>
          <a:ext cx="1296000" cy="2595880"/>
        </p:xfrm>
        <a:graphic>
          <a:graphicData uri="http://schemas.openxmlformats.org/drawingml/2006/table">
            <a:tbl>
              <a:tblPr firstRow="1" bandRow="1">
                <a:tableStyleId>{5940675A-B579-460E-94D1-54222C63F5DA}</a:tableStyleId>
              </a:tblPr>
              <a:tblGrid>
                <a:gridCol w="12960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409743941"/>
              </p:ext>
            </p:extLst>
          </p:nvPr>
        </p:nvGraphicFramePr>
        <p:xfrm>
          <a:off x="137160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164744507"/>
              </p:ext>
            </p:extLst>
          </p:nvPr>
        </p:nvGraphicFramePr>
        <p:xfrm>
          <a:off x="6576786"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4078952" y="3615707"/>
            <a:ext cx="75809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Pages</a:t>
            </a:r>
            <a:endParaRPr lang="en-IN" dirty="0"/>
          </a:p>
        </p:txBody>
      </p:sp>
      <p:sp>
        <p:nvSpPr>
          <p:cNvPr id="8" name="TextBox 7"/>
          <p:cNvSpPr txBox="1"/>
          <p:nvPr/>
        </p:nvSpPr>
        <p:spPr>
          <a:xfrm>
            <a:off x="886801" y="3615707"/>
            <a:ext cx="192209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Current page table</a:t>
            </a:r>
            <a:endParaRPr lang="en-IN" dirty="0"/>
          </a:p>
        </p:txBody>
      </p:sp>
      <p:sp>
        <p:nvSpPr>
          <p:cNvPr id="9" name="TextBox 8"/>
          <p:cNvSpPr txBox="1"/>
          <p:nvPr/>
        </p:nvSpPr>
        <p:spPr>
          <a:xfrm>
            <a:off x="6048636" y="3615707"/>
            <a:ext cx="200879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Shadow page table</a:t>
            </a:r>
            <a:endParaRPr lang="en-IN" dirty="0"/>
          </a:p>
        </p:txBody>
      </p:sp>
      <p:cxnSp>
        <p:nvCxnSpPr>
          <p:cNvPr id="10" name="Straight Arrow Connector 9"/>
          <p:cNvCxnSpPr/>
          <p:nvPr/>
        </p:nvCxnSpPr>
        <p:spPr>
          <a:xfrm>
            <a:off x="2324100" y="1193800"/>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2314575" y="157162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2324100" y="190817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2324100" y="229806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6" idx="1"/>
            <a:endCxn id="4" idx="3"/>
          </p:cNvCxnSpPr>
          <p:nvPr/>
        </p:nvCxnSpPr>
        <p:spPr>
          <a:xfrm flipH="1">
            <a:off x="5106000" y="2288540"/>
            <a:ext cx="147078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5090886" y="190817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H="1">
            <a:off x="5090886" y="157162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H="1">
            <a:off x="5090886" y="1205139"/>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Rounded Rectangle 21"/>
          <p:cNvSpPr/>
          <p:nvPr/>
        </p:nvSpPr>
        <p:spPr>
          <a:xfrm>
            <a:off x="3997325" y="1392237"/>
            <a:ext cx="864822" cy="3048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cxnSp>
        <p:nvCxnSpPr>
          <p:cNvPr id="23" name="Straight Arrow Connector 22"/>
          <p:cNvCxnSpPr/>
          <p:nvPr/>
        </p:nvCxnSpPr>
        <p:spPr>
          <a:xfrm flipH="1">
            <a:off x="5090886" y="2667000"/>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2324100" y="2667000"/>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Rounded Rectangle 24"/>
          <p:cNvSpPr/>
          <p:nvPr/>
        </p:nvSpPr>
        <p:spPr>
          <a:xfrm>
            <a:off x="4011978" y="2505074"/>
            <a:ext cx="864822" cy="3048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5681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paging technique </a:t>
            </a:r>
          </a:p>
        </p:txBody>
      </p:sp>
      <p:sp>
        <p:nvSpPr>
          <p:cNvPr id="3" name="Content Placeholder 2"/>
          <p:cNvSpPr>
            <a:spLocks noGrp="1"/>
          </p:cNvSpPr>
          <p:nvPr>
            <p:ph idx="1"/>
          </p:nvPr>
        </p:nvSpPr>
        <p:spPr/>
        <p:txBody>
          <a:bodyPr/>
          <a:lstStyle/>
          <a:p>
            <a:pPr lvl="0" algn="just"/>
            <a:endParaRPr lang="en-US" dirty="0" smtClean="0"/>
          </a:p>
          <a:p>
            <a:pPr lvl="0" algn="just"/>
            <a:endParaRPr lang="en-US" dirty="0"/>
          </a:p>
          <a:p>
            <a:pPr lvl="0" algn="just"/>
            <a:endParaRPr lang="en-US" dirty="0" smtClean="0"/>
          </a:p>
          <a:p>
            <a:pPr lvl="0" algn="just"/>
            <a:endParaRPr lang="en-US" dirty="0"/>
          </a:p>
          <a:p>
            <a:pPr lvl="0" algn="just"/>
            <a:endParaRPr lang="en-US" dirty="0" smtClean="0"/>
          </a:p>
          <a:p>
            <a:pPr lvl="0" algn="just"/>
            <a:endParaRPr lang="en-US" dirty="0"/>
          </a:p>
          <a:p>
            <a:pPr lvl="0" algn="just"/>
            <a:endParaRPr lang="en-US" dirty="0" smtClean="0"/>
          </a:p>
          <a:p>
            <a:pPr lvl="0" algn="just"/>
            <a:r>
              <a:rPr lang="en-US" dirty="0" smtClean="0"/>
              <a:t>Two </a:t>
            </a:r>
            <a:r>
              <a:rPr lang="en-US" dirty="0"/>
              <a:t>pages - page 2 &amp; 5 - are affected by a transaction and copied to new physical pages. The current page table points to these pages. </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2350758694"/>
              </p:ext>
            </p:extLst>
          </p:nvPr>
        </p:nvGraphicFramePr>
        <p:xfrm>
          <a:off x="381000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 (old)</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 (old)</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 (new)</a:t>
                      </a:r>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5 (new)</a:t>
                      </a:r>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409743941"/>
              </p:ext>
            </p:extLst>
          </p:nvPr>
        </p:nvGraphicFramePr>
        <p:xfrm>
          <a:off x="137160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890080826"/>
              </p:ext>
            </p:extLst>
          </p:nvPr>
        </p:nvGraphicFramePr>
        <p:xfrm>
          <a:off x="667789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4065341" y="3615707"/>
            <a:ext cx="75809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Pages</a:t>
            </a:r>
            <a:endParaRPr lang="en-IN" dirty="0"/>
          </a:p>
        </p:txBody>
      </p:sp>
      <p:sp>
        <p:nvSpPr>
          <p:cNvPr id="8" name="TextBox 7"/>
          <p:cNvSpPr txBox="1"/>
          <p:nvPr/>
        </p:nvSpPr>
        <p:spPr>
          <a:xfrm>
            <a:off x="886801" y="3615707"/>
            <a:ext cx="192209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Current page table</a:t>
            </a:r>
            <a:endParaRPr lang="en-IN" dirty="0"/>
          </a:p>
        </p:txBody>
      </p:sp>
      <p:sp>
        <p:nvSpPr>
          <p:cNvPr id="9" name="TextBox 8"/>
          <p:cNvSpPr txBox="1"/>
          <p:nvPr/>
        </p:nvSpPr>
        <p:spPr>
          <a:xfrm>
            <a:off x="6149740" y="3615707"/>
            <a:ext cx="200879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Shadow page table</a:t>
            </a:r>
            <a:endParaRPr lang="en-IN" dirty="0"/>
          </a:p>
        </p:txBody>
      </p:sp>
      <p:cxnSp>
        <p:nvCxnSpPr>
          <p:cNvPr id="10" name="Straight Arrow Connector 9"/>
          <p:cNvCxnSpPr/>
          <p:nvPr/>
        </p:nvCxnSpPr>
        <p:spPr>
          <a:xfrm>
            <a:off x="2324100" y="1193800"/>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2314575" y="1571625"/>
            <a:ext cx="149542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a:off x="2324100" y="190817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2324100" y="229806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6" idx="1"/>
            <a:endCxn id="4" idx="3"/>
          </p:cNvCxnSpPr>
          <p:nvPr/>
        </p:nvCxnSpPr>
        <p:spPr>
          <a:xfrm flipH="1">
            <a:off x="5214000" y="2288540"/>
            <a:ext cx="14638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5191990" y="190817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H="1">
            <a:off x="5191990" y="1571625"/>
            <a:ext cx="14859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191990" y="1205139"/>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Rounded Rectangle 21"/>
          <p:cNvSpPr/>
          <p:nvPr/>
        </p:nvSpPr>
        <p:spPr>
          <a:xfrm>
            <a:off x="3853228" y="1392237"/>
            <a:ext cx="1313362" cy="3048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p:cNvCxnSpPr/>
          <p:nvPr/>
        </p:nvCxnSpPr>
        <p:spPr>
          <a:xfrm flipH="1">
            <a:off x="5191990" y="2667000"/>
            <a:ext cx="14859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324100" y="2667000"/>
            <a:ext cx="148590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Rounded Rectangle 24"/>
          <p:cNvSpPr/>
          <p:nvPr/>
        </p:nvSpPr>
        <p:spPr>
          <a:xfrm>
            <a:off x="3840528" y="2505074"/>
            <a:ext cx="1332412" cy="3048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6" name="Rounded Rectangle 25"/>
          <p:cNvSpPr/>
          <p:nvPr/>
        </p:nvSpPr>
        <p:spPr>
          <a:xfrm>
            <a:off x="3841750" y="2876550"/>
            <a:ext cx="1332412" cy="3048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7" name="Rounded Rectangle 26"/>
          <p:cNvSpPr/>
          <p:nvPr/>
        </p:nvSpPr>
        <p:spPr>
          <a:xfrm>
            <a:off x="3848100" y="3251200"/>
            <a:ext cx="1332412" cy="3048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61186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paging technique </a:t>
            </a:r>
          </a:p>
        </p:txBody>
      </p:sp>
      <p:sp>
        <p:nvSpPr>
          <p:cNvPr id="3" name="Content Placeholder 2"/>
          <p:cNvSpPr>
            <a:spLocks noGrp="1"/>
          </p:cNvSpPr>
          <p:nvPr>
            <p:ph idx="1"/>
          </p:nvPr>
        </p:nvSpPr>
        <p:spPr/>
        <p:txBody>
          <a:bodyPr/>
          <a:lstStyle/>
          <a:p>
            <a:pPr lvl="0" algn="just"/>
            <a:endParaRPr lang="en-US" dirty="0" smtClean="0"/>
          </a:p>
          <a:p>
            <a:pPr lvl="0" algn="just"/>
            <a:endParaRPr lang="en-US" dirty="0"/>
          </a:p>
          <a:p>
            <a:pPr lvl="0" algn="just"/>
            <a:endParaRPr lang="en-US" dirty="0" smtClean="0"/>
          </a:p>
          <a:p>
            <a:pPr lvl="0" algn="just"/>
            <a:endParaRPr lang="en-US" dirty="0"/>
          </a:p>
          <a:p>
            <a:pPr lvl="0" algn="just"/>
            <a:endParaRPr lang="en-US" dirty="0" smtClean="0"/>
          </a:p>
          <a:p>
            <a:pPr lvl="0" algn="just"/>
            <a:endParaRPr lang="en-US" dirty="0"/>
          </a:p>
          <a:p>
            <a:pPr lvl="0" algn="just"/>
            <a:r>
              <a:rPr lang="en-US" dirty="0" smtClean="0"/>
              <a:t>Two </a:t>
            </a:r>
            <a:r>
              <a:rPr lang="en-US" dirty="0"/>
              <a:t>pages - page 2 &amp; 5 - are affected by a transaction and copied to new physical pages. The current page table points to these pages. </a:t>
            </a:r>
            <a:endParaRPr lang="en-IN" dirty="0"/>
          </a:p>
          <a:p>
            <a:pPr lvl="0" algn="just"/>
            <a:r>
              <a:rPr lang="en-US" dirty="0"/>
              <a:t>The shadow page table continues to point to old pages which are not changed by the transaction. So, this table and pages are used for undoing the transaction. </a:t>
            </a:r>
            <a:endParaRPr lang="en-IN" dirty="0"/>
          </a:p>
          <a:p>
            <a:pPr algn="just"/>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2350758694"/>
              </p:ext>
            </p:extLst>
          </p:nvPr>
        </p:nvGraphicFramePr>
        <p:xfrm>
          <a:off x="381000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 (old)</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 (old)</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 (new)</a:t>
                      </a:r>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5 (new)</a:t>
                      </a:r>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409743941"/>
              </p:ext>
            </p:extLst>
          </p:nvPr>
        </p:nvGraphicFramePr>
        <p:xfrm>
          <a:off x="137160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890080826"/>
              </p:ext>
            </p:extLst>
          </p:nvPr>
        </p:nvGraphicFramePr>
        <p:xfrm>
          <a:off x="667789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4065341" y="3615707"/>
            <a:ext cx="75809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Pages</a:t>
            </a:r>
            <a:endParaRPr lang="en-IN" dirty="0"/>
          </a:p>
        </p:txBody>
      </p:sp>
      <p:sp>
        <p:nvSpPr>
          <p:cNvPr id="8" name="TextBox 7"/>
          <p:cNvSpPr txBox="1"/>
          <p:nvPr/>
        </p:nvSpPr>
        <p:spPr>
          <a:xfrm>
            <a:off x="886801" y="3615707"/>
            <a:ext cx="192209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Current page table</a:t>
            </a:r>
            <a:endParaRPr lang="en-IN" dirty="0"/>
          </a:p>
        </p:txBody>
      </p:sp>
      <p:sp>
        <p:nvSpPr>
          <p:cNvPr id="9" name="TextBox 8"/>
          <p:cNvSpPr txBox="1"/>
          <p:nvPr/>
        </p:nvSpPr>
        <p:spPr>
          <a:xfrm>
            <a:off x="6149740" y="3615707"/>
            <a:ext cx="200879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Shadow page table</a:t>
            </a:r>
            <a:endParaRPr lang="en-IN" dirty="0"/>
          </a:p>
        </p:txBody>
      </p:sp>
      <p:cxnSp>
        <p:nvCxnSpPr>
          <p:cNvPr id="10" name="Straight Arrow Connector 9"/>
          <p:cNvCxnSpPr/>
          <p:nvPr/>
        </p:nvCxnSpPr>
        <p:spPr>
          <a:xfrm>
            <a:off x="2324100" y="1193800"/>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2314575" y="1571625"/>
            <a:ext cx="1495425" cy="147637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a:off x="2324100" y="190817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2324100" y="229806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6" idx="1"/>
            <a:endCxn id="4" idx="3"/>
          </p:cNvCxnSpPr>
          <p:nvPr/>
        </p:nvCxnSpPr>
        <p:spPr>
          <a:xfrm flipH="1">
            <a:off x="5214000" y="2288540"/>
            <a:ext cx="14638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5191990" y="1908175"/>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H="1">
            <a:off x="5191990" y="1571625"/>
            <a:ext cx="14859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191990" y="1205139"/>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Rounded Rectangle 21"/>
          <p:cNvSpPr/>
          <p:nvPr/>
        </p:nvSpPr>
        <p:spPr>
          <a:xfrm>
            <a:off x="3853228" y="1392237"/>
            <a:ext cx="1313362" cy="3048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p:cNvCxnSpPr/>
          <p:nvPr/>
        </p:nvCxnSpPr>
        <p:spPr>
          <a:xfrm flipH="1">
            <a:off x="5191990" y="2667000"/>
            <a:ext cx="14859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324100" y="2667000"/>
            <a:ext cx="1485900" cy="7620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Rounded Rectangle 24"/>
          <p:cNvSpPr/>
          <p:nvPr/>
        </p:nvSpPr>
        <p:spPr>
          <a:xfrm>
            <a:off x="3840528" y="2505074"/>
            <a:ext cx="1332412" cy="3048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6" name="Rounded Rectangle 25"/>
          <p:cNvSpPr/>
          <p:nvPr/>
        </p:nvSpPr>
        <p:spPr>
          <a:xfrm>
            <a:off x="3841750" y="2876550"/>
            <a:ext cx="1332412" cy="3048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7" name="Rounded Rectangle 26"/>
          <p:cNvSpPr/>
          <p:nvPr/>
        </p:nvSpPr>
        <p:spPr>
          <a:xfrm>
            <a:off x="3848100" y="3251200"/>
            <a:ext cx="1332412" cy="3048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111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a:t>
            </a:r>
            <a:r>
              <a:rPr lang="en-IN" dirty="0" smtClean="0"/>
              <a:t>paging technique </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When transaction start, </a:t>
            </a:r>
            <a:r>
              <a:rPr lang="en-IN" dirty="0"/>
              <a:t>both the page tables are identical. </a:t>
            </a:r>
            <a:endParaRPr lang="en-IN" dirty="0" smtClean="0"/>
          </a:p>
          <a:p>
            <a:pPr algn="just"/>
            <a:r>
              <a:rPr lang="en-IN" dirty="0"/>
              <a:t>The shadow page table is never changed over the duration of the transaction.</a:t>
            </a:r>
          </a:p>
          <a:p>
            <a:pPr algn="just"/>
            <a:r>
              <a:rPr lang="en-IN" dirty="0"/>
              <a:t>The current page table may be changed when a transaction performs a write operation.</a:t>
            </a:r>
          </a:p>
          <a:p>
            <a:pPr algn="just"/>
            <a:r>
              <a:rPr lang="en-IN" dirty="0"/>
              <a:t>All input and output operations use the current page </a:t>
            </a:r>
            <a:r>
              <a:rPr lang="en-IN" dirty="0" smtClean="0"/>
              <a:t>table.</a:t>
            </a:r>
            <a:endParaRPr lang="en-IN" dirty="0"/>
          </a:p>
          <a:p>
            <a:pPr algn="just"/>
            <a:r>
              <a:rPr lang="en-IN" dirty="0" smtClean="0"/>
              <a:t>Whenever </a:t>
            </a:r>
            <a:r>
              <a:rPr lang="en-IN" dirty="0"/>
              <a:t>any page is about to be written for the first time</a:t>
            </a:r>
          </a:p>
          <a:p>
            <a:pPr lvl="1"/>
            <a:r>
              <a:rPr lang="en-IN" dirty="0"/>
              <a:t>A copy of this page is made onto an unused page. </a:t>
            </a:r>
          </a:p>
          <a:p>
            <a:pPr lvl="1"/>
            <a:r>
              <a:rPr lang="en-IN" dirty="0"/>
              <a:t>The current page table is then made to point to the copy</a:t>
            </a:r>
          </a:p>
          <a:p>
            <a:pPr lvl="1"/>
            <a:r>
              <a:rPr lang="en-IN" dirty="0"/>
              <a:t>The update is performed on the </a:t>
            </a:r>
            <a:r>
              <a:rPr lang="en-IN" dirty="0" smtClean="0"/>
              <a:t>copy</a:t>
            </a:r>
          </a:p>
          <a:p>
            <a:pPr marL="342900" lvl="1" indent="-342900">
              <a:lnSpc>
                <a:spcPct val="110000"/>
              </a:lnSpc>
              <a:buFont typeface="Wingdings" panose="05000000000000000000" pitchFamily="2" charset="2"/>
              <a:buChar char="§"/>
            </a:pPr>
            <a:r>
              <a:rPr lang="en-IN" sz="2400" dirty="0"/>
              <a:t>When the transaction completes, the current page table becomes shadow page table. At this time, it is considered that the transaction has committed. </a:t>
            </a:r>
          </a:p>
        </p:txBody>
      </p:sp>
    </p:spTree>
    <p:extLst>
      <p:ext uri="{BB962C8B-B14F-4D97-AF65-F5344CB8AC3E}">
        <p14:creationId xmlns:p14="http://schemas.microsoft.com/office/powerpoint/2010/main" val="615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concurrency?</a:t>
            </a:r>
          </a:p>
        </p:txBody>
      </p:sp>
      <p:sp>
        <p:nvSpPr>
          <p:cNvPr id="3" name="Content Placeholder 2"/>
          <p:cNvSpPr>
            <a:spLocks noGrp="1"/>
          </p:cNvSpPr>
          <p:nvPr>
            <p:ph idx="1"/>
          </p:nvPr>
        </p:nvSpPr>
        <p:spPr/>
        <p:txBody>
          <a:bodyPr/>
          <a:lstStyle/>
          <a:p>
            <a:pPr algn="just"/>
            <a:r>
              <a:rPr lang="en-IN" dirty="0" smtClean="0"/>
              <a:t>Concurrency </a:t>
            </a:r>
            <a:r>
              <a:rPr lang="en-IN" dirty="0"/>
              <a:t>is the ability of a database to allow multiple (more than one) users to access data at the same time</a:t>
            </a:r>
            <a:r>
              <a:rPr lang="en-IN" dirty="0" smtClean="0"/>
              <a:t>.</a:t>
            </a:r>
          </a:p>
          <a:p>
            <a:pPr algn="just"/>
            <a:r>
              <a:rPr lang="en-IN" dirty="0"/>
              <a:t>Three problems due to </a:t>
            </a:r>
            <a:r>
              <a:rPr lang="en-IN" dirty="0" smtClean="0"/>
              <a:t>concurrency</a:t>
            </a:r>
          </a:p>
          <a:p>
            <a:pPr marL="914400" lvl="1" indent="-457200">
              <a:buFont typeface="+mj-lt"/>
              <a:buAutoNum type="arabicPeriod"/>
            </a:pPr>
            <a:r>
              <a:rPr lang="en-IN" dirty="0"/>
              <a:t>The lost update problem</a:t>
            </a:r>
          </a:p>
          <a:p>
            <a:pPr marL="914400" lvl="1" indent="-457200">
              <a:buFont typeface="+mj-lt"/>
              <a:buAutoNum type="arabicPeriod"/>
            </a:pPr>
            <a:r>
              <a:rPr lang="en-IN" dirty="0"/>
              <a:t>The dirty read problem</a:t>
            </a:r>
          </a:p>
          <a:p>
            <a:pPr marL="914400" lvl="1" indent="-457200">
              <a:buFont typeface="+mj-lt"/>
              <a:buAutoNum type="arabicPeriod"/>
            </a:pPr>
            <a:r>
              <a:rPr lang="en-IN" dirty="0"/>
              <a:t>The incorrect retrieval problem</a:t>
            </a:r>
          </a:p>
        </p:txBody>
      </p:sp>
    </p:spTree>
    <p:extLst>
      <p:ext uri="{BB962C8B-B14F-4D97-AF65-F5344CB8AC3E}">
        <p14:creationId xmlns:p14="http://schemas.microsoft.com/office/powerpoint/2010/main" val="19974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1058727414"/>
              </p:ext>
            </p:extLst>
          </p:nvPr>
        </p:nvGraphicFramePr>
        <p:xfrm>
          <a:off x="5410200" y="1828800"/>
          <a:ext cx="3470376" cy="3607980"/>
        </p:xfrm>
        <a:graphic>
          <a:graphicData uri="http://schemas.openxmlformats.org/drawingml/2006/table">
            <a:tbl>
              <a:tblPr firstRow="1" firstCol="1" bandRow="1">
                <a:tableStyleId>{0660B408-B3CF-4A94-85FC-2B1E0A45F4A2}</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b="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1180">
                <a:tc>
                  <a:txBody>
                    <a:bodyPr/>
                    <a:lstStyle/>
                    <a:p>
                      <a:pPr algn="ctr">
                        <a:lnSpc>
                          <a:spcPct val="115000"/>
                        </a:lnSpc>
                        <a:spcAft>
                          <a:spcPts val="0"/>
                        </a:spcAft>
                      </a:pPr>
                      <a:r>
                        <a:rPr lang="en-US" sz="2000" b="0" dirty="0">
                          <a:effectLst/>
                        </a:rPr>
                        <a:t>Read X</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a:effectLst/>
                        </a:rPr>
                        <a:t>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1180">
                <a:tc>
                  <a:txBody>
                    <a:bodyPr/>
                    <a:lstStyle/>
                    <a:p>
                      <a:pPr algn="ctr">
                        <a:lnSpc>
                          <a:spcPct val="115000"/>
                        </a:lnSpc>
                        <a:spcAft>
                          <a:spcPts val="0"/>
                        </a:spcAft>
                      </a:pPr>
                      <a:r>
                        <a:rPr lang="en-US" sz="2000" b="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a:effectLst/>
                        </a:rPr>
                        <a:t>Read X</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1180">
                <a:tc>
                  <a:txBody>
                    <a:bodyPr/>
                    <a:lstStyle/>
                    <a:p>
                      <a:pPr algn="ctr">
                        <a:lnSpc>
                          <a:spcPct val="115000"/>
                        </a:lnSpc>
                        <a:spcAft>
                          <a:spcPts val="0"/>
                        </a:spcAft>
                      </a:pPr>
                      <a:r>
                        <a:rPr lang="en-US" sz="2000" b="0" dirty="0">
                          <a:effectLst/>
                        </a:rPr>
                        <a:t>Update </a:t>
                      </a:r>
                      <a:r>
                        <a:rPr lang="en-US" sz="2000" b="0" dirty="0" smtClean="0">
                          <a:effectLst/>
                        </a:rPr>
                        <a:t>X</a:t>
                      </a:r>
                    </a:p>
                    <a:p>
                      <a:pPr algn="ctr">
                        <a:lnSpc>
                          <a:spcPct val="115000"/>
                        </a:lnSpc>
                        <a:spcAft>
                          <a:spcPts val="0"/>
                        </a:spcAft>
                      </a:pPr>
                      <a:r>
                        <a:rPr lang="en-US" sz="2000" b="0" dirty="0" smtClean="0">
                          <a:effectLst/>
                          <a:latin typeface="Calibri" panose="020F0502020204030204" pitchFamily="34" charset="0"/>
                          <a:ea typeface="Calibri" panose="020F0502020204030204" pitchFamily="34" charset="0"/>
                          <a:cs typeface="Times New Roman" panose="02020603050405020304" pitchFamily="18" charset="0"/>
                        </a:rPr>
                        <a:t>X=75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1180">
                <a:tc>
                  <a:txBody>
                    <a:bodyPr/>
                    <a:lstStyle/>
                    <a:p>
                      <a:pPr algn="ctr">
                        <a:lnSpc>
                          <a:spcPct val="115000"/>
                        </a:lnSpc>
                        <a:spcAft>
                          <a:spcPts val="0"/>
                        </a:spcAft>
                      </a:pPr>
                      <a:r>
                        <a:rPr lang="en-US" sz="2000" b="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Update </a:t>
                      </a:r>
                      <a:r>
                        <a:rPr lang="en-US" sz="2000" dirty="0" smtClean="0">
                          <a:effectLst/>
                        </a:rPr>
                        <a:t>X</a:t>
                      </a:r>
                    </a:p>
                    <a:p>
                      <a:pPr algn="ctr">
                        <a:lnSpc>
                          <a:spcPct val="115000"/>
                        </a:lnSpc>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1180">
                <a:tc>
                  <a:txBody>
                    <a:bodyPr/>
                    <a:lstStyle/>
                    <a:p>
                      <a:pPr algn="ctr">
                        <a:lnSpc>
                          <a:spcPct val="115000"/>
                        </a:lnSpc>
                        <a:spcAft>
                          <a:spcPts val="0"/>
                        </a:spcAft>
                      </a:pPr>
                      <a:r>
                        <a:rPr lang="en-US" sz="2000" b="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a:effectLst/>
                        </a:rPr>
                        <a:t>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Content Placeholder 4"/>
          <p:cNvSpPr>
            <a:spLocks noGrp="1"/>
          </p:cNvSpPr>
          <p:nvPr>
            <p:ph sz="half" idx="2"/>
          </p:nvPr>
        </p:nvSpPr>
        <p:spPr>
          <a:xfrm>
            <a:off x="266700" y="914400"/>
            <a:ext cx="4991100" cy="5555147"/>
          </a:xfrm>
        </p:spPr>
        <p:txBody>
          <a:bodyPr>
            <a:normAutofit/>
          </a:bodyPr>
          <a:lstStyle/>
          <a:p>
            <a:pPr algn="just"/>
            <a:r>
              <a:rPr lang="en-IN" dirty="0"/>
              <a:t>This problem indicate that if two transactions T1 and T2 both read the same data and update it then effect of first update will be overwritten by the second update</a:t>
            </a:r>
            <a:r>
              <a:rPr lang="en-IN" dirty="0" smtClean="0"/>
              <a:t>.</a:t>
            </a:r>
          </a:p>
          <a:p>
            <a:pPr algn="just"/>
            <a:r>
              <a:rPr lang="en-IN" b="1" dirty="0" smtClean="0"/>
              <a:t>How to avoid</a:t>
            </a:r>
            <a:r>
              <a:rPr lang="en-IN" dirty="0" smtClean="0"/>
              <a:t>: A </a:t>
            </a:r>
            <a:r>
              <a:rPr lang="en-IN" dirty="0"/>
              <a:t>transaction T2 must not update the data item (X) until the transaction T1 can commit data item (X).</a:t>
            </a:r>
          </a:p>
        </p:txBody>
      </p:sp>
      <p:sp>
        <p:nvSpPr>
          <p:cNvPr id="2" name="Title 1"/>
          <p:cNvSpPr>
            <a:spLocks noGrp="1"/>
          </p:cNvSpPr>
          <p:nvPr>
            <p:ph type="title"/>
          </p:nvPr>
        </p:nvSpPr>
        <p:spPr/>
        <p:txBody>
          <a:bodyPr/>
          <a:lstStyle/>
          <a:p>
            <a:r>
              <a:rPr lang="en-IN" dirty="0"/>
              <a:t>The lost update problem</a:t>
            </a:r>
          </a:p>
        </p:txBody>
      </p:sp>
      <p:sp>
        <p:nvSpPr>
          <p:cNvPr id="8" name="TextBox 7"/>
          <p:cNvSpPr txBox="1"/>
          <p:nvPr/>
        </p:nvSpPr>
        <p:spPr>
          <a:xfrm>
            <a:off x="6686834" y="1339423"/>
            <a:ext cx="97837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smtClean="0"/>
              <a:t>X=100</a:t>
            </a:r>
            <a:endParaRPr lang="en-IN" sz="2400" dirty="0"/>
          </a:p>
        </p:txBody>
      </p:sp>
    </p:spTree>
    <p:extLst>
      <p:ext uri="{BB962C8B-B14F-4D97-AF65-F5344CB8AC3E}">
        <p14:creationId xmlns:p14="http://schemas.microsoft.com/office/powerpoint/2010/main" val="294964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910673"/>
            <a:ext cx="6010275" cy="5562599"/>
          </a:xfrm>
        </p:spPr>
        <p:txBody>
          <a:bodyPr>
            <a:normAutofit/>
          </a:bodyPr>
          <a:lstStyle/>
          <a:p>
            <a:pPr algn="just"/>
            <a:r>
              <a:rPr lang="en-US" b="1" dirty="0" smtClean="0"/>
              <a:t>Atomicity</a:t>
            </a:r>
          </a:p>
          <a:p>
            <a:pPr lvl="1" algn="just"/>
            <a:r>
              <a:rPr lang="en-IN" dirty="0" smtClean="0"/>
              <a:t>This </a:t>
            </a:r>
            <a:r>
              <a:rPr lang="en-IN" dirty="0"/>
              <a:t>property states that a transaction must be treated as an atomic unit, that is, either all of its operations are executed or none. </a:t>
            </a:r>
            <a:endParaRPr lang="en-IN" dirty="0" smtClean="0"/>
          </a:p>
          <a:p>
            <a:pPr lvl="1" algn="just"/>
            <a:r>
              <a:rPr lang="en-US" dirty="0" smtClean="0"/>
              <a:t>Either transaction execute 0% or 100%.</a:t>
            </a:r>
          </a:p>
          <a:p>
            <a:pPr lvl="1" algn="just"/>
            <a:r>
              <a:rPr lang="en-IN" dirty="0" smtClean="0"/>
              <a:t>For </a:t>
            </a:r>
            <a:r>
              <a:rPr lang="en-IN" dirty="0"/>
              <a:t>example consider </a:t>
            </a:r>
            <a:r>
              <a:rPr lang="en-IN" dirty="0" smtClean="0"/>
              <a:t>a </a:t>
            </a:r>
            <a:r>
              <a:rPr lang="en-IN" dirty="0"/>
              <a:t>transaction to transfer </a:t>
            </a:r>
            <a:r>
              <a:rPr lang="en-IN" dirty="0" err="1"/>
              <a:t>Rs</a:t>
            </a:r>
            <a:r>
              <a:rPr lang="en-IN" dirty="0"/>
              <a:t>. 50 from account A to account </a:t>
            </a:r>
            <a:r>
              <a:rPr lang="en-IN" dirty="0" smtClean="0"/>
              <a:t>B.</a:t>
            </a:r>
          </a:p>
          <a:p>
            <a:pPr lvl="1" algn="just"/>
            <a:r>
              <a:rPr lang="en-US" dirty="0"/>
              <a:t>In </a:t>
            </a:r>
            <a:r>
              <a:rPr lang="en-US" dirty="0" smtClean="0"/>
              <a:t>this transaction </a:t>
            </a:r>
            <a:r>
              <a:rPr lang="en-US" dirty="0"/>
              <a:t>if </a:t>
            </a:r>
            <a:r>
              <a:rPr lang="en-US" dirty="0" err="1"/>
              <a:t>Rs</a:t>
            </a:r>
            <a:r>
              <a:rPr lang="en-US" dirty="0"/>
              <a:t>. 50 is deducted from account A then it must be added to account B.</a:t>
            </a:r>
            <a:endParaRPr lang="en-US" dirty="0" smtClean="0"/>
          </a:p>
          <a:p>
            <a:pPr algn="just"/>
            <a:endParaRPr lang="en-US" dirty="0" smtClean="0"/>
          </a:p>
          <a:p>
            <a:pPr algn="just"/>
            <a:endParaRPr lang="en-US" dirty="0" smtClean="0"/>
          </a:p>
        </p:txBody>
      </p:sp>
      <p:sp>
        <p:nvSpPr>
          <p:cNvPr id="4" name="Content Placeholder 3"/>
          <p:cNvSpPr>
            <a:spLocks noGrp="1"/>
          </p:cNvSpPr>
          <p:nvPr>
            <p:ph sz="half" idx="2"/>
          </p:nvPr>
        </p:nvSpPr>
        <p:spPr>
          <a:xfrm>
            <a:off x="6705600" y="918126"/>
            <a:ext cx="2247900" cy="5555147"/>
          </a:xfrm>
        </p:spPr>
        <p:txBody>
          <a:bodyPr>
            <a:normAutofit/>
          </a:bodyPr>
          <a:lstStyle/>
          <a:p>
            <a:pPr marL="1876425" indent="-171450">
              <a:buNone/>
            </a:pPr>
            <a:endParaRPr lang="en-US" b="1" dirty="0" smtClean="0"/>
          </a:p>
          <a:p>
            <a:pPr marL="1876425" indent="-1517650">
              <a:buNone/>
            </a:pPr>
            <a:r>
              <a:rPr lang="en-US" b="1" dirty="0" smtClean="0"/>
              <a:t>read </a:t>
            </a:r>
            <a:r>
              <a:rPr lang="en-US" dirty="0"/>
              <a:t>(A)</a:t>
            </a:r>
            <a:endParaRPr lang="en-IN" dirty="0"/>
          </a:p>
          <a:p>
            <a:pPr marL="1876425" indent="-1517650">
              <a:buNone/>
            </a:pPr>
            <a:r>
              <a:rPr lang="en-US" dirty="0"/>
              <a:t>A = A – 50</a:t>
            </a:r>
            <a:endParaRPr lang="en-IN" dirty="0"/>
          </a:p>
          <a:p>
            <a:pPr marL="1876425" indent="-1517650">
              <a:buNone/>
            </a:pPr>
            <a:r>
              <a:rPr lang="en-US" b="1" dirty="0"/>
              <a:t>write </a:t>
            </a:r>
            <a:r>
              <a:rPr lang="en-US" dirty="0"/>
              <a:t>(A)</a:t>
            </a:r>
            <a:endParaRPr lang="en-IN" dirty="0"/>
          </a:p>
          <a:p>
            <a:pPr marL="1876425" indent="-1517650">
              <a:buNone/>
            </a:pPr>
            <a:r>
              <a:rPr lang="en-US" b="1" dirty="0"/>
              <a:t>read </a:t>
            </a:r>
            <a:r>
              <a:rPr lang="en-US" dirty="0"/>
              <a:t>(B)</a:t>
            </a:r>
            <a:endParaRPr lang="en-IN" dirty="0"/>
          </a:p>
          <a:p>
            <a:pPr marL="1876425" indent="-1517650">
              <a:buNone/>
            </a:pPr>
            <a:r>
              <a:rPr lang="en-US" dirty="0"/>
              <a:t>B = B + 50</a:t>
            </a:r>
            <a:endParaRPr lang="en-IN" dirty="0"/>
          </a:p>
          <a:p>
            <a:pPr marL="1876425" indent="-1517650">
              <a:buNone/>
            </a:pPr>
            <a:r>
              <a:rPr lang="en-US" b="1" dirty="0"/>
              <a:t>write </a:t>
            </a:r>
            <a:r>
              <a:rPr lang="en-US" dirty="0"/>
              <a:t>(B)</a:t>
            </a:r>
            <a:endParaRPr lang="en-IN" dirty="0"/>
          </a:p>
        </p:txBody>
      </p:sp>
      <p:sp>
        <p:nvSpPr>
          <p:cNvPr id="2" name="Title 1"/>
          <p:cNvSpPr>
            <a:spLocks noGrp="1"/>
          </p:cNvSpPr>
          <p:nvPr>
            <p:ph type="title"/>
          </p:nvPr>
        </p:nvSpPr>
        <p:spPr/>
        <p:txBody>
          <a:bodyPr/>
          <a:lstStyle/>
          <a:p>
            <a:r>
              <a:rPr lang="en-US" dirty="0" smtClean="0"/>
              <a:t>ACID property of transaction</a:t>
            </a:r>
            <a:endParaRPr lang="en-US" dirty="0"/>
          </a:p>
        </p:txBody>
      </p:sp>
      <p:sp>
        <p:nvSpPr>
          <p:cNvPr id="5" name="TextBox 4"/>
          <p:cNvSpPr txBox="1"/>
          <p:nvPr/>
        </p:nvSpPr>
        <p:spPr>
          <a:xfrm>
            <a:off x="7372350" y="1143000"/>
            <a:ext cx="533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IN" dirty="0"/>
          </a:p>
        </p:txBody>
      </p:sp>
      <p:sp>
        <p:nvSpPr>
          <p:cNvPr id="6" name="TextBox 5"/>
          <p:cNvSpPr txBox="1"/>
          <p:nvPr/>
        </p:nvSpPr>
        <p:spPr>
          <a:xfrm>
            <a:off x="7248525" y="4495800"/>
            <a:ext cx="78105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100%</a:t>
            </a:r>
            <a:endParaRPr lang="en-IN" dirty="0"/>
          </a:p>
        </p:txBody>
      </p:sp>
      <p:sp>
        <p:nvSpPr>
          <p:cNvPr id="7" name="TextBox 6"/>
          <p:cNvSpPr txBox="1"/>
          <p:nvPr/>
        </p:nvSpPr>
        <p:spPr>
          <a:xfrm>
            <a:off x="8449449" y="2811159"/>
            <a:ext cx="59055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FAIL</a:t>
            </a:r>
            <a:endParaRPr lang="en-IN" dirty="0"/>
          </a:p>
        </p:txBody>
      </p:sp>
      <p:cxnSp>
        <p:nvCxnSpPr>
          <p:cNvPr id="9" name="Straight Arrow Connector 8"/>
          <p:cNvCxnSpPr>
            <a:stCxn id="7" idx="1"/>
          </p:cNvCxnSpPr>
          <p:nvPr/>
        </p:nvCxnSpPr>
        <p:spPr>
          <a:xfrm flipH="1" flipV="1">
            <a:off x="8029575" y="2992054"/>
            <a:ext cx="419874" cy="37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flipH="1">
            <a:off x="6858000" y="2992054"/>
            <a:ext cx="7810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 name="Elbow Connector 20"/>
          <p:cNvCxnSpPr>
            <a:endCxn id="5" idx="1"/>
          </p:cNvCxnSpPr>
          <p:nvPr/>
        </p:nvCxnSpPr>
        <p:spPr>
          <a:xfrm rot="5400000" flipH="1" flipV="1">
            <a:off x="6282981" y="1902685"/>
            <a:ext cx="1664388" cy="514350"/>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702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3040762326"/>
              </p:ext>
            </p:extLst>
          </p:nvPr>
        </p:nvGraphicFramePr>
        <p:xfrm>
          <a:off x="5410200" y="1828800"/>
          <a:ext cx="3470376" cy="2906940"/>
        </p:xfrm>
        <a:graphic>
          <a:graphicData uri="http://schemas.openxmlformats.org/drawingml/2006/table">
            <a:tbl>
              <a:tblPr firstRow="1" firstCol="1" bandRow="1">
                <a:tableStyleId>{0660B408-B3CF-4A94-85FC-2B1E0A45F4A2}</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b="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b="0" dirty="0" smtClean="0">
                          <a:effectLst/>
                        </a:rPr>
                        <a:t>---</a:t>
                      </a:r>
                      <a:endParaRPr lang="en-IN" sz="16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smtClean="0">
                          <a:effectLst/>
                        </a:rPr>
                        <a:t>Update X</a:t>
                      </a:r>
                    </a:p>
                    <a:p>
                      <a:pPr algn="ctr">
                        <a:lnSpc>
                          <a:spcPct val="115000"/>
                        </a:lnSpc>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b="0" dirty="0" smtClean="0">
                          <a:effectLst/>
                        </a:rPr>
                        <a:t>Read X</a:t>
                      </a:r>
                      <a:endParaRPr lang="en-IN" sz="16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b="0" dirty="0" smtClean="0">
                          <a:effectLst/>
                        </a:rPr>
                        <a:t>---</a:t>
                      </a:r>
                      <a:endParaRPr lang="en-IN" sz="16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dirty="0" smtClean="0">
                          <a:effectLst/>
                        </a:rPr>
                        <a:t>---</a:t>
                      </a:r>
                      <a:endParaRPr lang="en-IN"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dirty="0" smtClean="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b="0" dirty="0" smtClean="0">
                          <a:effectLst/>
                        </a:rPr>
                        <a:t>---</a:t>
                      </a:r>
                      <a:endParaRPr lang="en-IN"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0" dirty="0" smtClean="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Content Placeholder 4"/>
          <p:cNvSpPr>
            <a:spLocks noGrp="1"/>
          </p:cNvSpPr>
          <p:nvPr>
            <p:ph sz="half" idx="2"/>
          </p:nvPr>
        </p:nvSpPr>
        <p:spPr>
          <a:xfrm>
            <a:off x="266700" y="914400"/>
            <a:ext cx="4991100" cy="5555147"/>
          </a:xfrm>
        </p:spPr>
        <p:txBody>
          <a:bodyPr>
            <a:normAutofit/>
          </a:bodyPr>
          <a:lstStyle/>
          <a:p>
            <a:pPr algn="just"/>
            <a:r>
              <a:rPr lang="en-IN" dirty="0"/>
              <a:t>The dirty read arises when one transaction update some item and then fails due to some reason. This updated item is retrieved by another transaction before it is changed back to the original value.</a:t>
            </a:r>
            <a:endParaRPr lang="en-IN" dirty="0" smtClean="0"/>
          </a:p>
          <a:p>
            <a:pPr algn="just"/>
            <a:r>
              <a:rPr lang="en-IN" b="1" dirty="0" smtClean="0"/>
              <a:t>How to avoid</a:t>
            </a:r>
            <a:r>
              <a:rPr lang="en-IN" dirty="0"/>
              <a:t>: a transaction T1 must not read the data item (X) until the transaction T2 can commit data item (X).</a:t>
            </a:r>
          </a:p>
        </p:txBody>
      </p:sp>
      <p:sp>
        <p:nvSpPr>
          <p:cNvPr id="2" name="Title 1"/>
          <p:cNvSpPr>
            <a:spLocks noGrp="1"/>
          </p:cNvSpPr>
          <p:nvPr>
            <p:ph type="title"/>
          </p:nvPr>
        </p:nvSpPr>
        <p:spPr/>
        <p:txBody>
          <a:bodyPr/>
          <a:lstStyle/>
          <a:p>
            <a:r>
              <a:rPr lang="en-IN" dirty="0"/>
              <a:t>The dirty read problem</a:t>
            </a:r>
          </a:p>
        </p:txBody>
      </p:sp>
      <p:sp>
        <p:nvSpPr>
          <p:cNvPr id="8" name="TextBox 7"/>
          <p:cNvSpPr txBox="1"/>
          <p:nvPr/>
        </p:nvSpPr>
        <p:spPr>
          <a:xfrm>
            <a:off x="6686834" y="1339423"/>
            <a:ext cx="97837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smtClean="0"/>
              <a:t>X=100</a:t>
            </a:r>
            <a:endParaRPr lang="en-IN" sz="2400" dirty="0"/>
          </a:p>
        </p:txBody>
      </p:sp>
    </p:spTree>
    <p:extLst>
      <p:ext uri="{BB962C8B-B14F-4D97-AF65-F5344CB8AC3E}">
        <p14:creationId xmlns:p14="http://schemas.microsoft.com/office/powerpoint/2010/main" val="27598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incorrect retrieval problem</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174903"/>
              </p:ext>
            </p:extLst>
          </p:nvPr>
        </p:nvGraphicFramePr>
        <p:xfrm>
          <a:off x="381000" y="1456772"/>
          <a:ext cx="6148732" cy="4907280"/>
        </p:xfrm>
        <a:graphic>
          <a:graphicData uri="http://schemas.openxmlformats.org/drawingml/2006/table">
            <a:tbl>
              <a:tblPr firstRow="1" firstCol="1" bandRow="1">
                <a:tableStyleId>{0660B408-B3CF-4A94-85FC-2B1E0A45F4A2}</a:tableStyleId>
              </a:tblPr>
              <a:tblGrid>
                <a:gridCol w="2806286">
                  <a:extLst>
                    <a:ext uri="{9D8B030D-6E8A-4147-A177-3AD203B41FA5}">
                      <a16:colId xmlns:a16="http://schemas.microsoft.com/office/drawing/2014/main" val="20000"/>
                    </a:ext>
                  </a:extLst>
                </a:gridCol>
                <a:gridCol w="801273">
                  <a:extLst>
                    <a:ext uri="{9D8B030D-6E8A-4147-A177-3AD203B41FA5}">
                      <a16:colId xmlns:a16="http://schemas.microsoft.com/office/drawing/2014/main" val="20001"/>
                    </a:ext>
                  </a:extLst>
                </a:gridCol>
                <a:gridCol w="2541173">
                  <a:extLst>
                    <a:ext uri="{9D8B030D-6E8A-4147-A177-3AD203B41FA5}">
                      <a16:colId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Read (A)</a:t>
                      </a:r>
                      <a:endParaRPr lang="en-IN" sz="2000" b="0" kern="1200" dirty="0">
                        <a:solidFill>
                          <a:schemeClr val="dk1"/>
                        </a:solidFill>
                        <a:effectLst/>
                        <a:latin typeface="+mn-lt"/>
                        <a:ea typeface="+mn-ea"/>
                        <a:cs typeface="+mn-cs"/>
                      </a:endParaRPr>
                    </a:p>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Sum </a:t>
                      </a:r>
                      <a:r>
                        <a:rPr lang="en-US" sz="2000" b="0" kern="1200" dirty="0">
                          <a:solidFill>
                            <a:schemeClr val="dk1"/>
                          </a:solidFill>
                          <a:effectLst/>
                          <a:latin typeface="+mn-lt"/>
                          <a:ea typeface="+mn-ea"/>
                          <a:cs typeface="+mn-cs"/>
                          <a:sym typeface="Symbol" panose="05050102010706020507" pitchFamily="18" charset="2"/>
                        </a:rPr>
                        <a:t></a:t>
                      </a:r>
                      <a:r>
                        <a:rPr lang="en-US" sz="2000" b="0" kern="1200" dirty="0">
                          <a:solidFill>
                            <a:schemeClr val="dk1"/>
                          </a:solidFill>
                          <a:effectLst/>
                          <a:latin typeface="+mn-lt"/>
                          <a:ea typeface="+mn-ea"/>
                          <a:cs typeface="+mn-cs"/>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Read (B)</a:t>
                      </a:r>
                      <a:endParaRPr lang="en-IN" sz="2000" b="0" kern="1200" dirty="0">
                        <a:solidFill>
                          <a:schemeClr val="dk1"/>
                        </a:solidFill>
                        <a:effectLst/>
                        <a:latin typeface="+mn-lt"/>
                        <a:ea typeface="+mn-ea"/>
                        <a:cs typeface="+mn-cs"/>
                      </a:endParaRPr>
                    </a:p>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Sum </a:t>
                      </a:r>
                      <a:r>
                        <a:rPr lang="en-US" sz="2000" b="0" kern="1200" dirty="0">
                          <a:solidFill>
                            <a:schemeClr val="dk1"/>
                          </a:solidFill>
                          <a:effectLst/>
                          <a:latin typeface="+mn-lt"/>
                          <a:ea typeface="+mn-ea"/>
                          <a:cs typeface="+mn-cs"/>
                          <a:sym typeface="Symbol" panose="05050102010706020507" pitchFamily="18" charset="2"/>
                        </a:rPr>
                        <a:t></a:t>
                      </a:r>
                      <a:r>
                        <a:rPr lang="en-US" sz="2000" b="0" kern="1200" dirty="0">
                          <a:solidFill>
                            <a:schemeClr val="dk1"/>
                          </a:solidFill>
                          <a:effectLst/>
                          <a:latin typeface="+mn-lt"/>
                          <a:ea typeface="+mn-ea"/>
                          <a:cs typeface="+mn-cs"/>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Update (C)</a:t>
                      </a:r>
                      <a:endParaRPr lang="en-IN" sz="2000" b="0" kern="1200">
                        <a:solidFill>
                          <a:schemeClr val="dk1"/>
                        </a:solidFill>
                        <a:effectLst/>
                        <a:latin typeface="+mn-lt"/>
                        <a:ea typeface="+mn-ea"/>
                        <a:cs typeface="+mn-cs"/>
                      </a:endParaRPr>
                    </a:p>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150 </a:t>
                      </a:r>
                      <a:r>
                        <a:rPr lang="en-US" sz="2000" b="0" kern="1200">
                          <a:solidFill>
                            <a:schemeClr val="dk1"/>
                          </a:solidFill>
                          <a:effectLst/>
                          <a:latin typeface="+mn-lt"/>
                          <a:ea typeface="+mn-ea"/>
                          <a:cs typeface="+mn-cs"/>
                          <a:sym typeface="Symbol" panose="05050102010706020507" pitchFamily="18" charset="2"/>
                        </a:rPr>
                        <a:t></a:t>
                      </a:r>
                      <a:r>
                        <a:rPr lang="en-US" sz="2000" b="0" kern="1200">
                          <a:solidFill>
                            <a:schemeClr val="dk1"/>
                          </a:solidFill>
                          <a:effectLst/>
                          <a:latin typeface="+mn-lt"/>
                          <a:ea typeface="+mn-ea"/>
                          <a:cs typeface="+mn-cs"/>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Update (A)</a:t>
                      </a:r>
                      <a:endParaRPr lang="en-IN" sz="2000" b="0" kern="1200" dirty="0">
                        <a:solidFill>
                          <a:schemeClr val="dk1"/>
                        </a:solidFill>
                        <a:effectLst/>
                        <a:latin typeface="+mn-lt"/>
                        <a:ea typeface="+mn-ea"/>
                        <a:cs typeface="+mn-cs"/>
                      </a:endParaRPr>
                    </a:p>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200 </a:t>
                      </a:r>
                      <a:r>
                        <a:rPr lang="en-US" sz="2000" b="0" kern="1200" dirty="0">
                          <a:solidFill>
                            <a:schemeClr val="dk1"/>
                          </a:solidFill>
                          <a:effectLst/>
                          <a:latin typeface="+mn-lt"/>
                          <a:ea typeface="+mn-ea"/>
                          <a:cs typeface="+mn-cs"/>
                          <a:sym typeface="Symbol" panose="05050102010706020507" pitchFamily="18" charset="2"/>
                        </a:rPr>
                        <a:t></a:t>
                      </a:r>
                      <a:r>
                        <a:rPr lang="en-US" sz="2000" b="0" kern="1200" dirty="0">
                          <a:solidFill>
                            <a:schemeClr val="dk1"/>
                          </a:solidFill>
                          <a:effectLst/>
                          <a:latin typeface="+mn-lt"/>
                          <a:ea typeface="+mn-ea"/>
                          <a:cs typeface="+mn-cs"/>
                        </a:rPr>
                        <a:t> 200 + 50 = 250</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Read (C)</a:t>
                      </a:r>
                      <a:endParaRPr lang="en-IN" sz="2000" b="0" kern="1200">
                        <a:solidFill>
                          <a:schemeClr val="dk1"/>
                        </a:solidFill>
                        <a:effectLst/>
                        <a:latin typeface="+mn-lt"/>
                        <a:ea typeface="+mn-ea"/>
                        <a:cs typeface="+mn-cs"/>
                      </a:endParaRPr>
                    </a:p>
                    <a:p>
                      <a:pPr marL="0" algn="ctr" defTabSz="914400" rtl="0" eaLnBrk="1" latinLnBrk="0" hangingPunct="1">
                        <a:lnSpc>
                          <a:spcPct val="115000"/>
                        </a:lnSpc>
                        <a:spcAft>
                          <a:spcPts val="0"/>
                        </a:spcAft>
                      </a:pPr>
                      <a:r>
                        <a:rPr lang="en-US" sz="2000" b="0" kern="1200">
                          <a:solidFill>
                            <a:schemeClr val="dk1"/>
                          </a:solidFill>
                          <a:effectLst/>
                          <a:latin typeface="+mn-lt"/>
                          <a:ea typeface="+mn-ea"/>
                          <a:cs typeface="+mn-cs"/>
                        </a:rPr>
                        <a:t>Sum </a:t>
                      </a:r>
                      <a:r>
                        <a:rPr lang="en-US" sz="2000" b="0" kern="1200">
                          <a:solidFill>
                            <a:schemeClr val="dk1"/>
                          </a:solidFill>
                          <a:effectLst/>
                          <a:latin typeface="+mn-lt"/>
                          <a:ea typeface="+mn-ea"/>
                          <a:cs typeface="+mn-cs"/>
                          <a:sym typeface="Symbol" panose="05050102010706020507" pitchFamily="18" charset="2"/>
                        </a:rPr>
                        <a:t></a:t>
                      </a:r>
                      <a:r>
                        <a:rPr lang="en-US" sz="2000" b="0" kern="1200">
                          <a:solidFill>
                            <a:schemeClr val="dk1"/>
                          </a:solidFill>
                          <a:effectLst/>
                          <a:latin typeface="+mn-lt"/>
                          <a:ea typeface="+mn-ea"/>
                          <a:cs typeface="+mn-cs"/>
                        </a:rPr>
                        <a:t>Sum + 100 = 550</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8"/>
                  </a:ext>
                </a:extLst>
              </a:tr>
            </a:tbl>
          </a:graphicData>
        </a:graphic>
      </p:graphicFrame>
      <p:sp>
        <p:nvSpPr>
          <p:cNvPr id="8" name="TextBox 7"/>
          <p:cNvSpPr txBox="1"/>
          <p:nvPr/>
        </p:nvSpPr>
        <p:spPr>
          <a:xfrm>
            <a:off x="1317030" y="975102"/>
            <a:ext cx="3800421" cy="48167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15000"/>
              </a:lnSpc>
              <a:spcAft>
                <a:spcPts val="0"/>
              </a:spcAft>
            </a:pPr>
            <a:r>
              <a:rPr lang="en-US" sz="2200" dirty="0"/>
              <a:t>Balance (</a:t>
            </a:r>
            <a:r>
              <a:rPr lang="en-US" sz="2200" dirty="0" smtClean="0"/>
              <a:t>A=200, B=250, C=150</a:t>
            </a:r>
            <a:r>
              <a:rPr lang="en-US" sz="2200" dirty="0"/>
              <a:t>)</a:t>
            </a: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516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incorrect retrieval problem</a:t>
            </a:r>
          </a:p>
        </p:txBody>
      </p:sp>
      <p:sp>
        <p:nvSpPr>
          <p:cNvPr id="3" name="Content Placeholder 2"/>
          <p:cNvSpPr>
            <a:spLocks noGrp="1"/>
          </p:cNvSpPr>
          <p:nvPr>
            <p:ph idx="1"/>
          </p:nvPr>
        </p:nvSpPr>
        <p:spPr/>
        <p:txBody>
          <a:bodyPr/>
          <a:lstStyle/>
          <a:p>
            <a:pPr algn="just"/>
            <a:r>
              <a:rPr lang="en-US" dirty="0"/>
              <a:t>The inconsistent retrieval problem arises when one transaction retrieves data to use in some operation but before it can use this data another transaction updates that data and commits. </a:t>
            </a:r>
            <a:endParaRPr lang="en-US" dirty="0" smtClean="0"/>
          </a:p>
          <a:p>
            <a:pPr algn="just"/>
            <a:r>
              <a:rPr lang="en-US" dirty="0" smtClean="0"/>
              <a:t>Through </a:t>
            </a:r>
            <a:r>
              <a:rPr lang="en-US" dirty="0"/>
              <a:t>this change will be hidden from first transaction and it will continue to use previous retrieved data. This problem is also known as inconsistent analysis problem</a:t>
            </a:r>
            <a:r>
              <a:rPr lang="en-US" dirty="0" smtClean="0"/>
              <a:t>.</a:t>
            </a:r>
          </a:p>
          <a:p>
            <a:pPr algn="just"/>
            <a:r>
              <a:rPr lang="en-IN" b="1" dirty="0"/>
              <a:t>How to avoid</a:t>
            </a:r>
            <a:r>
              <a:rPr lang="en-IN" dirty="0"/>
              <a:t>: </a:t>
            </a:r>
            <a:r>
              <a:rPr lang="en-IN" dirty="0" smtClean="0"/>
              <a:t>A </a:t>
            </a:r>
            <a:r>
              <a:rPr lang="en-IN" dirty="0"/>
              <a:t>transaction T2 must not read or update data item (X) until the transaction T1 can commit data item (X).</a:t>
            </a:r>
            <a:r>
              <a:rPr lang="en-US" dirty="0" smtClean="0"/>
              <a:t> </a:t>
            </a:r>
            <a:endParaRPr lang="en-IN" dirty="0"/>
          </a:p>
        </p:txBody>
      </p:sp>
    </p:spTree>
    <p:extLst>
      <p:ext uri="{BB962C8B-B14F-4D97-AF65-F5344CB8AC3E}">
        <p14:creationId xmlns:p14="http://schemas.microsoft.com/office/powerpoint/2010/main" val="110569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Methods to control </a:t>
            </a:r>
            <a:r>
              <a:rPr lang="en-IN" dirty="0" smtClean="0"/>
              <a:t>concurrency</a:t>
            </a:r>
            <a:endParaRPr lang="en-IN"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IN" b="1" dirty="0" smtClean="0"/>
              <a:t>Locking </a:t>
            </a:r>
            <a:r>
              <a:rPr lang="en-IN" b="1" dirty="0"/>
              <a:t>(Two-phase locking - </a:t>
            </a:r>
            <a:r>
              <a:rPr lang="en-IN" b="1" dirty="0" smtClean="0"/>
              <a:t>2PL)</a:t>
            </a:r>
          </a:p>
          <a:p>
            <a:pPr marL="857250" lvl="1" indent="-457200"/>
            <a:r>
              <a:rPr lang="en-IN" dirty="0" smtClean="0"/>
              <a:t>Controlling </a:t>
            </a:r>
            <a:r>
              <a:rPr lang="en-IN" dirty="0"/>
              <a:t>access to data by locks assigned to the data. </a:t>
            </a:r>
          </a:p>
          <a:p>
            <a:pPr marL="857250" lvl="1" indent="-457200"/>
            <a:r>
              <a:rPr lang="en-IN" dirty="0" smtClean="0"/>
              <a:t>Access </a:t>
            </a:r>
            <a:r>
              <a:rPr lang="en-IN" dirty="0"/>
              <a:t>of a transaction to a data item (database object) locked by another transaction may be blocked </a:t>
            </a:r>
            <a:r>
              <a:rPr lang="en-IN" dirty="0" smtClean="0"/>
              <a:t>until </a:t>
            </a:r>
            <a:r>
              <a:rPr lang="en-IN" dirty="0"/>
              <a:t>lock release.</a:t>
            </a:r>
          </a:p>
          <a:p>
            <a:pPr marL="457200" indent="-457200" algn="just">
              <a:buFont typeface="+mj-lt"/>
              <a:buAutoNum type="arabicPeriod"/>
            </a:pPr>
            <a:r>
              <a:rPr lang="en-IN" b="1" dirty="0"/>
              <a:t>Serialization graph checking </a:t>
            </a:r>
            <a:endParaRPr lang="en-IN" b="1" dirty="0" smtClean="0"/>
          </a:p>
          <a:p>
            <a:pPr marL="857250" lvl="1" indent="-457200"/>
            <a:r>
              <a:rPr lang="en-IN" dirty="0" smtClean="0"/>
              <a:t>Checking </a:t>
            </a:r>
            <a:r>
              <a:rPr lang="en-IN" dirty="0"/>
              <a:t>for cycles in the schedule's graph and breaking them by aborts</a:t>
            </a:r>
            <a:r>
              <a:rPr lang="en-IN" dirty="0" smtClean="0"/>
              <a:t>.</a:t>
            </a:r>
          </a:p>
          <a:p>
            <a:pPr marL="457200" indent="-457200" algn="just">
              <a:buFont typeface="+mj-lt"/>
              <a:buAutoNum type="arabicPeriod"/>
            </a:pPr>
            <a:r>
              <a:rPr lang="en-IN" b="1" dirty="0"/>
              <a:t>Timestamp ordering (</a:t>
            </a:r>
            <a:r>
              <a:rPr lang="en-IN" b="1" dirty="0" smtClean="0"/>
              <a:t>TO)</a:t>
            </a:r>
          </a:p>
          <a:p>
            <a:pPr marL="857250" lvl="1" indent="-457200"/>
            <a:r>
              <a:rPr lang="en-IN" dirty="0" smtClean="0"/>
              <a:t>Assigning </a:t>
            </a:r>
            <a:r>
              <a:rPr lang="en-IN" dirty="0"/>
              <a:t>timestamps to transactions, and controlling or checking access to data by timestamp order.</a:t>
            </a:r>
          </a:p>
          <a:p>
            <a:pPr marL="457200" indent="-457200" algn="just">
              <a:buFont typeface="+mj-lt"/>
              <a:buAutoNum type="arabicPeriod"/>
            </a:pPr>
            <a:r>
              <a:rPr lang="en-IN" b="1" dirty="0"/>
              <a:t>Commitment </a:t>
            </a:r>
            <a:r>
              <a:rPr lang="en-IN" b="1" dirty="0" smtClean="0"/>
              <a:t>ordering</a:t>
            </a:r>
          </a:p>
          <a:p>
            <a:pPr marL="857250" lvl="1" indent="-457200"/>
            <a:r>
              <a:rPr lang="en-IN" dirty="0" smtClean="0"/>
              <a:t>Controlling </a:t>
            </a:r>
            <a:r>
              <a:rPr lang="en-IN" dirty="0"/>
              <a:t>or checking transactions' chronological order of commit events to be compatible with their respective precedence order</a:t>
            </a:r>
            <a:r>
              <a:rPr lang="en-IN" dirty="0" smtClean="0"/>
              <a:t>.</a:t>
            </a:r>
            <a:endParaRPr lang="en-IN" dirty="0"/>
          </a:p>
        </p:txBody>
      </p:sp>
    </p:spTree>
    <p:extLst>
      <p:ext uri="{BB962C8B-B14F-4D97-AF65-F5344CB8AC3E}">
        <p14:creationId xmlns:p14="http://schemas.microsoft.com/office/powerpoint/2010/main" val="146691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lock?</a:t>
            </a:r>
            <a:endParaRPr lang="en-IN" dirty="0"/>
          </a:p>
        </p:txBody>
      </p:sp>
      <p:sp>
        <p:nvSpPr>
          <p:cNvPr id="3" name="Content Placeholder 2"/>
          <p:cNvSpPr>
            <a:spLocks noGrp="1"/>
          </p:cNvSpPr>
          <p:nvPr>
            <p:ph idx="1"/>
          </p:nvPr>
        </p:nvSpPr>
        <p:spPr/>
        <p:txBody>
          <a:bodyPr/>
          <a:lstStyle/>
          <a:p>
            <a:r>
              <a:rPr lang="en-IN" dirty="0" smtClean="0"/>
              <a:t>A </a:t>
            </a:r>
            <a:r>
              <a:rPr lang="en-IN" dirty="0"/>
              <a:t>lock is a variable associated with data item to control concurrent access to that data item.</a:t>
            </a:r>
          </a:p>
        </p:txBody>
      </p:sp>
      <p:sp>
        <p:nvSpPr>
          <p:cNvPr id="4" name="Flowchart: Magnetic Disk 3"/>
          <p:cNvSpPr/>
          <p:nvPr/>
        </p:nvSpPr>
        <p:spPr>
          <a:xfrm>
            <a:off x="3112802" y="3105522"/>
            <a:ext cx="2700000" cy="1764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Database</a:t>
            </a:r>
            <a:endParaRPr lang="en-IN" sz="4400" dirty="0"/>
          </a:p>
        </p:txBody>
      </p:sp>
      <p:pic>
        <p:nvPicPr>
          <p:cNvPr id="1026"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05" y="1737610"/>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737610"/>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140620"/>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05" y="4140620"/>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67502" y="3123654"/>
            <a:ext cx="990600" cy="5399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387570" y="2583742"/>
            <a:ext cx="2095500" cy="5399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Lock variable</a:t>
            </a:r>
            <a:endParaRPr lang="en-IN" sz="2800" dirty="0"/>
          </a:p>
        </p:txBody>
      </p:sp>
      <p:cxnSp>
        <p:nvCxnSpPr>
          <p:cNvPr id="9" name="Straight Arrow Connector 8"/>
          <p:cNvCxnSpPr>
            <a:stCxn id="1026" idx="3"/>
            <a:endCxn id="5" idx="0"/>
          </p:cNvCxnSpPr>
          <p:nvPr/>
        </p:nvCxnSpPr>
        <p:spPr>
          <a:xfrm>
            <a:off x="2296205" y="2565610"/>
            <a:ext cx="2166597" cy="5580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4440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lock?</a:t>
            </a:r>
            <a:endParaRPr lang="en-IN" dirty="0"/>
          </a:p>
        </p:txBody>
      </p:sp>
      <p:sp>
        <p:nvSpPr>
          <p:cNvPr id="3" name="Content Placeholder 2"/>
          <p:cNvSpPr>
            <a:spLocks noGrp="1"/>
          </p:cNvSpPr>
          <p:nvPr>
            <p:ph idx="1"/>
          </p:nvPr>
        </p:nvSpPr>
        <p:spPr/>
        <p:txBody>
          <a:bodyPr/>
          <a:lstStyle/>
          <a:p>
            <a:r>
              <a:rPr lang="en-IN" dirty="0" smtClean="0"/>
              <a:t>A </a:t>
            </a:r>
            <a:r>
              <a:rPr lang="en-IN" dirty="0"/>
              <a:t>lock is a variable associated with data item to control concurrent access to that data item.</a:t>
            </a:r>
          </a:p>
        </p:txBody>
      </p:sp>
      <p:sp>
        <p:nvSpPr>
          <p:cNvPr id="4" name="Flowchart: Magnetic Disk 3"/>
          <p:cNvSpPr/>
          <p:nvPr/>
        </p:nvSpPr>
        <p:spPr>
          <a:xfrm>
            <a:off x="3112802" y="3105522"/>
            <a:ext cx="2700000" cy="1764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Database</a:t>
            </a:r>
            <a:endParaRPr lang="en-IN" sz="4400" dirty="0"/>
          </a:p>
        </p:txBody>
      </p:sp>
      <p:pic>
        <p:nvPicPr>
          <p:cNvPr id="1026"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05" y="1737610"/>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737610"/>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140620"/>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05" y="4140620"/>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67502" y="3123654"/>
            <a:ext cx="990600" cy="5399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1</a:t>
            </a:r>
            <a:endParaRPr lang="en-IN" sz="2800" dirty="0"/>
          </a:p>
        </p:txBody>
      </p:sp>
      <p:sp>
        <p:nvSpPr>
          <p:cNvPr id="10" name="Rectangle 9"/>
          <p:cNvSpPr/>
          <p:nvPr/>
        </p:nvSpPr>
        <p:spPr>
          <a:xfrm>
            <a:off x="3387570" y="2583742"/>
            <a:ext cx="2095500" cy="5399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Lock variable</a:t>
            </a:r>
            <a:endParaRPr lang="en-IN" sz="2800" dirty="0"/>
          </a:p>
        </p:txBody>
      </p:sp>
      <p:cxnSp>
        <p:nvCxnSpPr>
          <p:cNvPr id="9" name="Straight Arrow Connector 8"/>
          <p:cNvCxnSpPr>
            <a:stCxn id="1026" idx="3"/>
          </p:cNvCxnSpPr>
          <p:nvPr/>
        </p:nvCxnSpPr>
        <p:spPr>
          <a:xfrm>
            <a:off x="2296205" y="2565610"/>
            <a:ext cx="2123395" cy="147299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p:cNvCxnSpPr/>
          <p:nvPr/>
        </p:nvCxnSpPr>
        <p:spPr>
          <a:xfrm flipH="1">
            <a:off x="4462802" y="2565610"/>
            <a:ext cx="2166598" cy="5580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1" name="Multiply 20"/>
          <p:cNvSpPr/>
          <p:nvPr/>
        </p:nvSpPr>
        <p:spPr>
          <a:xfrm>
            <a:off x="5715263" y="2362200"/>
            <a:ext cx="533400" cy="761454"/>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ounded Rectangular Callout 17"/>
          <p:cNvSpPr/>
          <p:nvPr/>
        </p:nvSpPr>
        <p:spPr>
          <a:xfrm>
            <a:off x="3733800" y="1447800"/>
            <a:ext cx="3352800" cy="914400"/>
          </a:xfrm>
          <a:prstGeom prst="wedgeRoundRectCallout">
            <a:avLst>
              <a:gd name="adj1" fmla="val 27900"/>
              <a:gd name="adj2" fmla="val 788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Locking </a:t>
            </a:r>
            <a:r>
              <a:rPr lang="en-IN" dirty="0"/>
              <a:t>is a strategy that is used to prevent such concurrent updates to data.</a:t>
            </a:r>
          </a:p>
        </p:txBody>
      </p:sp>
    </p:spTree>
    <p:extLst>
      <p:ext uri="{BB962C8B-B14F-4D97-AF65-F5344CB8AC3E}">
        <p14:creationId xmlns:p14="http://schemas.microsoft.com/office/powerpoint/2010/main" val="242278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18" grpId="0" animBg="1"/>
      <p:bldP spid="18"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lock?</a:t>
            </a:r>
            <a:endParaRPr lang="en-IN" dirty="0"/>
          </a:p>
        </p:txBody>
      </p:sp>
      <p:sp>
        <p:nvSpPr>
          <p:cNvPr id="3" name="Content Placeholder 2"/>
          <p:cNvSpPr>
            <a:spLocks noGrp="1"/>
          </p:cNvSpPr>
          <p:nvPr>
            <p:ph idx="1"/>
          </p:nvPr>
        </p:nvSpPr>
        <p:spPr/>
        <p:txBody>
          <a:bodyPr/>
          <a:lstStyle/>
          <a:p>
            <a:r>
              <a:rPr lang="en-IN" dirty="0" smtClean="0"/>
              <a:t>A </a:t>
            </a:r>
            <a:r>
              <a:rPr lang="en-IN" dirty="0"/>
              <a:t>lock is a variable associated with data item to control concurrent access to that data item.</a:t>
            </a:r>
          </a:p>
        </p:txBody>
      </p:sp>
      <p:sp>
        <p:nvSpPr>
          <p:cNvPr id="4" name="Flowchart: Magnetic Disk 3"/>
          <p:cNvSpPr/>
          <p:nvPr/>
        </p:nvSpPr>
        <p:spPr>
          <a:xfrm>
            <a:off x="3112802" y="3105522"/>
            <a:ext cx="2700000" cy="1764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Database</a:t>
            </a:r>
            <a:endParaRPr lang="en-IN" sz="4400" dirty="0"/>
          </a:p>
        </p:txBody>
      </p:sp>
      <p:pic>
        <p:nvPicPr>
          <p:cNvPr id="1026"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05" y="1737610"/>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737610"/>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140620"/>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05" y="4140620"/>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67502" y="3123654"/>
            <a:ext cx="990600" cy="5399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387570" y="2583742"/>
            <a:ext cx="2095500" cy="5399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Lock variable</a:t>
            </a:r>
            <a:endParaRPr lang="en-IN" sz="2800" dirty="0"/>
          </a:p>
        </p:txBody>
      </p:sp>
    </p:spTree>
    <p:extLst>
      <p:ext uri="{BB962C8B-B14F-4D97-AF65-F5344CB8AC3E}">
        <p14:creationId xmlns:p14="http://schemas.microsoft.com/office/powerpoint/2010/main" val="2706335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p>
        </p:txBody>
      </p:sp>
      <p:sp>
        <p:nvSpPr>
          <p:cNvPr id="3" name="Content Placeholder 2"/>
          <p:cNvSpPr>
            <a:spLocks noGrp="1"/>
          </p:cNvSpPr>
          <p:nvPr>
            <p:ph idx="1"/>
          </p:nvPr>
        </p:nvSpPr>
        <p:spPr/>
        <p:txBody>
          <a:bodyPr/>
          <a:lstStyle/>
          <a:p>
            <a:r>
              <a:rPr lang="en-IN" dirty="0"/>
              <a:t>Data items can be locked in two modes :</a:t>
            </a:r>
          </a:p>
          <a:p>
            <a:pPr marL="914400" lvl="1" indent="-457200">
              <a:buFont typeface="+mj-lt"/>
              <a:buAutoNum type="arabicPeriod"/>
            </a:pPr>
            <a:r>
              <a:rPr lang="en-IN" b="1" dirty="0" smtClean="0"/>
              <a:t>Shared </a:t>
            </a:r>
            <a:r>
              <a:rPr lang="en-IN" b="1" dirty="0"/>
              <a:t>(S) </a:t>
            </a:r>
            <a:r>
              <a:rPr lang="en-IN" b="1" dirty="0" smtClean="0"/>
              <a:t>mode:</a:t>
            </a:r>
            <a:r>
              <a:rPr lang="en-IN" dirty="0"/>
              <a:t> When we take this lock we can just read the item but cannot write</a:t>
            </a:r>
            <a:r>
              <a:rPr lang="en-IN" dirty="0" smtClean="0"/>
              <a:t>.</a:t>
            </a:r>
          </a:p>
          <a:p>
            <a:pPr marL="914400" lvl="1" indent="-457200">
              <a:buFont typeface="+mj-lt"/>
              <a:buAutoNum type="arabicPeriod"/>
            </a:pPr>
            <a:r>
              <a:rPr lang="en-IN" b="1" dirty="0"/>
              <a:t>Exclusive (X) mode</a:t>
            </a:r>
            <a:r>
              <a:rPr lang="en-IN" dirty="0"/>
              <a:t>: When we take this lock we can </a:t>
            </a:r>
            <a:r>
              <a:rPr lang="en-IN" dirty="0" smtClean="0"/>
              <a:t>read as well as write the item.</a:t>
            </a:r>
          </a:p>
          <a:p>
            <a:pPr marL="342900" lvl="1" indent="-342900" algn="l">
              <a:buFont typeface="Wingdings" panose="05000000000000000000" pitchFamily="2" charset="2"/>
              <a:buChar char="§"/>
            </a:pPr>
            <a:r>
              <a:rPr lang="en-IN" sz="2400" dirty="0"/>
              <a:t>Lock-compatibility </a:t>
            </a:r>
            <a:r>
              <a:rPr lang="en-IN" sz="2400" dirty="0" smtClean="0"/>
              <a:t>matrix</a:t>
            </a:r>
          </a:p>
          <a:p>
            <a:pPr marL="342900" lvl="1" indent="-342900" algn="l">
              <a:buFont typeface="Wingdings" panose="05000000000000000000" pitchFamily="2" charset="2"/>
              <a:buChar char="§"/>
            </a:pPr>
            <a:endParaRPr lang="en-US" sz="2400" dirty="0"/>
          </a:p>
          <a:p>
            <a:pPr marL="342900" lvl="1" indent="-342900" algn="l">
              <a:buFont typeface="Wingdings" panose="05000000000000000000" pitchFamily="2" charset="2"/>
              <a:buChar char="§"/>
            </a:pPr>
            <a:endParaRPr lang="en-US" sz="2400" dirty="0" smtClean="0"/>
          </a:p>
          <a:p>
            <a:pPr marL="342900" lvl="1" indent="-342900" algn="l">
              <a:buFont typeface="Wingdings" panose="05000000000000000000" pitchFamily="2" charset="2"/>
              <a:buChar char="§"/>
            </a:pPr>
            <a:endParaRPr lang="en-IN" sz="24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68943079"/>
              </p:ext>
            </p:extLst>
          </p:nvPr>
        </p:nvGraphicFramePr>
        <p:xfrm>
          <a:off x="990600" y="3505200"/>
          <a:ext cx="4809299" cy="1188720"/>
        </p:xfrm>
        <a:graphic>
          <a:graphicData uri="http://schemas.openxmlformats.org/drawingml/2006/table">
            <a:tbl>
              <a:tblPr firstRow="1" bandRow="1">
                <a:tableStyleId>{5C22544A-7EE6-4342-B048-85BDC9FD1C3A}</a:tableStyleId>
              </a:tblPr>
              <a:tblGrid>
                <a:gridCol w="1674876">
                  <a:extLst>
                    <a:ext uri="{9D8B030D-6E8A-4147-A177-3AD203B41FA5}">
                      <a16:colId xmlns:a16="http://schemas.microsoft.com/office/drawing/2014/main" val="20000"/>
                    </a:ext>
                  </a:extLst>
                </a:gridCol>
                <a:gridCol w="1459547">
                  <a:extLst>
                    <a:ext uri="{9D8B030D-6E8A-4147-A177-3AD203B41FA5}">
                      <a16:colId xmlns:a16="http://schemas.microsoft.com/office/drawing/2014/main" val="20001"/>
                    </a:ext>
                  </a:extLst>
                </a:gridCol>
                <a:gridCol w="1674876">
                  <a:extLst>
                    <a:ext uri="{9D8B030D-6E8A-4147-A177-3AD203B41FA5}">
                      <a16:colId xmlns:a16="http://schemas.microsoft.com/office/drawing/2014/main" val="20002"/>
                    </a:ext>
                  </a:extLst>
                </a:gridCol>
              </a:tblGrid>
              <a:tr h="396240">
                <a:tc>
                  <a:txBody>
                    <a:bodyPr/>
                    <a:lstStyle/>
                    <a:p>
                      <a:endParaRPr lang="en-IN" sz="2000" b="1" dirty="0"/>
                    </a:p>
                  </a:txBody>
                  <a:tcPr>
                    <a:solidFill>
                      <a:schemeClr val="tx2">
                        <a:lumMod val="75000"/>
                      </a:schemeClr>
                    </a:solidFill>
                  </a:tcPr>
                </a:tc>
                <a:tc>
                  <a:txBody>
                    <a:bodyPr/>
                    <a:lstStyle/>
                    <a:p>
                      <a:pPr algn="ctr"/>
                      <a:r>
                        <a:rPr lang="en-US" sz="2000" b="1" dirty="0" smtClean="0"/>
                        <a:t>Shared</a:t>
                      </a:r>
                      <a:r>
                        <a:rPr lang="en-US" sz="2000" b="1" baseline="0" dirty="0" smtClean="0"/>
                        <a:t> lock</a:t>
                      </a:r>
                      <a:endParaRPr lang="en-IN" sz="2000" b="1" dirty="0"/>
                    </a:p>
                  </a:txBody>
                  <a:tcPr>
                    <a:solidFill>
                      <a:schemeClr val="tx2">
                        <a:lumMod val="75000"/>
                      </a:schemeClr>
                    </a:solidFill>
                  </a:tcPr>
                </a:tc>
                <a:tc>
                  <a:txBody>
                    <a:bodyPr/>
                    <a:lstStyle/>
                    <a:p>
                      <a:pPr algn="ctr"/>
                      <a:r>
                        <a:rPr lang="en-US" sz="2000" b="1" dirty="0" smtClean="0"/>
                        <a:t>Exclusive lock</a:t>
                      </a:r>
                      <a:endParaRPr lang="en-IN" sz="2000" b="1" dirty="0"/>
                    </a:p>
                  </a:txBody>
                  <a:tcPr>
                    <a:solidFill>
                      <a:schemeClr val="tx2">
                        <a:lumMod val="75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bg1"/>
                          </a:solidFill>
                        </a:rPr>
                        <a:t>Shared</a:t>
                      </a:r>
                      <a:r>
                        <a:rPr lang="en-US" sz="2000" b="1" baseline="0" dirty="0" smtClean="0">
                          <a:solidFill>
                            <a:schemeClr val="bg1"/>
                          </a:solidFill>
                        </a:rPr>
                        <a:t> lock</a:t>
                      </a:r>
                      <a:endParaRPr lang="en-IN" sz="2000" b="1" dirty="0" smtClean="0">
                        <a:solidFill>
                          <a:schemeClr val="bg1"/>
                        </a:solidFill>
                      </a:endParaRPr>
                    </a:p>
                  </a:txBody>
                  <a:tcPr>
                    <a:solidFill>
                      <a:schemeClr val="tx2">
                        <a:lumMod val="75000"/>
                      </a:schemeClr>
                    </a:solidFill>
                  </a:tcPr>
                </a:tc>
                <a:tc>
                  <a:txBody>
                    <a:bodyPr/>
                    <a:lstStyle/>
                    <a:p>
                      <a:pPr algn="ctr"/>
                      <a:r>
                        <a:rPr lang="en-US" sz="2000" dirty="0" smtClean="0"/>
                        <a:t>Yes</a:t>
                      </a:r>
                      <a:endParaRPr lang="en-IN" sz="2000" dirty="0"/>
                    </a:p>
                  </a:txBody>
                  <a:tcPr/>
                </a:tc>
                <a:tc>
                  <a:txBody>
                    <a:bodyPr/>
                    <a:lstStyle/>
                    <a:p>
                      <a:pPr algn="ctr"/>
                      <a:r>
                        <a:rPr lang="en-US" sz="2000" dirty="0" smtClean="0"/>
                        <a:t>No</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bg1"/>
                          </a:solidFill>
                        </a:rPr>
                        <a:t>Exclusive lock</a:t>
                      </a:r>
                      <a:endParaRPr lang="en-IN" sz="2000" b="1" dirty="0" smtClean="0">
                        <a:solidFill>
                          <a:schemeClr val="bg1"/>
                        </a:solidFill>
                      </a:endParaRPr>
                    </a:p>
                  </a:txBody>
                  <a:tcPr>
                    <a:solidFill>
                      <a:schemeClr val="tx2">
                        <a:lumMod val="75000"/>
                      </a:schemeClr>
                    </a:solidFill>
                  </a:tcPr>
                </a:tc>
                <a:tc>
                  <a:txBody>
                    <a:bodyPr/>
                    <a:lstStyle/>
                    <a:p>
                      <a:pPr algn="ctr"/>
                      <a:r>
                        <a:rPr lang="en-US" sz="2000" dirty="0" smtClean="0"/>
                        <a:t>No</a:t>
                      </a:r>
                      <a:endParaRPr lang="en-IN" sz="2000" dirty="0"/>
                    </a:p>
                  </a:txBody>
                  <a:tcPr/>
                </a:tc>
                <a:tc>
                  <a:txBody>
                    <a:bodyPr/>
                    <a:lstStyle/>
                    <a:p>
                      <a:pPr algn="ctr"/>
                      <a:r>
                        <a:rPr lang="en-US" sz="2000" dirty="0" smtClean="0"/>
                        <a:t>No</a:t>
                      </a:r>
                      <a:endParaRPr lang="en-IN"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433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p>
        </p:txBody>
      </p:sp>
      <p:sp>
        <p:nvSpPr>
          <p:cNvPr id="3" name="Content Placeholder 2"/>
          <p:cNvSpPr>
            <a:spLocks noGrp="1"/>
          </p:cNvSpPr>
          <p:nvPr>
            <p:ph idx="1"/>
          </p:nvPr>
        </p:nvSpPr>
        <p:spPr/>
        <p:txBody>
          <a:bodyPr/>
          <a:lstStyle/>
          <a:p>
            <a:pPr algn="just"/>
            <a:r>
              <a:rPr lang="en-IN" dirty="0"/>
              <a:t>A transaction may be granted a lock on an item if the requested lock is compatible with locks already held on the item by other </a:t>
            </a:r>
            <a:r>
              <a:rPr lang="en-IN" dirty="0" smtClean="0"/>
              <a:t>transactions.</a:t>
            </a:r>
          </a:p>
          <a:p>
            <a:pPr algn="just"/>
            <a:r>
              <a:rPr lang="en-IN" dirty="0"/>
              <a:t>If a lock cannot be granted, the requesting transaction is made to wait till all incompatible locks held by other transactions have been released.  The lock is then granted.</a:t>
            </a:r>
          </a:p>
          <a:p>
            <a:pPr algn="just"/>
            <a:r>
              <a:rPr lang="en-IN" dirty="0" smtClean="0"/>
              <a:t>Any </a:t>
            </a:r>
            <a:r>
              <a:rPr lang="en-IN" dirty="0"/>
              <a:t>number of transactions can hold shared locks on an item, but if any transaction holds an exclusive on the item no other transaction may hold any lock on the item.</a:t>
            </a:r>
          </a:p>
          <a:p>
            <a:pPr marL="0" indent="0" algn="just">
              <a:buNone/>
            </a:pPr>
            <a:endParaRPr lang="en-IN" dirty="0"/>
          </a:p>
        </p:txBody>
      </p:sp>
    </p:spTree>
    <p:extLst>
      <p:ext uri="{BB962C8B-B14F-4D97-AF65-F5344CB8AC3E}">
        <p14:creationId xmlns:p14="http://schemas.microsoft.com/office/powerpoint/2010/main" val="5709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p>
        </p:txBody>
      </p:sp>
      <p:sp>
        <p:nvSpPr>
          <p:cNvPr id="3" name="Content Placeholder 2"/>
          <p:cNvSpPr>
            <a:spLocks noGrp="1"/>
          </p:cNvSpPr>
          <p:nvPr>
            <p:ph idx="1"/>
          </p:nvPr>
        </p:nvSpPr>
        <p:spPr/>
        <p:txBody>
          <a:bodyPr/>
          <a:lstStyle/>
          <a:p>
            <a:pPr algn="just"/>
            <a:r>
              <a:rPr lang="en-IN" dirty="0"/>
              <a:t>This locking protocol divides transaction execution phase into three </a:t>
            </a:r>
            <a:r>
              <a:rPr lang="en-IN" dirty="0" smtClean="0"/>
              <a:t>parts</a:t>
            </a:r>
            <a:r>
              <a:rPr lang="en-IN" dirty="0"/>
              <a:t>:</a:t>
            </a:r>
          </a:p>
          <a:p>
            <a:pPr marL="857250" lvl="1" indent="-457200">
              <a:buFont typeface="+mj-lt"/>
              <a:buAutoNum type="arabicPeriod"/>
            </a:pPr>
            <a:r>
              <a:rPr lang="en-IN" dirty="0"/>
              <a:t>W</a:t>
            </a:r>
            <a:r>
              <a:rPr lang="en-IN" dirty="0" smtClean="0"/>
              <a:t>hen </a:t>
            </a:r>
            <a:r>
              <a:rPr lang="en-IN" dirty="0"/>
              <a:t>transaction starts executing, transaction seeks grant for locks it needs as it executes. </a:t>
            </a:r>
          </a:p>
          <a:p>
            <a:pPr marL="914400" lvl="1" indent="-457200">
              <a:buFont typeface="+mj-lt"/>
              <a:buAutoNum type="arabicPeriod"/>
            </a:pPr>
            <a:r>
              <a:rPr lang="en-IN" dirty="0" smtClean="0"/>
              <a:t>Where </a:t>
            </a:r>
            <a:r>
              <a:rPr lang="en-IN" dirty="0"/>
              <a:t>the transaction acquires all locks and no other lock is required. Transaction keeps executing its operation. </a:t>
            </a:r>
          </a:p>
          <a:p>
            <a:pPr marL="914400" lvl="1" indent="-457200">
              <a:buFont typeface="+mj-lt"/>
              <a:buAutoNum type="arabicPeriod"/>
            </a:pPr>
            <a:r>
              <a:rPr lang="en-IN" dirty="0"/>
              <a:t>As soon as the transaction releases its first lock, the third phase starts. In this phase a transaction cannot demand for any lock but only releases the acquired locks.</a:t>
            </a:r>
          </a:p>
          <a:p>
            <a:pPr algn="just"/>
            <a:endParaRPr lang="en-IN" dirty="0"/>
          </a:p>
        </p:txBody>
      </p:sp>
      <p:cxnSp>
        <p:nvCxnSpPr>
          <p:cNvPr id="5" name="Straight Arrow Connector 4"/>
          <p:cNvCxnSpPr/>
          <p:nvPr/>
        </p:nvCxnSpPr>
        <p:spPr>
          <a:xfrm>
            <a:off x="2209800" y="5963214"/>
            <a:ext cx="5256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3657600" y="4896414"/>
            <a:ext cx="2514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Transaction</a:t>
            </a:r>
            <a:endParaRPr lang="en-IN" sz="2800" dirty="0"/>
          </a:p>
        </p:txBody>
      </p:sp>
      <p:sp>
        <p:nvSpPr>
          <p:cNvPr id="7" name="TextBox 6"/>
          <p:cNvSpPr txBox="1"/>
          <p:nvPr/>
        </p:nvSpPr>
        <p:spPr>
          <a:xfrm>
            <a:off x="3137940" y="6000690"/>
            <a:ext cx="990600" cy="400110"/>
          </a:xfrm>
          <a:prstGeom prst="rect">
            <a:avLst/>
          </a:prstGeom>
          <a:noFill/>
        </p:spPr>
        <p:txBody>
          <a:bodyPr wrap="square" rtlCol="0">
            <a:spAutoFit/>
          </a:bodyPr>
          <a:lstStyle/>
          <a:p>
            <a:r>
              <a:rPr lang="en-US" sz="2000" dirty="0" smtClean="0"/>
              <a:t>T begin</a:t>
            </a:r>
            <a:endParaRPr lang="en-IN" sz="2000" dirty="0"/>
          </a:p>
        </p:txBody>
      </p:sp>
      <p:sp>
        <p:nvSpPr>
          <p:cNvPr id="8" name="TextBox 7"/>
          <p:cNvSpPr txBox="1"/>
          <p:nvPr/>
        </p:nvSpPr>
        <p:spPr>
          <a:xfrm>
            <a:off x="5781830" y="5990884"/>
            <a:ext cx="800100" cy="400110"/>
          </a:xfrm>
          <a:prstGeom prst="rect">
            <a:avLst/>
          </a:prstGeom>
          <a:noFill/>
        </p:spPr>
        <p:txBody>
          <a:bodyPr wrap="square" rtlCol="0">
            <a:spAutoFit/>
          </a:bodyPr>
          <a:lstStyle/>
          <a:p>
            <a:r>
              <a:rPr lang="en-US" sz="2000" dirty="0" smtClean="0"/>
              <a:t>T end</a:t>
            </a:r>
            <a:endParaRPr lang="en-IN" sz="2000" dirty="0"/>
          </a:p>
        </p:txBody>
      </p:sp>
      <p:sp>
        <p:nvSpPr>
          <p:cNvPr id="9" name="TextBox 8"/>
          <p:cNvSpPr txBox="1"/>
          <p:nvPr/>
        </p:nvSpPr>
        <p:spPr>
          <a:xfrm>
            <a:off x="7010400" y="5990884"/>
            <a:ext cx="703915" cy="400110"/>
          </a:xfrm>
          <a:prstGeom prst="rect">
            <a:avLst/>
          </a:prstGeom>
          <a:noFill/>
        </p:spPr>
        <p:txBody>
          <a:bodyPr wrap="square" rtlCol="0">
            <a:spAutoFit/>
          </a:bodyPr>
          <a:lstStyle/>
          <a:p>
            <a:r>
              <a:rPr lang="en-US" sz="2000" dirty="0" smtClean="0"/>
              <a:t>Time</a:t>
            </a:r>
            <a:endParaRPr lang="en-IN" sz="2000" dirty="0"/>
          </a:p>
        </p:txBody>
      </p:sp>
      <p:sp>
        <p:nvSpPr>
          <p:cNvPr id="11" name="TextBox 10"/>
          <p:cNvSpPr txBox="1"/>
          <p:nvPr/>
        </p:nvSpPr>
        <p:spPr>
          <a:xfrm>
            <a:off x="1284633" y="4278468"/>
            <a:ext cx="20955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2" name="TextBox 11"/>
          <p:cNvSpPr txBox="1"/>
          <p:nvPr/>
        </p:nvSpPr>
        <p:spPr>
          <a:xfrm>
            <a:off x="6418050" y="4278468"/>
            <a:ext cx="20955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t>
            </a:r>
            <a:r>
              <a:rPr lang="en-US" sz="2000" dirty="0" smtClean="0"/>
              <a:t>releasing phase</a:t>
            </a:r>
            <a:endParaRPr lang="en-IN" sz="2000" dirty="0"/>
          </a:p>
        </p:txBody>
      </p:sp>
      <p:cxnSp>
        <p:nvCxnSpPr>
          <p:cNvPr id="14" name="Straight Arrow Connector 13"/>
          <p:cNvCxnSpPr>
            <a:stCxn id="11" idx="3"/>
          </p:cNvCxnSpPr>
          <p:nvPr/>
        </p:nvCxnSpPr>
        <p:spPr>
          <a:xfrm>
            <a:off x="3380133" y="4632411"/>
            <a:ext cx="277467" cy="2640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12" idx="1"/>
          </p:cNvCxnSpPr>
          <p:nvPr/>
        </p:nvCxnSpPr>
        <p:spPr>
          <a:xfrm flipH="1">
            <a:off x="6181880" y="4632411"/>
            <a:ext cx="236170" cy="2741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9" name="Right Brace 18"/>
          <p:cNvSpPr/>
          <p:nvPr/>
        </p:nvSpPr>
        <p:spPr>
          <a:xfrm rot="16200000">
            <a:off x="4801947" y="3497744"/>
            <a:ext cx="245266" cy="2514600"/>
          </a:xfrm>
          <a:prstGeom prst="rightBrace">
            <a:avLst/>
          </a:prstGeom>
          <a:ln w="28575">
            <a:solidFill>
              <a:schemeClr val="accent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2" name="TextBox 21"/>
          <p:cNvSpPr txBox="1"/>
          <p:nvPr/>
        </p:nvSpPr>
        <p:spPr>
          <a:xfrm>
            <a:off x="3870381" y="3924523"/>
            <a:ext cx="20955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smtClean="0"/>
              <a:t>Transaction</a:t>
            </a:r>
          </a:p>
          <a:p>
            <a:pPr algn="ctr"/>
            <a:r>
              <a:rPr lang="en-US" sz="2000" dirty="0" smtClean="0"/>
              <a:t>execution</a:t>
            </a:r>
            <a:endParaRPr lang="en-IN" sz="2000" dirty="0"/>
          </a:p>
        </p:txBody>
      </p:sp>
    </p:spTree>
    <p:extLst>
      <p:ext uri="{BB962C8B-B14F-4D97-AF65-F5344CB8AC3E}">
        <p14:creationId xmlns:p14="http://schemas.microsoft.com/office/powerpoint/2010/main" val="8745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1" grpId="0" animBg="1"/>
      <p:bldP spid="12" grpId="0" animBg="1"/>
      <p:bldP spid="19"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910673"/>
            <a:ext cx="5981700" cy="5562599"/>
          </a:xfrm>
        </p:spPr>
        <p:txBody>
          <a:bodyPr>
            <a:normAutofit/>
          </a:bodyPr>
          <a:lstStyle/>
          <a:p>
            <a:pPr algn="just"/>
            <a:r>
              <a:rPr lang="en-US" b="1" dirty="0"/>
              <a:t>Consistency</a:t>
            </a:r>
            <a:endParaRPr lang="en-US" b="1" dirty="0" smtClean="0"/>
          </a:p>
          <a:p>
            <a:pPr lvl="1" algn="just"/>
            <a:r>
              <a:rPr lang="en-IN" dirty="0"/>
              <a:t>The database must remain in a consistent state after any transaction.</a:t>
            </a:r>
          </a:p>
          <a:p>
            <a:pPr lvl="1" algn="just"/>
            <a:r>
              <a:rPr lang="en-IN" dirty="0"/>
              <a:t>If the database was in a consistent state before the execution of a transaction, it must remain consistent after the execution of the transaction as well.</a:t>
            </a:r>
          </a:p>
          <a:p>
            <a:pPr lvl="1" algn="just"/>
            <a:r>
              <a:rPr lang="en-IN" dirty="0" smtClean="0"/>
              <a:t>In our </a:t>
            </a:r>
            <a:r>
              <a:rPr lang="en-IN" dirty="0"/>
              <a:t>example total of A and B must remain same before and after the execution of transaction.</a:t>
            </a:r>
            <a:endParaRPr lang="en-US" dirty="0" smtClean="0"/>
          </a:p>
          <a:p>
            <a:pPr algn="just"/>
            <a:endParaRPr lang="en-US" dirty="0" smtClean="0"/>
          </a:p>
          <a:p>
            <a:pPr algn="just"/>
            <a:endParaRPr lang="en-US" dirty="0" smtClean="0"/>
          </a:p>
        </p:txBody>
      </p:sp>
      <p:sp>
        <p:nvSpPr>
          <p:cNvPr id="2" name="Title 1"/>
          <p:cNvSpPr>
            <a:spLocks noGrp="1"/>
          </p:cNvSpPr>
          <p:nvPr>
            <p:ph type="title"/>
          </p:nvPr>
        </p:nvSpPr>
        <p:spPr/>
        <p:txBody>
          <a:bodyPr/>
          <a:lstStyle/>
          <a:p>
            <a:r>
              <a:rPr lang="en-US" dirty="0" smtClean="0"/>
              <a:t>ACID property of transaction</a:t>
            </a:r>
            <a:endParaRPr lang="en-US" dirty="0"/>
          </a:p>
        </p:txBody>
      </p:sp>
      <p:sp>
        <p:nvSpPr>
          <p:cNvPr id="12" name="Content Placeholder 3"/>
          <p:cNvSpPr>
            <a:spLocks noGrp="1"/>
          </p:cNvSpPr>
          <p:nvPr>
            <p:ph sz="half" idx="2"/>
          </p:nvPr>
        </p:nvSpPr>
        <p:spPr>
          <a:xfrm>
            <a:off x="6172200" y="918126"/>
            <a:ext cx="2781300" cy="5555147"/>
          </a:xfrm>
        </p:spPr>
        <p:txBody>
          <a:bodyPr>
            <a:normAutofit/>
          </a:bodyPr>
          <a:lstStyle/>
          <a:p>
            <a:pPr marL="1876425" indent="-1779588" algn="ctr">
              <a:buNone/>
            </a:pPr>
            <a:r>
              <a:rPr lang="en-US" dirty="0" smtClean="0">
                <a:solidFill>
                  <a:schemeClr val="accent4"/>
                </a:solidFill>
              </a:rPr>
              <a:t>A=500, B=500</a:t>
            </a:r>
          </a:p>
          <a:p>
            <a:pPr marL="1876425" indent="-1779588" algn="ctr">
              <a:buNone/>
            </a:pPr>
            <a:r>
              <a:rPr lang="en-US" dirty="0" smtClean="0">
                <a:solidFill>
                  <a:schemeClr val="accent4"/>
                </a:solidFill>
              </a:rPr>
              <a:t>A+B=1000</a:t>
            </a:r>
          </a:p>
          <a:p>
            <a:pPr marL="1876425" indent="-1517650" algn="ctr">
              <a:buNone/>
            </a:pPr>
            <a:r>
              <a:rPr lang="en-US" b="1" dirty="0" smtClean="0"/>
              <a:t>read </a:t>
            </a:r>
            <a:r>
              <a:rPr lang="en-US" dirty="0"/>
              <a:t>(A)</a:t>
            </a:r>
            <a:endParaRPr lang="en-IN" dirty="0"/>
          </a:p>
          <a:p>
            <a:pPr marL="1876425" indent="-1517650" algn="ctr">
              <a:buNone/>
            </a:pPr>
            <a:r>
              <a:rPr lang="en-US" dirty="0"/>
              <a:t>A = A – 50</a:t>
            </a:r>
            <a:endParaRPr lang="en-IN" dirty="0"/>
          </a:p>
          <a:p>
            <a:pPr marL="1876425" indent="-1517650" algn="ctr">
              <a:buNone/>
            </a:pPr>
            <a:r>
              <a:rPr lang="en-US" b="1" dirty="0"/>
              <a:t>write </a:t>
            </a:r>
            <a:r>
              <a:rPr lang="en-US" dirty="0"/>
              <a:t>(A)</a:t>
            </a:r>
            <a:endParaRPr lang="en-IN" dirty="0"/>
          </a:p>
          <a:p>
            <a:pPr marL="1876425" indent="-1517650" algn="ctr">
              <a:buNone/>
            </a:pPr>
            <a:r>
              <a:rPr lang="en-US" b="1" dirty="0"/>
              <a:t>read </a:t>
            </a:r>
            <a:r>
              <a:rPr lang="en-US" dirty="0"/>
              <a:t>(B)</a:t>
            </a:r>
            <a:endParaRPr lang="en-IN" dirty="0"/>
          </a:p>
          <a:p>
            <a:pPr marL="1876425" indent="-1517650" algn="ctr">
              <a:buNone/>
            </a:pPr>
            <a:r>
              <a:rPr lang="en-US" dirty="0"/>
              <a:t>B = B + 50</a:t>
            </a:r>
            <a:endParaRPr lang="en-IN" dirty="0"/>
          </a:p>
          <a:p>
            <a:pPr marL="1876425" indent="-1517650" algn="ctr">
              <a:buNone/>
            </a:pPr>
            <a:r>
              <a:rPr lang="en-US" b="1" dirty="0"/>
              <a:t>write </a:t>
            </a:r>
            <a:r>
              <a:rPr lang="en-US" dirty="0"/>
              <a:t>(B</a:t>
            </a:r>
            <a:r>
              <a:rPr lang="en-US" dirty="0" smtClean="0"/>
              <a:t>)</a:t>
            </a:r>
          </a:p>
          <a:p>
            <a:pPr marL="1876425" indent="-1779588" algn="ctr">
              <a:buNone/>
            </a:pPr>
            <a:r>
              <a:rPr lang="en-US" dirty="0" smtClean="0">
                <a:solidFill>
                  <a:schemeClr val="accent4"/>
                </a:solidFill>
              </a:rPr>
              <a:t>A=450</a:t>
            </a:r>
            <a:r>
              <a:rPr lang="en-US" dirty="0">
                <a:solidFill>
                  <a:schemeClr val="accent4"/>
                </a:solidFill>
              </a:rPr>
              <a:t>, </a:t>
            </a:r>
            <a:r>
              <a:rPr lang="en-US" dirty="0" smtClean="0">
                <a:solidFill>
                  <a:schemeClr val="accent4"/>
                </a:solidFill>
              </a:rPr>
              <a:t>B=550</a:t>
            </a:r>
            <a:endParaRPr lang="en-US" dirty="0">
              <a:solidFill>
                <a:schemeClr val="accent4"/>
              </a:solidFill>
            </a:endParaRPr>
          </a:p>
          <a:p>
            <a:pPr marL="1876425" indent="-1779588" algn="ctr">
              <a:buNone/>
            </a:pPr>
            <a:r>
              <a:rPr lang="en-US" dirty="0" smtClean="0">
                <a:solidFill>
                  <a:schemeClr val="accent4"/>
                </a:solidFill>
              </a:rPr>
              <a:t>A+B=1000</a:t>
            </a:r>
            <a:endParaRPr lang="en-US" dirty="0">
              <a:solidFill>
                <a:schemeClr val="accent4"/>
              </a:solidFill>
            </a:endParaRPr>
          </a:p>
        </p:txBody>
      </p:sp>
    </p:spTree>
    <p:extLst>
      <p:ext uri="{BB962C8B-B14F-4D97-AF65-F5344CB8AC3E}">
        <p14:creationId xmlns:p14="http://schemas.microsoft.com/office/powerpoint/2010/main" val="7527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a:t>
            </a:r>
            <a:r>
              <a:rPr lang="en-IN" dirty="0"/>
              <a:t>phase locking protocol</a:t>
            </a:r>
          </a:p>
        </p:txBody>
      </p:sp>
      <p:sp>
        <p:nvSpPr>
          <p:cNvPr id="3" name="Content Placeholder 2"/>
          <p:cNvSpPr>
            <a:spLocks noGrp="1"/>
          </p:cNvSpPr>
          <p:nvPr>
            <p:ph idx="1"/>
          </p:nvPr>
        </p:nvSpPr>
        <p:spPr/>
        <p:txBody>
          <a:bodyPr/>
          <a:lstStyle/>
          <a:p>
            <a:r>
              <a:rPr lang="en-IN" dirty="0"/>
              <a:t>This protocol can be divided into two phases</a:t>
            </a:r>
            <a:r>
              <a:rPr lang="en-IN" dirty="0" smtClean="0"/>
              <a:t>,</a:t>
            </a:r>
          </a:p>
          <a:p>
            <a:pPr marL="457200" indent="-457200">
              <a:buFont typeface="+mj-lt"/>
              <a:buAutoNum type="arabicPeriod"/>
            </a:pPr>
            <a:r>
              <a:rPr lang="en-IN" dirty="0"/>
              <a:t>Growing </a:t>
            </a:r>
            <a:r>
              <a:rPr lang="en-IN" dirty="0" smtClean="0"/>
              <a:t>Phase</a:t>
            </a:r>
          </a:p>
          <a:p>
            <a:pPr marL="857250" lvl="1" indent="-457200"/>
            <a:r>
              <a:rPr lang="en-IN" dirty="0" smtClean="0"/>
              <a:t>In this phase a </a:t>
            </a:r>
            <a:r>
              <a:rPr lang="en-IN" dirty="0"/>
              <a:t>transaction obtains locks, but may not release any lock</a:t>
            </a:r>
            <a:r>
              <a:rPr lang="en-IN" dirty="0" smtClean="0"/>
              <a:t>.</a:t>
            </a:r>
          </a:p>
          <a:p>
            <a:pPr marL="857250" lvl="1" indent="-457200"/>
            <a:r>
              <a:rPr lang="en-IN" dirty="0"/>
              <a:t>When a transaction takes the final lock is called lock point.</a:t>
            </a:r>
            <a:endParaRPr lang="en-IN" dirty="0" smtClean="0"/>
          </a:p>
          <a:p>
            <a:pPr marL="457200" indent="-457200">
              <a:buFont typeface="+mj-lt"/>
              <a:buAutoNum type="arabicPeriod"/>
            </a:pPr>
            <a:r>
              <a:rPr lang="en-IN" dirty="0"/>
              <a:t>Shrinking Phase</a:t>
            </a:r>
          </a:p>
          <a:p>
            <a:pPr marL="857250" lvl="1" indent="-457200"/>
            <a:r>
              <a:rPr lang="en-IN" dirty="0"/>
              <a:t>In this phase a</a:t>
            </a:r>
            <a:r>
              <a:rPr lang="en-IN" dirty="0" smtClean="0"/>
              <a:t> </a:t>
            </a:r>
            <a:r>
              <a:rPr lang="en-IN" dirty="0"/>
              <a:t>transaction may release locks, but may not obtain any lock</a:t>
            </a:r>
            <a:r>
              <a:rPr lang="en-IN" dirty="0" smtClean="0"/>
              <a:t>.</a:t>
            </a:r>
          </a:p>
          <a:p>
            <a:pPr marL="857250" lvl="1" indent="-457200"/>
            <a:r>
              <a:rPr lang="en-IN" dirty="0" smtClean="0"/>
              <a:t>The </a:t>
            </a:r>
            <a:r>
              <a:rPr lang="en-IN" dirty="0"/>
              <a:t>transaction enters the shrinking phase as soon as it releases the first lock after crossing the Lock Point.</a:t>
            </a:r>
          </a:p>
        </p:txBody>
      </p:sp>
      <p:cxnSp>
        <p:nvCxnSpPr>
          <p:cNvPr id="4" name="Straight Arrow Connector 3"/>
          <p:cNvCxnSpPr/>
          <p:nvPr/>
        </p:nvCxnSpPr>
        <p:spPr>
          <a:xfrm>
            <a:off x="2209800" y="5963214"/>
            <a:ext cx="5256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Rectangle 4"/>
          <p:cNvSpPr/>
          <p:nvPr/>
        </p:nvSpPr>
        <p:spPr>
          <a:xfrm>
            <a:off x="3657600" y="5257800"/>
            <a:ext cx="25146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Transaction</a:t>
            </a:r>
            <a:endParaRPr lang="en-IN" sz="2800" dirty="0"/>
          </a:p>
        </p:txBody>
      </p:sp>
      <p:sp>
        <p:nvSpPr>
          <p:cNvPr id="6" name="TextBox 5"/>
          <p:cNvSpPr txBox="1"/>
          <p:nvPr/>
        </p:nvSpPr>
        <p:spPr>
          <a:xfrm>
            <a:off x="3137940" y="6000690"/>
            <a:ext cx="990600" cy="400110"/>
          </a:xfrm>
          <a:prstGeom prst="rect">
            <a:avLst/>
          </a:prstGeom>
          <a:noFill/>
        </p:spPr>
        <p:txBody>
          <a:bodyPr wrap="square" rtlCol="0">
            <a:spAutoFit/>
          </a:bodyPr>
          <a:lstStyle/>
          <a:p>
            <a:r>
              <a:rPr lang="en-US" sz="2000" dirty="0" smtClean="0"/>
              <a:t>T begin</a:t>
            </a:r>
            <a:endParaRPr lang="en-IN" sz="2000" dirty="0"/>
          </a:p>
        </p:txBody>
      </p:sp>
      <p:sp>
        <p:nvSpPr>
          <p:cNvPr id="7" name="TextBox 6"/>
          <p:cNvSpPr txBox="1"/>
          <p:nvPr/>
        </p:nvSpPr>
        <p:spPr>
          <a:xfrm>
            <a:off x="5781830" y="5990884"/>
            <a:ext cx="800100" cy="400110"/>
          </a:xfrm>
          <a:prstGeom prst="rect">
            <a:avLst/>
          </a:prstGeom>
          <a:noFill/>
        </p:spPr>
        <p:txBody>
          <a:bodyPr wrap="square" rtlCol="0">
            <a:spAutoFit/>
          </a:bodyPr>
          <a:lstStyle/>
          <a:p>
            <a:r>
              <a:rPr lang="en-US" sz="2000" dirty="0" smtClean="0"/>
              <a:t>T end</a:t>
            </a:r>
            <a:endParaRPr lang="en-IN" sz="2000" dirty="0"/>
          </a:p>
        </p:txBody>
      </p:sp>
      <p:sp>
        <p:nvSpPr>
          <p:cNvPr id="8" name="TextBox 7"/>
          <p:cNvSpPr txBox="1"/>
          <p:nvPr/>
        </p:nvSpPr>
        <p:spPr>
          <a:xfrm>
            <a:off x="7010400" y="5990884"/>
            <a:ext cx="703915" cy="400110"/>
          </a:xfrm>
          <a:prstGeom prst="rect">
            <a:avLst/>
          </a:prstGeom>
          <a:noFill/>
        </p:spPr>
        <p:txBody>
          <a:bodyPr wrap="square" rtlCol="0">
            <a:spAutoFit/>
          </a:bodyPr>
          <a:lstStyle/>
          <a:p>
            <a:r>
              <a:rPr lang="en-US" sz="2000" dirty="0" smtClean="0"/>
              <a:t>Time</a:t>
            </a:r>
            <a:endParaRPr lang="en-IN" sz="2000" dirty="0"/>
          </a:p>
        </p:txBody>
      </p:sp>
      <p:sp>
        <p:nvSpPr>
          <p:cNvPr id="9" name="TextBox 8"/>
          <p:cNvSpPr txBox="1"/>
          <p:nvPr/>
        </p:nvSpPr>
        <p:spPr>
          <a:xfrm>
            <a:off x="1284633" y="4697345"/>
            <a:ext cx="209550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smtClean="0"/>
              <a:t>Growing </a:t>
            </a:r>
            <a:r>
              <a:rPr lang="en-US" sz="2000" dirty="0"/>
              <a:t>phase</a:t>
            </a:r>
            <a:endParaRPr lang="en-IN" sz="2000" dirty="0"/>
          </a:p>
        </p:txBody>
      </p:sp>
      <p:sp>
        <p:nvSpPr>
          <p:cNvPr id="10" name="TextBox 9"/>
          <p:cNvSpPr txBox="1"/>
          <p:nvPr/>
        </p:nvSpPr>
        <p:spPr>
          <a:xfrm>
            <a:off x="6537970" y="4697345"/>
            <a:ext cx="209550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smtClean="0"/>
              <a:t>Shrinking phase</a:t>
            </a:r>
            <a:endParaRPr lang="en-IN" sz="2000" dirty="0"/>
          </a:p>
        </p:txBody>
      </p:sp>
      <p:cxnSp>
        <p:nvCxnSpPr>
          <p:cNvPr id="11" name="Straight Arrow Connector 10"/>
          <p:cNvCxnSpPr>
            <a:stCxn id="9" idx="3"/>
          </p:cNvCxnSpPr>
          <p:nvPr/>
        </p:nvCxnSpPr>
        <p:spPr>
          <a:xfrm>
            <a:off x="3380133" y="4897400"/>
            <a:ext cx="277467" cy="3604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stCxn id="10" idx="1"/>
          </p:cNvCxnSpPr>
          <p:nvPr/>
        </p:nvCxnSpPr>
        <p:spPr>
          <a:xfrm flipH="1">
            <a:off x="6172200" y="4897400"/>
            <a:ext cx="365770" cy="3604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352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Strict </a:t>
            </a:r>
            <a:r>
              <a:rPr lang="en-IN" dirty="0" smtClean="0"/>
              <a:t>two phase locking protocol</a:t>
            </a:r>
            <a:endParaRPr lang="en-IN" dirty="0"/>
          </a:p>
        </p:txBody>
      </p:sp>
      <p:sp>
        <p:nvSpPr>
          <p:cNvPr id="3" name="Content Placeholder 2"/>
          <p:cNvSpPr>
            <a:spLocks noGrp="1"/>
          </p:cNvSpPr>
          <p:nvPr>
            <p:ph idx="1"/>
          </p:nvPr>
        </p:nvSpPr>
        <p:spPr/>
        <p:txBody>
          <a:bodyPr/>
          <a:lstStyle/>
          <a:p>
            <a:pPr algn="just"/>
            <a:r>
              <a:rPr lang="en-IN" dirty="0"/>
              <a:t>In this protocol, a transaction may release all the shared locks after the Lock Point has been reached, but it cannot release any of the exclusive locks until the transaction commits or aborts. </a:t>
            </a:r>
          </a:p>
          <a:p>
            <a:pPr algn="just"/>
            <a:r>
              <a:rPr lang="en-IN" dirty="0"/>
              <a:t>It ensures that if data is being modified by one transaction, then other transaction cannot read it until first transaction commits.</a:t>
            </a:r>
          </a:p>
          <a:p>
            <a:pPr algn="just"/>
            <a:r>
              <a:rPr lang="en-IN" dirty="0"/>
              <a:t>This protocol solves dirty read problem.</a:t>
            </a:r>
          </a:p>
          <a:p>
            <a:pPr algn="just"/>
            <a:endParaRPr lang="en-IN" dirty="0"/>
          </a:p>
        </p:txBody>
      </p:sp>
    </p:spTree>
    <p:extLst>
      <p:ext uri="{BB962C8B-B14F-4D97-AF65-F5344CB8AC3E}">
        <p14:creationId xmlns:p14="http://schemas.microsoft.com/office/powerpoint/2010/main" val="82195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Rigorous two </a:t>
            </a:r>
            <a:r>
              <a:rPr lang="en-IN" dirty="0" smtClean="0"/>
              <a:t>phase locking protocol</a:t>
            </a:r>
            <a:endParaRPr lang="en-IN" dirty="0"/>
          </a:p>
        </p:txBody>
      </p:sp>
      <p:sp>
        <p:nvSpPr>
          <p:cNvPr id="3" name="Content Placeholder 2"/>
          <p:cNvSpPr>
            <a:spLocks noGrp="1"/>
          </p:cNvSpPr>
          <p:nvPr>
            <p:ph idx="1"/>
          </p:nvPr>
        </p:nvSpPr>
        <p:spPr/>
        <p:txBody>
          <a:bodyPr/>
          <a:lstStyle/>
          <a:p>
            <a:pPr algn="just"/>
            <a:r>
              <a:rPr lang="en-IN" dirty="0"/>
              <a:t>In </a:t>
            </a:r>
            <a:r>
              <a:rPr lang="en-IN" dirty="0" smtClean="0"/>
              <a:t>this protocol, </a:t>
            </a:r>
            <a:r>
              <a:rPr lang="en-IN" dirty="0"/>
              <a:t>a transaction is not allowed to release any lock (either shared or exclusive) until it commits. </a:t>
            </a:r>
            <a:endParaRPr lang="en-IN" dirty="0" smtClean="0"/>
          </a:p>
          <a:p>
            <a:pPr algn="just"/>
            <a:r>
              <a:rPr lang="en-IN" dirty="0" smtClean="0"/>
              <a:t>This </a:t>
            </a:r>
            <a:r>
              <a:rPr lang="en-IN" dirty="0"/>
              <a:t>means that until the transaction commits, other transaction might acquire a shared lock on a data item on which the uncommitted transaction has a shared lock; but cannot acquire any lock on a data item on which the uncommitted transaction has an </a:t>
            </a:r>
            <a:r>
              <a:rPr lang="en-IN" dirty="0" smtClean="0"/>
              <a:t>shared </a:t>
            </a:r>
            <a:r>
              <a:rPr lang="en-IN" dirty="0"/>
              <a:t>lock.</a:t>
            </a:r>
          </a:p>
          <a:p>
            <a:pPr algn="just"/>
            <a:endParaRPr lang="en-IN" dirty="0"/>
          </a:p>
        </p:txBody>
      </p:sp>
    </p:spTree>
    <p:extLst>
      <p:ext uri="{BB962C8B-B14F-4D97-AF65-F5344CB8AC3E}">
        <p14:creationId xmlns:p14="http://schemas.microsoft.com/office/powerpoint/2010/main" val="343275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t>
            </a:r>
            <a:r>
              <a:rPr lang="en-IN" dirty="0" smtClean="0"/>
              <a:t>ime </a:t>
            </a:r>
            <a:r>
              <a:rPr lang="en-IN" dirty="0"/>
              <a:t>stamp based protocol</a:t>
            </a:r>
          </a:p>
        </p:txBody>
      </p:sp>
      <p:sp>
        <p:nvSpPr>
          <p:cNvPr id="3" name="Content Placeholder 2"/>
          <p:cNvSpPr>
            <a:spLocks noGrp="1"/>
          </p:cNvSpPr>
          <p:nvPr>
            <p:ph idx="1"/>
          </p:nvPr>
        </p:nvSpPr>
        <p:spPr/>
        <p:txBody>
          <a:bodyPr/>
          <a:lstStyle/>
          <a:p>
            <a:pPr algn="just"/>
            <a:r>
              <a:rPr lang="en-IN" dirty="0"/>
              <a:t>This protocol uses either system time or logical counter to be used as a </a:t>
            </a:r>
            <a:r>
              <a:rPr lang="en-IN" dirty="0" smtClean="0"/>
              <a:t>time-stamp</a:t>
            </a:r>
            <a:r>
              <a:rPr lang="en-IN" dirty="0"/>
              <a:t>.</a:t>
            </a:r>
          </a:p>
          <a:p>
            <a:pPr algn="just"/>
            <a:r>
              <a:rPr lang="en-IN" dirty="0"/>
              <a:t>Every transaction has a time-stamp associated with it and the ordering is determined by the age of the transaction.</a:t>
            </a:r>
          </a:p>
          <a:p>
            <a:pPr algn="just"/>
            <a:r>
              <a:rPr lang="en-IN" dirty="0"/>
              <a:t>A transaction created at 0002 clock time would be older than all other transaction, which come after it. </a:t>
            </a:r>
          </a:p>
          <a:p>
            <a:pPr algn="just"/>
            <a:r>
              <a:rPr lang="en-IN" dirty="0"/>
              <a:t>For example, any transaction 'y' entering the system at 0004 is two seconds younger and priority may be given to the older one.</a:t>
            </a:r>
          </a:p>
          <a:p>
            <a:pPr algn="just"/>
            <a:r>
              <a:rPr lang="en-IN" dirty="0"/>
              <a:t>In addition, every data item is given the latest read and </a:t>
            </a:r>
            <a:r>
              <a:rPr lang="en-IN" dirty="0" smtClean="0"/>
              <a:t>write time-stamp</a:t>
            </a:r>
            <a:r>
              <a:rPr lang="en-IN" dirty="0"/>
              <a:t>. This lets the system know, when last read was and write operation made on the data item.</a:t>
            </a:r>
          </a:p>
          <a:p>
            <a:pPr algn="just"/>
            <a:endParaRPr lang="en-IN" dirty="0"/>
          </a:p>
          <a:p>
            <a:pPr algn="just"/>
            <a:endParaRPr lang="en-IN" dirty="0"/>
          </a:p>
        </p:txBody>
      </p:sp>
    </p:spTree>
    <p:extLst>
      <p:ext uri="{BB962C8B-B14F-4D97-AF65-F5344CB8AC3E}">
        <p14:creationId xmlns:p14="http://schemas.microsoft.com/office/powerpoint/2010/main" val="355719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stamp ordering protocol</a:t>
            </a:r>
          </a:p>
        </p:txBody>
      </p:sp>
      <p:sp>
        <p:nvSpPr>
          <p:cNvPr id="3" name="Content Placeholder 2"/>
          <p:cNvSpPr>
            <a:spLocks noGrp="1"/>
          </p:cNvSpPr>
          <p:nvPr>
            <p:ph idx="1"/>
          </p:nvPr>
        </p:nvSpPr>
        <p:spPr/>
        <p:txBody>
          <a:bodyPr/>
          <a:lstStyle/>
          <a:p>
            <a:pPr algn="just"/>
            <a:r>
              <a:rPr lang="en-IN" dirty="0"/>
              <a:t>The timestamp-ordering protocol ensures serializability among transaction in their conflicting read and writes operations. </a:t>
            </a:r>
          </a:p>
          <a:p>
            <a:pPr algn="just"/>
            <a:r>
              <a:rPr lang="en-IN" dirty="0"/>
              <a:t>This is the responsibility of the protocol system that the conflicting pair of tasks should be executed according to the timestamp values of the transactions.</a:t>
            </a:r>
          </a:p>
          <a:p>
            <a:pPr lvl="1"/>
            <a:r>
              <a:rPr lang="en-IN" dirty="0"/>
              <a:t>Time-stamp of Transaction </a:t>
            </a:r>
            <a:r>
              <a:rPr lang="en-IN" dirty="0" err="1"/>
              <a:t>Ti</a:t>
            </a:r>
            <a:r>
              <a:rPr lang="en-IN" dirty="0"/>
              <a:t> is denoted as TS(</a:t>
            </a:r>
            <a:r>
              <a:rPr lang="en-IN" dirty="0" err="1"/>
              <a:t>Ti</a:t>
            </a:r>
            <a:r>
              <a:rPr lang="en-IN" dirty="0"/>
              <a:t>).</a:t>
            </a:r>
          </a:p>
          <a:p>
            <a:pPr lvl="1"/>
            <a:r>
              <a:rPr lang="en-IN" dirty="0"/>
              <a:t>Read time-stamp of data-item X is denoted by R-timestamp(X).</a:t>
            </a:r>
          </a:p>
          <a:p>
            <a:pPr lvl="1"/>
            <a:r>
              <a:rPr lang="en-IN" dirty="0"/>
              <a:t>Write time-stamp of data-item X is denoted by W-timestamp(X).</a:t>
            </a:r>
          </a:p>
          <a:p>
            <a:pPr algn="just"/>
            <a:endParaRPr lang="en-IN" dirty="0"/>
          </a:p>
        </p:txBody>
      </p:sp>
    </p:spTree>
    <p:extLst>
      <p:ext uri="{BB962C8B-B14F-4D97-AF65-F5344CB8AC3E}">
        <p14:creationId xmlns:p14="http://schemas.microsoft.com/office/powerpoint/2010/main" val="4645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stamp ordering protocol</a:t>
            </a:r>
          </a:p>
        </p:txBody>
      </p:sp>
      <p:sp>
        <p:nvSpPr>
          <p:cNvPr id="3" name="Content Placeholder 2"/>
          <p:cNvSpPr>
            <a:spLocks noGrp="1"/>
          </p:cNvSpPr>
          <p:nvPr>
            <p:ph idx="1"/>
          </p:nvPr>
        </p:nvSpPr>
        <p:spPr/>
        <p:txBody>
          <a:bodyPr>
            <a:normAutofit/>
          </a:bodyPr>
          <a:lstStyle/>
          <a:p>
            <a:pPr algn="just"/>
            <a:r>
              <a:rPr lang="en-IN" dirty="0"/>
              <a:t>Timestamp ordering protocol works as follows:</a:t>
            </a:r>
          </a:p>
          <a:p>
            <a:pPr lvl="1"/>
            <a:r>
              <a:rPr lang="en-IN" dirty="0"/>
              <a:t>If a transaction </a:t>
            </a:r>
            <a:r>
              <a:rPr lang="en-IN" dirty="0" err="1"/>
              <a:t>Ti</a:t>
            </a:r>
            <a:r>
              <a:rPr lang="en-IN" dirty="0"/>
              <a:t> issues read(X) operation:</a:t>
            </a:r>
          </a:p>
          <a:p>
            <a:pPr lvl="2"/>
            <a:r>
              <a:rPr lang="en-IN" dirty="0"/>
              <a:t>If TS(</a:t>
            </a:r>
            <a:r>
              <a:rPr lang="en-IN" dirty="0" err="1"/>
              <a:t>Ti</a:t>
            </a:r>
            <a:r>
              <a:rPr lang="en-IN" dirty="0"/>
              <a:t>) &lt; W-timestamp(X)</a:t>
            </a:r>
          </a:p>
          <a:p>
            <a:pPr lvl="3"/>
            <a:r>
              <a:rPr lang="en-IN" dirty="0"/>
              <a:t>Operation rejected.</a:t>
            </a:r>
          </a:p>
          <a:p>
            <a:pPr lvl="2"/>
            <a:r>
              <a:rPr lang="en-IN" dirty="0"/>
              <a:t>If TS(</a:t>
            </a:r>
            <a:r>
              <a:rPr lang="en-IN" dirty="0" err="1"/>
              <a:t>Ti</a:t>
            </a:r>
            <a:r>
              <a:rPr lang="en-IN" dirty="0"/>
              <a:t>) &gt;= W-timestamp(X)</a:t>
            </a:r>
          </a:p>
          <a:p>
            <a:pPr lvl="3"/>
            <a:r>
              <a:rPr lang="en-IN" dirty="0"/>
              <a:t>Operation executed.</a:t>
            </a:r>
          </a:p>
          <a:p>
            <a:pPr lvl="1"/>
            <a:r>
              <a:rPr lang="en-IN" dirty="0" smtClean="0"/>
              <a:t>If </a:t>
            </a:r>
            <a:r>
              <a:rPr lang="en-IN" dirty="0"/>
              <a:t>a transaction </a:t>
            </a:r>
            <a:r>
              <a:rPr lang="en-IN" dirty="0" err="1"/>
              <a:t>Ti</a:t>
            </a:r>
            <a:r>
              <a:rPr lang="en-IN" dirty="0"/>
              <a:t> issues write(X) operation:</a:t>
            </a:r>
          </a:p>
          <a:p>
            <a:pPr lvl="2"/>
            <a:r>
              <a:rPr lang="en-IN" dirty="0"/>
              <a:t>If TS(</a:t>
            </a:r>
            <a:r>
              <a:rPr lang="en-IN" dirty="0" err="1"/>
              <a:t>Ti</a:t>
            </a:r>
            <a:r>
              <a:rPr lang="en-IN" dirty="0"/>
              <a:t>) &lt; R-timestamp(X)</a:t>
            </a:r>
          </a:p>
          <a:p>
            <a:pPr lvl="3"/>
            <a:r>
              <a:rPr lang="en-IN" dirty="0"/>
              <a:t>Operation rejected.</a:t>
            </a:r>
          </a:p>
          <a:p>
            <a:pPr lvl="2"/>
            <a:r>
              <a:rPr lang="en-IN" dirty="0"/>
              <a:t>If TS(</a:t>
            </a:r>
            <a:r>
              <a:rPr lang="en-IN" dirty="0" err="1"/>
              <a:t>Ti</a:t>
            </a:r>
            <a:r>
              <a:rPr lang="en-IN" dirty="0"/>
              <a:t>) &lt; W-timestamp(X)</a:t>
            </a:r>
          </a:p>
          <a:p>
            <a:pPr lvl="3"/>
            <a:r>
              <a:rPr lang="en-IN" dirty="0"/>
              <a:t>Operation rejected and </a:t>
            </a:r>
            <a:r>
              <a:rPr lang="en-IN" dirty="0" err="1"/>
              <a:t>Ti</a:t>
            </a:r>
            <a:r>
              <a:rPr lang="en-IN" dirty="0"/>
              <a:t> rolled back.</a:t>
            </a:r>
          </a:p>
          <a:p>
            <a:pPr lvl="2"/>
            <a:r>
              <a:rPr lang="en-IN" dirty="0"/>
              <a:t>Otherwise, operation executed</a:t>
            </a:r>
            <a:r>
              <a:rPr lang="en-IN" dirty="0" smtClean="0"/>
              <a:t>.</a:t>
            </a:r>
            <a:endParaRPr lang="en-IN" dirty="0"/>
          </a:p>
        </p:txBody>
      </p:sp>
    </p:spTree>
    <p:extLst>
      <p:ext uri="{BB962C8B-B14F-4D97-AF65-F5344CB8AC3E}">
        <p14:creationId xmlns:p14="http://schemas.microsoft.com/office/powerpoint/2010/main" val="32720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deadlock</a:t>
            </a:r>
            <a:endParaRPr lang="en-IN" dirty="0"/>
          </a:p>
        </p:txBody>
      </p:sp>
      <p:sp>
        <p:nvSpPr>
          <p:cNvPr id="3" name="Content Placeholder 2"/>
          <p:cNvSpPr>
            <a:spLocks noGrp="1"/>
          </p:cNvSpPr>
          <p:nvPr>
            <p:ph idx="1"/>
          </p:nvPr>
        </p:nvSpPr>
        <p:spPr/>
        <p:txBody>
          <a:bodyPr/>
          <a:lstStyle/>
          <a:p>
            <a:pPr algn="just"/>
            <a:r>
              <a:rPr lang="en-IN" dirty="0"/>
              <a:t>Consider the following two transactions</a:t>
            </a:r>
            <a:r>
              <a:rPr lang="en-IN" dirty="0" smtClean="0"/>
              <a:t>:</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just"/>
            <a:r>
              <a:rPr lang="en-IN" dirty="0"/>
              <a:t>System is deadlocked if there is a set of transactions such that every transaction in the set is waiting for another transaction in the set.</a:t>
            </a:r>
          </a:p>
          <a:p>
            <a:pPr algn="just"/>
            <a:endParaRPr lang="en-IN" dirty="0"/>
          </a:p>
        </p:txBody>
      </p:sp>
      <p:graphicFrame>
        <p:nvGraphicFramePr>
          <p:cNvPr id="25" name="Content Placeholder 1"/>
          <p:cNvGraphicFramePr>
            <a:graphicFrameLocks/>
          </p:cNvGraphicFramePr>
          <p:nvPr>
            <p:extLst>
              <p:ext uri="{D42A27DB-BD31-4B8C-83A1-F6EECF244321}">
                <p14:modId xmlns:p14="http://schemas.microsoft.com/office/powerpoint/2010/main" val="3274929470"/>
              </p:ext>
            </p:extLst>
          </p:nvPr>
        </p:nvGraphicFramePr>
        <p:xfrm>
          <a:off x="2819400" y="1600200"/>
          <a:ext cx="3505200" cy="2944368"/>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18404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577957">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Lock-X (A)</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a:lnSpc>
                          <a:spcPct val="115000"/>
                        </a:lnSpc>
                        <a:spcAft>
                          <a:spcPts val="0"/>
                        </a:spcAft>
                      </a:pPr>
                      <a:r>
                        <a:rPr lang="en-US" sz="1800" kern="1200" dirty="0" smtClean="0">
                          <a:solidFill>
                            <a:schemeClr val="tx1"/>
                          </a:solidFill>
                          <a:effectLst/>
                          <a:latin typeface="+mn-lt"/>
                          <a:ea typeface="+mn-ea"/>
                          <a:cs typeface="+mn-cs"/>
                        </a:rPr>
                        <a:t> </a:t>
                      </a: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Lock-X (B)</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Lock-X (B)</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 </a:t>
                      </a: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Lock-X (A)</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6" name="Rectangle 25"/>
          <p:cNvSpPr/>
          <p:nvPr/>
        </p:nvSpPr>
        <p:spPr>
          <a:xfrm>
            <a:off x="2819400" y="2027420"/>
            <a:ext cx="1728000" cy="648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7" name="Rectangle 26"/>
          <p:cNvSpPr/>
          <p:nvPr/>
        </p:nvSpPr>
        <p:spPr>
          <a:xfrm>
            <a:off x="4606210" y="2615460"/>
            <a:ext cx="1728000" cy="648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8" name="Rectangle 27"/>
          <p:cNvSpPr/>
          <p:nvPr/>
        </p:nvSpPr>
        <p:spPr>
          <a:xfrm>
            <a:off x="4586990" y="3352800"/>
            <a:ext cx="1728000" cy="648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9" name="Rectangle 28"/>
          <p:cNvSpPr/>
          <p:nvPr/>
        </p:nvSpPr>
        <p:spPr>
          <a:xfrm>
            <a:off x="2819400" y="3924000"/>
            <a:ext cx="1728000" cy="648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0" name="Left Brace 29"/>
          <p:cNvSpPr/>
          <p:nvPr/>
        </p:nvSpPr>
        <p:spPr>
          <a:xfrm>
            <a:off x="3048000" y="2044777"/>
            <a:ext cx="1524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Left Brace 30"/>
          <p:cNvSpPr/>
          <p:nvPr/>
        </p:nvSpPr>
        <p:spPr>
          <a:xfrm>
            <a:off x="3046751" y="3941434"/>
            <a:ext cx="1524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2" name="Left Brace 31"/>
          <p:cNvSpPr/>
          <p:nvPr/>
        </p:nvSpPr>
        <p:spPr>
          <a:xfrm flipH="1">
            <a:off x="5943600" y="2675216"/>
            <a:ext cx="1524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Left Brace 32"/>
          <p:cNvSpPr/>
          <p:nvPr/>
        </p:nvSpPr>
        <p:spPr>
          <a:xfrm flipH="1">
            <a:off x="5943600" y="3297956"/>
            <a:ext cx="1524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Rounded Rectangular Callout 33"/>
          <p:cNvSpPr/>
          <p:nvPr/>
        </p:nvSpPr>
        <p:spPr>
          <a:xfrm>
            <a:off x="1015365" y="2032154"/>
            <a:ext cx="1692000" cy="465416"/>
          </a:xfrm>
          <a:prstGeom prst="wedgeRoundRectCallout">
            <a:avLst>
              <a:gd name="adj1" fmla="val 71339"/>
              <a:gd name="adj2" fmla="val 64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Granted for (A)</a:t>
            </a:r>
            <a:endParaRPr lang="en-IN" dirty="0"/>
          </a:p>
        </p:txBody>
      </p:sp>
      <p:sp>
        <p:nvSpPr>
          <p:cNvPr id="35" name="Rounded Rectangular Callout 34"/>
          <p:cNvSpPr/>
          <p:nvPr/>
        </p:nvSpPr>
        <p:spPr>
          <a:xfrm>
            <a:off x="990600" y="3945669"/>
            <a:ext cx="1692000" cy="465416"/>
          </a:xfrm>
          <a:prstGeom prst="wedgeRoundRectCallout">
            <a:avLst>
              <a:gd name="adj1" fmla="val 71339"/>
              <a:gd name="adj2" fmla="val 64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 for (B)</a:t>
            </a:r>
            <a:endParaRPr lang="en-IN" dirty="0"/>
          </a:p>
        </p:txBody>
      </p:sp>
      <p:sp>
        <p:nvSpPr>
          <p:cNvPr id="36" name="Rounded Rectangular Callout 35"/>
          <p:cNvSpPr/>
          <p:nvPr/>
        </p:nvSpPr>
        <p:spPr>
          <a:xfrm>
            <a:off x="6477000" y="2675216"/>
            <a:ext cx="1692000" cy="465416"/>
          </a:xfrm>
          <a:prstGeom prst="wedgeRoundRectCallout">
            <a:avLst>
              <a:gd name="adj1" fmla="val -72223"/>
              <a:gd name="adj2" fmla="val 81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Granted for (B)</a:t>
            </a:r>
            <a:endParaRPr lang="en-IN" dirty="0"/>
          </a:p>
        </p:txBody>
      </p:sp>
      <p:sp>
        <p:nvSpPr>
          <p:cNvPr id="37" name="Rounded Rectangular Callout 36"/>
          <p:cNvSpPr/>
          <p:nvPr/>
        </p:nvSpPr>
        <p:spPr>
          <a:xfrm>
            <a:off x="6492240" y="3297956"/>
            <a:ext cx="1692000" cy="465416"/>
          </a:xfrm>
          <a:prstGeom prst="wedgeRoundRectCallout">
            <a:avLst>
              <a:gd name="adj1" fmla="val -72223"/>
              <a:gd name="adj2" fmla="val 81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 for (A)</a:t>
            </a:r>
            <a:endParaRPr lang="en-IN" dirty="0"/>
          </a:p>
        </p:txBody>
      </p:sp>
    </p:spTree>
    <p:extLst>
      <p:ext uri="{BB962C8B-B14F-4D97-AF65-F5344CB8AC3E}">
        <p14:creationId xmlns:p14="http://schemas.microsoft.com/office/powerpoint/2010/main" val="350774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6"/>
                                        </p:tgtEl>
                                      </p:cBhvr>
                                    </p:animEffect>
                                    <p:set>
                                      <p:cBhvr>
                                        <p:cTn id="15" dur="1" fill="hold">
                                          <p:stCondLst>
                                            <p:cond delay="499"/>
                                          </p:stCondLst>
                                        </p:cTn>
                                        <p:tgtEl>
                                          <p:spTgt spid="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27"/>
                                        </p:tgtEl>
                                      </p:cBhvr>
                                    </p:animEffect>
                                    <p:set>
                                      <p:cBhvr>
                                        <p:cTn id="28" dur="1" fill="hold">
                                          <p:stCondLst>
                                            <p:cond delay="499"/>
                                          </p:stCondLst>
                                        </p:cTn>
                                        <p:tgtEl>
                                          <p:spTgt spid="2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28"/>
                                        </p:tgtEl>
                                      </p:cBhvr>
                                    </p:animEffect>
                                    <p:set>
                                      <p:cBhvr>
                                        <p:cTn id="41" dur="1" fill="hold">
                                          <p:stCondLst>
                                            <p:cond delay="499"/>
                                          </p:stCondLst>
                                        </p:cTn>
                                        <p:tgtEl>
                                          <p:spTgt spid="2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deadlock</a:t>
            </a: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1295400" y="4428411"/>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Table</a:t>
            </a:r>
            <a:endParaRPr lang="en-US" sz="1400" dirty="0"/>
          </a:p>
        </p:txBody>
      </p:sp>
      <p:sp>
        <p:nvSpPr>
          <p:cNvPr id="5" name="Oval 4"/>
          <p:cNvSpPr/>
          <p:nvPr/>
        </p:nvSpPr>
        <p:spPr>
          <a:xfrm>
            <a:off x="1219200" y="22098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Transaction</a:t>
            </a:r>
            <a:endParaRPr lang="en-US" dirty="0"/>
          </a:p>
        </p:txBody>
      </p:sp>
      <p:cxnSp>
        <p:nvCxnSpPr>
          <p:cNvPr id="6" name="Straight Arrow Connector 5"/>
          <p:cNvCxnSpPr>
            <a:stCxn id="5" idx="4"/>
            <a:endCxn id="4" idx="0"/>
          </p:cNvCxnSpPr>
          <p:nvPr/>
        </p:nvCxnSpPr>
        <p:spPr>
          <a:xfrm>
            <a:off x="1752600" y="3200400"/>
            <a:ext cx="0" cy="122801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971800" y="3581400"/>
            <a:ext cx="566244" cy="307777"/>
          </a:xfrm>
          <a:prstGeom prst="rect">
            <a:avLst/>
          </a:prstGeom>
          <a:noFill/>
        </p:spPr>
        <p:txBody>
          <a:bodyPr wrap="square" rtlCol="0">
            <a:spAutoFit/>
          </a:bodyPr>
          <a:lstStyle/>
          <a:p>
            <a:r>
              <a:rPr lang="en-US" sz="1400" dirty="0" smtClean="0"/>
              <a:t>Hold</a:t>
            </a:r>
            <a:endParaRPr lang="en-US" sz="1400" dirty="0"/>
          </a:p>
        </p:txBody>
      </p:sp>
      <p:sp>
        <p:nvSpPr>
          <p:cNvPr id="8" name="Rectangle 7"/>
          <p:cNvSpPr/>
          <p:nvPr/>
        </p:nvSpPr>
        <p:spPr>
          <a:xfrm>
            <a:off x="3048000" y="4428411"/>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Table</a:t>
            </a:r>
            <a:endParaRPr lang="en-US" sz="1400" dirty="0"/>
          </a:p>
        </p:txBody>
      </p:sp>
      <p:sp>
        <p:nvSpPr>
          <p:cNvPr id="9" name="Oval 8"/>
          <p:cNvSpPr/>
          <p:nvPr/>
        </p:nvSpPr>
        <p:spPr>
          <a:xfrm>
            <a:off x="2971800" y="22098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Transaction</a:t>
            </a:r>
            <a:endParaRPr lang="en-US" sz="1400" dirty="0"/>
          </a:p>
        </p:txBody>
      </p:sp>
      <p:cxnSp>
        <p:nvCxnSpPr>
          <p:cNvPr id="10" name="Straight Arrow Connector 9"/>
          <p:cNvCxnSpPr>
            <a:stCxn id="8" idx="0"/>
            <a:endCxn id="9" idx="4"/>
          </p:cNvCxnSpPr>
          <p:nvPr/>
        </p:nvCxnSpPr>
        <p:spPr>
          <a:xfrm flipV="1">
            <a:off x="3505200" y="3200400"/>
            <a:ext cx="0" cy="122801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71045" y="3581400"/>
            <a:ext cx="838199" cy="307777"/>
          </a:xfrm>
          <a:prstGeom prst="rect">
            <a:avLst/>
          </a:prstGeom>
          <a:noFill/>
        </p:spPr>
        <p:txBody>
          <a:bodyPr wrap="square" rtlCol="0">
            <a:spAutoFit/>
          </a:bodyPr>
          <a:lstStyle/>
          <a:p>
            <a:r>
              <a:rPr lang="en-US" sz="1400" dirty="0" smtClean="0"/>
              <a:t>Request</a:t>
            </a:r>
            <a:endParaRPr lang="en-US" sz="1400" dirty="0"/>
          </a:p>
        </p:txBody>
      </p:sp>
      <p:sp>
        <p:nvSpPr>
          <p:cNvPr id="12" name="Oval 11"/>
          <p:cNvSpPr/>
          <p:nvPr/>
        </p:nvSpPr>
        <p:spPr>
          <a:xfrm>
            <a:off x="6787054" y="2514600"/>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T1</a:t>
            </a:r>
            <a:endParaRPr lang="en-US" sz="1400" dirty="0"/>
          </a:p>
        </p:txBody>
      </p:sp>
      <p:sp>
        <p:nvSpPr>
          <p:cNvPr id="13" name="Oval 12"/>
          <p:cNvSpPr/>
          <p:nvPr/>
        </p:nvSpPr>
        <p:spPr>
          <a:xfrm>
            <a:off x="6787053" y="4076700"/>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14" name="Rectangle 13"/>
          <p:cNvSpPr/>
          <p:nvPr/>
        </p:nvSpPr>
        <p:spPr>
          <a:xfrm>
            <a:off x="5638800" y="3352800"/>
            <a:ext cx="6840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Table1</a:t>
            </a:r>
            <a:endParaRPr lang="en-US" sz="1400" dirty="0"/>
          </a:p>
        </p:txBody>
      </p:sp>
      <p:sp>
        <p:nvSpPr>
          <p:cNvPr id="15" name="Rectangle 14"/>
          <p:cNvSpPr/>
          <p:nvPr/>
        </p:nvSpPr>
        <p:spPr>
          <a:xfrm>
            <a:off x="7696200" y="3352800"/>
            <a:ext cx="6840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Table2</a:t>
            </a:r>
            <a:endParaRPr lang="en-US" sz="1400" dirty="0"/>
          </a:p>
        </p:txBody>
      </p:sp>
      <p:cxnSp>
        <p:nvCxnSpPr>
          <p:cNvPr id="16" name="Curved Connector 15"/>
          <p:cNvCxnSpPr>
            <a:stCxn id="15" idx="2"/>
            <a:endCxn id="13" idx="6"/>
          </p:cNvCxnSpPr>
          <p:nvPr/>
        </p:nvCxnSpPr>
        <p:spPr>
          <a:xfrm rot="5400000">
            <a:off x="7495724" y="3819974"/>
            <a:ext cx="438150" cy="646802"/>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3" idx="2"/>
            <a:endCxn id="14" idx="2"/>
          </p:cNvCxnSpPr>
          <p:nvPr/>
        </p:nvCxnSpPr>
        <p:spPr>
          <a:xfrm rot="10800000">
            <a:off x="5980801" y="3924300"/>
            <a:ext cx="806253" cy="4381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14" idx="0"/>
            <a:endCxn id="12" idx="2"/>
          </p:cNvCxnSpPr>
          <p:nvPr/>
        </p:nvCxnSpPr>
        <p:spPr>
          <a:xfrm rot="5400000" flipH="1" flipV="1">
            <a:off x="6107702" y="2673448"/>
            <a:ext cx="552450" cy="80625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2" idx="6"/>
            <a:endCxn id="15" idx="0"/>
          </p:cNvCxnSpPr>
          <p:nvPr/>
        </p:nvCxnSpPr>
        <p:spPr>
          <a:xfrm>
            <a:off x="7391399" y="2800350"/>
            <a:ext cx="646801" cy="5524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9083" y="2647951"/>
            <a:ext cx="566244" cy="307777"/>
          </a:xfrm>
          <a:prstGeom prst="rect">
            <a:avLst/>
          </a:prstGeom>
          <a:noFill/>
        </p:spPr>
        <p:txBody>
          <a:bodyPr wrap="square" rtlCol="0">
            <a:spAutoFit/>
          </a:bodyPr>
          <a:lstStyle/>
          <a:p>
            <a:r>
              <a:rPr lang="en-US" sz="1400" dirty="0" smtClean="0"/>
              <a:t>Hold</a:t>
            </a:r>
            <a:endParaRPr lang="en-US" sz="1400" dirty="0"/>
          </a:p>
        </p:txBody>
      </p:sp>
      <p:sp>
        <p:nvSpPr>
          <p:cNvPr id="21" name="TextBox 20"/>
          <p:cNvSpPr txBox="1"/>
          <p:nvPr/>
        </p:nvSpPr>
        <p:spPr>
          <a:xfrm>
            <a:off x="7739556" y="4168973"/>
            <a:ext cx="566244" cy="307777"/>
          </a:xfrm>
          <a:prstGeom prst="rect">
            <a:avLst/>
          </a:prstGeom>
          <a:noFill/>
        </p:spPr>
        <p:txBody>
          <a:bodyPr wrap="square" rtlCol="0">
            <a:spAutoFit/>
          </a:bodyPr>
          <a:lstStyle/>
          <a:p>
            <a:r>
              <a:rPr lang="en-US" sz="1400" dirty="0" smtClean="0"/>
              <a:t>Hold</a:t>
            </a:r>
            <a:endParaRPr lang="en-US" sz="1400" dirty="0"/>
          </a:p>
        </p:txBody>
      </p:sp>
      <p:sp>
        <p:nvSpPr>
          <p:cNvPr id="22" name="TextBox 21"/>
          <p:cNvSpPr txBox="1"/>
          <p:nvPr/>
        </p:nvSpPr>
        <p:spPr>
          <a:xfrm>
            <a:off x="5653580" y="4319884"/>
            <a:ext cx="838199" cy="307777"/>
          </a:xfrm>
          <a:prstGeom prst="rect">
            <a:avLst/>
          </a:prstGeom>
          <a:noFill/>
        </p:spPr>
        <p:txBody>
          <a:bodyPr wrap="square" rtlCol="0">
            <a:spAutoFit/>
          </a:bodyPr>
          <a:lstStyle/>
          <a:p>
            <a:r>
              <a:rPr lang="en-US" sz="1400" dirty="0" smtClean="0"/>
              <a:t>Request</a:t>
            </a:r>
            <a:endParaRPr lang="en-US" sz="1400" dirty="0"/>
          </a:p>
        </p:txBody>
      </p:sp>
      <p:sp>
        <p:nvSpPr>
          <p:cNvPr id="23" name="TextBox 22"/>
          <p:cNvSpPr txBox="1"/>
          <p:nvPr/>
        </p:nvSpPr>
        <p:spPr>
          <a:xfrm>
            <a:off x="7696197" y="2663725"/>
            <a:ext cx="838199" cy="307777"/>
          </a:xfrm>
          <a:prstGeom prst="rect">
            <a:avLst/>
          </a:prstGeom>
          <a:noFill/>
        </p:spPr>
        <p:txBody>
          <a:bodyPr wrap="square" rtlCol="0">
            <a:spAutoFit/>
          </a:bodyPr>
          <a:lstStyle/>
          <a:p>
            <a:r>
              <a:rPr lang="en-US" sz="1400" dirty="0" smtClean="0"/>
              <a:t>Request</a:t>
            </a:r>
            <a:endParaRPr lang="en-US" sz="1400" dirty="0"/>
          </a:p>
        </p:txBody>
      </p:sp>
      <p:sp>
        <p:nvSpPr>
          <p:cNvPr id="24" name="TextBox 23"/>
          <p:cNvSpPr txBox="1"/>
          <p:nvPr/>
        </p:nvSpPr>
        <p:spPr>
          <a:xfrm>
            <a:off x="6344962" y="3457575"/>
            <a:ext cx="1254673" cy="369332"/>
          </a:xfrm>
          <a:prstGeom prst="rect">
            <a:avLst/>
          </a:prstGeom>
          <a:noFill/>
        </p:spPr>
        <p:txBody>
          <a:bodyPr wrap="square" rtlCol="0">
            <a:spAutoFit/>
          </a:bodyPr>
          <a:lstStyle/>
          <a:p>
            <a:pPr algn="ctr"/>
            <a:r>
              <a:rPr lang="en-US" b="1" dirty="0" smtClean="0">
                <a:solidFill>
                  <a:srgbClr val="FF0000"/>
                </a:solidFill>
              </a:rPr>
              <a:t>DEADLOCK</a:t>
            </a:r>
            <a:endParaRPr lang="en-US" b="1" dirty="0">
              <a:solidFill>
                <a:srgbClr val="FF0000"/>
              </a:solidFill>
            </a:endParaRPr>
          </a:p>
        </p:txBody>
      </p:sp>
    </p:spTree>
    <p:extLst>
      <p:ext uri="{BB962C8B-B14F-4D97-AF65-F5344CB8AC3E}">
        <p14:creationId xmlns:p14="http://schemas.microsoft.com/office/powerpoint/2010/main" val="78913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1" grpId="0"/>
      <p:bldP spid="12" grpId="0" animBg="1"/>
      <p:bldP spid="13" grpId="0" animBg="1"/>
      <p:bldP spid="14" grpId="0" animBg="1"/>
      <p:bldP spid="15" grpId="0" animBg="1"/>
      <p:bldP spid="20" grpId="0"/>
      <p:bldP spid="21" grpId="0"/>
      <p:bldP spid="22" grpId="0"/>
      <p:bldP spid="23" grpId="0"/>
      <p:bldP spid="2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conditions of deadlock</a:t>
            </a:r>
            <a:endParaRPr lang="en-IN" dirty="0"/>
          </a:p>
        </p:txBody>
      </p:sp>
      <p:sp>
        <p:nvSpPr>
          <p:cNvPr id="3" name="Content Placeholder 2"/>
          <p:cNvSpPr>
            <a:spLocks noGrp="1"/>
          </p:cNvSpPr>
          <p:nvPr>
            <p:ph idx="1"/>
          </p:nvPr>
        </p:nvSpPr>
        <p:spPr/>
        <p:txBody>
          <a:bodyPr>
            <a:normAutofit lnSpcReduction="10000"/>
          </a:bodyPr>
          <a:lstStyle/>
          <a:p>
            <a:pPr marL="457200" indent="-457200" algn="just">
              <a:buFont typeface="+mj-lt"/>
              <a:buAutoNum type="arabicPeriod"/>
            </a:pPr>
            <a:r>
              <a:rPr lang="en-US" dirty="0"/>
              <a:t>Mutual exclusion</a:t>
            </a:r>
          </a:p>
          <a:p>
            <a:pPr lvl="1"/>
            <a:r>
              <a:rPr lang="en-US" dirty="0"/>
              <a:t>Each resource is either currently assigned to exactly one </a:t>
            </a:r>
            <a:r>
              <a:rPr lang="en-US" dirty="0" smtClean="0"/>
              <a:t>transaction or </a:t>
            </a:r>
            <a:r>
              <a:rPr lang="en-US" dirty="0"/>
              <a:t>is available.</a:t>
            </a:r>
          </a:p>
          <a:p>
            <a:pPr marL="457200" indent="-457200" algn="just">
              <a:buFont typeface="+mj-lt"/>
              <a:buAutoNum type="arabicPeriod"/>
            </a:pPr>
            <a:r>
              <a:rPr lang="en-US" dirty="0"/>
              <a:t>Hold and wait</a:t>
            </a:r>
          </a:p>
          <a:p>
            <a:pPr lvl="1"/>
            <a:r>
              <a:rPr lang="en-US" dirty="0" smtClean="0"/>
              <a:t>Transaction </a:t>
            </a:r>
            <a:r>
              <a:rPr lang="en-US" dirty="0"/>
              <a:t>currently holding resources granted earlier can request more resources.</a:t>
            </a:r>
          </a:p>
          <a:p>
            <a:pPr marL="457200" indent="-457200" algn="just">
              <a:buFont typeface="+mj-lt"/>
              <a:buAutoNum type="arabicPeriod"/>
            </a:pPr>
            <a:r>
              <a:rPr lang="en-US" dirty="0"/>
              <a:t>No preemption</a:t>
            </a:r>
          </a:p>
          <a:p>
            <a:pPr lvl="1"/>
            <a:r>
              <a:rPr lang="en-US" dirty="0"/>
              <a:t>Previously granted resources cannot be forcibly taken away from </a:t>
            </a:r>
            <a:r>
              <a:rPr lang="en-US" dirty="0" smtClean="0"/>
              <a:t>transaction.</a:t>
            </a:r>
            <a:endParaRPr lang="en-US" dirty="0"/>
          </a:p>
          <a:p>
            <a:pPr marL="457200" indent="-457200" algn="just">
              <a:buFont typeface="+mj-lt"/>
              <a:buAutoNum type="arabicPeriod"/>
            </a:pPr>
            <a:r>
              <a:rPr lang="en-US" dirty="0"/>
              <a:t>Circular wait</a:t>
            </a:r>
          </a:p>
          <a:p>
            <a:pPr lvl="1"/>
            <a:r>
              <a:rPr lang="en-US" dirty="0"/>
              <a:t>There must be a circular chain of 2 or more </a:t>
            </a:r>
            <a:r>
              <a:rPr lang="en-US" dirty="0" smtClean="0"/>
              <a:t>transactions. </a:t>
            </a:r>
            <a:r>
              <a:rPr lang="en-US" dirty="0"/>
              <a:t>Each </a:t>
            </a:r>
            <a:r>
              <a:rPr lang="en-US" dirty="0" smtClean="0"/>
              <a:t>transaction </a:t>
            </a:r>
            <a:r>
              <a:rPr lang="en-US" dirty="0"/>
              <a:t>is waiting for resource that is held by next member of the chain.</a:t>
            </a:r>
          </a:p>
          <a:p>
            <a:pPr algn="just">
              <a:buClr>
                <a:schemeClr val="tx1"/>
              </a:buClr>
            </a:pPr>
            <a:r>
              <a:rPr lang="en-US" dirty="0">
                <a:solidFill>
                  <a:srgbClr val="FF0000"/>
                </a:solidFill>
              </a:rPr>
              <a:t>All four of these conditions must be present for a deadlock to occur</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91040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4752974" cy="5059363"/>
          </a:xfrm>
        </p:spPr>
        <p:txBody>
          <a:bodyPr/>
          <a:lstStyle/>
          <a:p>
            <a:endParaRPr lang="en-US" dirty="0"/>
          </a:p>
        </p:txBody>
      </p:sp>
      <p:sp>
        <p:nvSpPr>
          <p:cNvPr id="6" name="Content Placeholder 5"/>
          <p:cNvSpPr>
            <a:spLocks noGrp="1"/>
          </p:cNvSpPr>
          <p:nvPr>
            <p:ph sz="half" idx="2"/>
          </p:nvPr>
        </p:nvSpPr>
        <p:spPr>
          <a:xfrm>
            <a:off x="4943474" y="1066800"/>
            <a:ext cx="4010025" cy="5059363"/>
          </a:xfrm>
        </p:spPr>
        <p:txBody>
          <a:bodyPr>
            <a:normAutofit fontScale="77500" lnSpcReduction="20000"/>
          </a:bodyPr>
          <a:lstStyle/>
          <a:p>
            <a:r>
              <a:rPr lang="en-US" dirty="0"/>
              <a:t>We are starting from node D.</a:t>
            </a:r>
          </a:p>
          <a:p>
            <a:r>
              <a:rPr lang="en-US" dirty="0"/>
              <a:t>Empty list L = ()</a:t>
            </a:r>
          </a:p>
          <a:p>
            <a:r>
              <a:rPr lang="en-US" dirty="0"/>
              <a:t>Add current node so Empty list = (D).</a:t>
            </a:r>
          </a:p>
          <a:p>
            <a:r>
              <a:rPr lang="en-US" dirty="0"/>
              <a:t>From this node there is one outgoing arc to T so add T </a:t>
            </a:r>
            <a:r>
              <a:rPr lang="en-US" dirty="0" smtClean="0"/>
              <a:t>to list</a:t>
            </a:r>
            <a:r>
              <a:rPr lang="en-US" dirty="0"/>
              <a:t>.</a:t>
            </a:r>
          </a:p>
          <a:p>
            <a:r>
              <a:rPr lang="en-US" dirty="0"/>
              <a:t>So </a:t>
            </a:r>
            <a:r>
              <a:rPr lang="en-US" dirty="0" smtClean="0"/>
              <a:t>list become L </a:t>
            </a:r>
            <a:r>
              <a:rPr lang="en-US" dirty="0"/>
              <a:t>= (D, T).</a:t>
            </a:r>
          </a:p>
          <a:p>
            <a:r>
              <a:rPr lang="en-US" dirty="0"/>
              <a:t>Continue this step….so we get </a:t>
            </a:r>
            <a:r>
              <a:rPr lang="en-US" dirty="0" smtClean="0"/>
              <a:t>list </a:t>
            </a:r>
            <a:r>
              <a:rPr lang="en-US" dirty="0"/>
              <a:t>as below</a:t>
            </a:r>
          </a:p>
          <a:p>
            <a:r>
              <a:rPr lang="en-US" dirty="0"/>
              <a:t>L = (D, T, E)………… L = (</a:t>
            </a:r>
            <a:r>
              <a:rPr lang="en-US" dirty="0">
                <a:solidFill>
                  <a:srgbClr val="FF0000"/>
                </a:solidFill>
              </a:rPr>
              <a:t>D</a:t>
            </a:r>
            <a:r>
              <a:rPr lang="en-US" dirty="0"/>
              <a:t>, T, E, V, G, U, </a:t>
            </a:r>
            <a:r>
              <a:rPr lang="en-US" dirty="0">
                <a:solidFill>
                  <a:srgbClr val="FF0000"/>
                </a:solidFill>
              </a:rPr>
              <a:t>D</a:t>
            </a:r>
            <a:r>
              <a:rPr lang="en-US" dirty="0"/>
              <a:t>)</a:t>
            </a:r>
          </a:p>
          <a:p>
            <a:r>
              <a:rPr lang="en-US" dirty="0"/>
              <a:t>In the above step in empty list the node D appears twice, so deadlock.</a:t>
            </a:r>
          </a:p>
        </p:txBody>
      </p:sp>
      <p:sp>
        <p:nvSpPr>
          <p:cNvPr id="4" name="Title 3"/>
          <p:cNvSpPr>
            <a:spLocks noGrp="1"/>
          </p:cNvSpPr>
          <p:nvPr>
            <p:ph type="title"/>
          </p:nvPr>
        </p:nvSpPr>
        <p:spPr/>
        <p:txBody>
          <a:bodyPr>
            <a:normAutofit fontScale="90000"/>
          </a:bodyPr>
          <a:lstStyle/>
          <a:p>
            <a:r>
              <a:rPr lang="en-US" dirty="0"/>
              <a:t>Deadlock </a:t>
            </a:r>
            <a:r>
              <a:rPr lang="en-US" dirty="0" smtClean="0"/>
              <a:t>detection for single resource</a:t>
            </a:r>
            <a:endParaRPr lang="en-US" dirty="0"/>
          </a:p>
        </p:txBody>
      </p:sp>
      <p:sp>
        <p:nvSpPr>
          <p:cNvPr id="7" name="TextBox 6"/>
          <p:cNvSpPr txBox="1"/>
          <p:nvPr/>
        </p:nvSpPr>
        <p:spPr>
          <a:xfrm>
            <a:off x="304800" y="14097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a:t>
            </a:r>
            <a:endParaRPr lang="en-US" dirty="0"/>
          </a:p>
        </p:txBody>
      </p:sp>
      <p:sp>
        <p:nvSpPr>
          <p:cNvPr id="8" name="Oval 7"/>
          <p:cNvSpPr/>
          <p:nvPr/>
        </p:nvSpPr>
        <p:spPr>
          <a:xfrm>
            <a:off x="1323975" y="1371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9" name="TextBox 8"/>
          <p:cNvSpPr txBox="1"/>
          <p:nvPr/>
        </p:nvSpPr>
        <p:spPr>
          <a:xfrm>
            <a:off x="1323975" y="21717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a:t>
            </a:r>
          </a:p>
        </p:txBody>
      </p:sp>
      <p:sp>
        <p:nvSpPr>
          <p:cNvPr id="10" name="Oval 9"/>
          <p:cNvSpPr/>
          <p:nvPr/>
        </p:nvSpPr>
        <p:spPr>
          <a:xfrm>
            <a:off x="314325"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1" name="Oval 10"/>
          <p:cNvSpPr/>
          <p:nvPr/>
        </p:nvSpPr>
        <p:spPr>
          <a:xfrm>
            <a:off x="2333625"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2" name="TextBox 11"/>
          <p:cNvSpPr txBox="1"/>
          <p:nvPr/>
        </p:nvSpPr>
        <p:spPr>
          <a:xfrm>
            <a:off x="3343275" y="2166936"/>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t>
            </a:r>
          </a:p>
        </p:txBody>
      </p:sp>
      <p:sp>
        <p:nvSpPr>
          <p:cNvPr id="13" name="Oval 12"/>
          <p:cNvSpPr/>
          <p:nvPr/>
        </p:nvSpPr>
        <p:spPr>
          <a:xfrm>
            <a:off x="4429125" y="213836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4" name="Oval 13"/>
          <p:cNvSpPr/>
          <p:nvPr/>
        </p:nvSpPr>
        <p:spPr>
          <a:xfrm>
            <a:off x="3338512" y="1371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5" name="TextBox 14"/>
          <p:cNvSpPr txBox="1"/>
          <p:nvPr/>
        </p:nvSpPr>
        <p:spPr>
          <a:xfrm>
            <a:off x="4429125" y="31242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V</a:t>
            </a:r>
          </a:p>
        </p:txBody>
      </p:sp>
      <p:sp>
        <p:nvSpPr>
          <p:cNvPr id="16" name="TextBox 15"/>
          <p:cNvSpPr txBox="1"/>
          <p:nvPr/>
        </p:nvSpPr>
        <p:spPr>
          <a:xfrm>
            <a:off x="2327763" y="31242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U</a:t>
            </a:r>
          </a:p>
        </p:txBody>
      </p:sp>
      <p:sp>
        <p:nvSpPr>
          <p:cNvPr id="17" name="Oval 16"/>
          <p:cNvSpPr/>
          <p:nvPr/>
        </p:nvSpPr>
        <p:spPr>
          <a:xfrm>
            <a:off x="1323975" y="30861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8" name="Oval 17"/>
          <p:cNvSpPr/>
          <p:nvPr/>
        </p:nvSpPr>
        <p:spPr>
          <a:xfrm>
            <a:off x="2333625" y="4038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9" name="TextBox 18"/>
          <p:cNvSpPr txBox="1"/>
          <p:nvPr/>
        </p:nvSpPr>
        <p:spPr>
          <a:xfrm>
            <a:off x="1323975" y="4068396"/>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a:t>
            </a:r>
          </a:p>
        </p:txBody>
      </p:sp>
      <p:cxnSp>
        <p:nvCxnSpPr>
          <p:cNvPr id="20" name="Straight Arrow Connector 19"/>
          <p:cNvCxnSpPr>
            <a:endCxn id="8" idx="2"/>
          </p:cNvCxnSpPr>
          <p:nvPr/>
        </p:nvCxnSpPr>
        <p:spPr>
          <a:xfrm>
            <a:off x="771525" y="1600200"/>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762000" y="2362200"/>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1" idx="6"/>
            <a:endCxn id="12" idx="1"/>
          </p:cNvCxnSpPr>
          <p:nvPr/>
        </p:nvCxnSpPr>
        <p:spPr>
          <a:xfrm flipV="1">
            <a:off x="2790825" y="2357436"/>
            <a:ext cx="552450" cy="47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2" idx="3"/>
            <a:endCxn id="13" idx="2"/>
          </p:cNvCxnSpPr>
          <p:nvPr/>
        </p:nvCxnSpPr>
        <p:spPr>
          <a:xfrm>
            <a:off x="3800475" y="2357436"/>
            <a:ext cx="628650" cy="95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1" idx="2"/>
            <a:endCxn id="9" idx="3"/>
          </p:cNvCxnSpPr>
          <p:nvPr/>
        </p:nvCxnSpPr>
        <p:spPr>
          <a:xfrm flipH="1">
            <a:off x="1781175" y="2362200"/>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2" idx="0"/>
          </p:cNvCxnSpPr>
          <p:nvPr/>
        </p:nvCxnSpPr>
        <p:spPr>
          <a:xfrm>
            <a:off x="3567112" y="1834113"/>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4"/>
            <a:endCxn id="15" idx="0"/>
          </p:cNvCxnSpPr>
          <p:nvPr/>
        </p:nvCxnSpPr>
        <p:spPr>
          <a:xfrm>
            <a:off x="4657725" y="2595560"/>
            <a:ext cx="0" cy="5286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553674" y="1834113"/>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6" idx="0"/>
          </p:cNvCxnSpPr>
          <p:nvPr/>
        </p:nvCxnSpPr>
        <p:spPr>
          <a:xfrm flipV="1">
            <a:off x="2556363" y="25908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0"/>
            <a:endCxn id="9" idx="2"/>
          </p:cNvCxnSpPr>
          <p:nvPr/>
        </p:nvCxnSpPr>
        <p:spPr>
          <a:xfrm flipV="1">
            <a:off x="1552575" y="25527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V="1">
            <a:off x="2556363" y="35052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1552575" y="35433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rot="10800000" flipV="1">
            <a:off x="2784963" y="3519486"/>
            <a:ext cx="1872762" cy="747714"/>
          </a:xfrm>
          <a:prstGeom prst="bentConnector3">
            <a:avLst>
              <a:gd name="adj1" fmla="val 563"/>
            </a:avLst>
          </a:prstGeom>
          <a:ln w="28575">
            <a:tailEnd type="triangle"/>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2238375" y="1981200"/>
            <a:ext cx="2699238" cy="2667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TextBox 33"/>
          <p:cNvSpPr txBox="1"/>
          <p:nvPr/>
        </p:nvSpPr>
        <p:spPr>
          <a:xfrm>
            <a:off x="3019809" y="3123684"/>
            <a:ext cx="1254673" cy="369332"/>
          </a:xfrm>
          <a:prstGeom prst="rect">
            <a:avLst/>
          </a:prstGeom>
          <a:noFill/>
        </p:spPr>
        <p:txBody>
          <a:bodyPr wrap="square" rtlCol="0">
            <a:spAutoFit/>
          </a:bodyPr>
          <a:lstStyle/>
          <a:p>
            <a:pPr algn="ctr"/>
            <a:r>
              <a:rPr lang="en-US" b="1" dirty="0" smtClean="0">
                <a:solidFill>
                  <a:srgbClr val="FF0000"/>
                </a:solidFill>
              </a:rPr>
              <a:t>DEADLOCK</a:t>
            </a:r>
            <a:endParaRPr lang="en-US" b="1" dirty="0">
              <a:solidFill>
                <a:srgbClr val="FF0000"/>
              </a:solidFill>
            </a:endParaRPr>
          </a:p>
        </p:txBody>
      </p:sp>
    </p:spTree>
    <p:extLst>
      <p:ext uri="{BB962C8B-B14F-4D97-AF65-F5344CB8AC3E}">
        <p14:creationId xmlns:p14="http://schemas.microsoft.com/office/powerpoint/2010/main" val="154147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indefinite" fill="hold" grpId="0" nodeType="click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910673"/>
            <a:ext cx="5981700" cy="5562599"/>
          </a:xfrm>
        </p:spPr>
        <p:txBody>
          <a:bodyPr>
            <a:normAutofit/>
          </a:bodyPr>
          <a:lstStyle/>
          <a:p>
            <a:pPr algn="just"/>
            <a:r>
              <a:rPr lang="en-US" b="1" dirty="0"/>
              <a:t>Isolation</a:t>
            </a:r>
          </a:p>
          <a:p>
            <a:pPr lvl="1" algn="just"/>
            <a:r>
              <a:rPr lang="en-IN" dirty="0"/>
              <a:t>A transaction in process and not yet committed must remain isolated from any other transaction.</a:t>
            </a:r>
          </a:p>
          <a:p>
            <a:pPr lvl="1" algn="just"/>
            <a:r>
              <a:rPr lang="en-US" dirty="0"/>
              <a:t>Intermediate transaction results must be hidden from other concurrently executed transactions.  </a:t>
            </a:r>
            <a:endParaRPr lang="en-IN" dirty="0"/>
          </a:p>
          <a:p>
            <a:pPr lvl="1" algn="just"/>
            <a:r>
              <a:rPr lang="en-US" dirty="0"/>
              <a:t>In our example once your transaction start from step one its result should not be access by any other transaction until last step (step 6) is completed. </a:t>
            </a:r>
            <a:endParaRPr lang="en-US" dirty="0" smtClean="0"/>
          </a:p>
          <a:p>
            <a:pPr algn="just"/>
            <a:endParaRPr lang="en-US" dirty="0" smtClean="0"/>
          </a:p>
        </p:txBody>
      </p:sp>
      <p:sp>
        <p:nvSpPr>
          <p:cNvPr id="2" name="Title 1"/>
          <p:cNvSpPr>
            <a:spLocks noGrp="1"/>
          </p:cNvSpPr>
          <p:nvPr>
            <p:ph type="title"/>
          </p:nvPr>
        </p:nvSpPr>
        <p:spPr/>
        <p:txBody>
          <a:bodyPr/>
          <a:lstStyle/>
          <a:p>
            <a:r>
              <a:rPr lang="en-US" dirty="0" smtClean="0"/>
              <a:t>ACID property of transaction</a:t>
            </a:r>
            <a:endParaRPr lang="en-US" dirty="0"/>
          </a:p>
        </p:txBody>
      </p:sp>
      <p:sp>
        <p:nvSpPr>
          <p:cNvPr id="12" name="Content Placeholder 3"/>
          <p:cNvSpPr>
            <a:spLocks noGrp="1"/>
          </p:cNvSpPr>
          <p:nvPr>
            <p:ph sz="half" idx="2"/>
          </p:nvPr>
        </p:nvSpPr>
        <p:spPr>
          <a:xfrm>
            <a:off x="6172200" y="918126"/>
            <a:ext cx="2781300" cy="5555147"/>
          </a:xfrm>
        </p:spPr>
        <p:txBody>
          <a:bodyPr>
            <a:normAutofit/>
          </a:bodyPr>
          <a:lstStyle/>
          <a:p>
            <a:pPr marL="1876425" indent="-1517650" algn="ctr">
              <a:buNone/>
            </a:pPr>
            <a:r>
              <a:rPr lang="en-US" b="1" dirty="0" smtClean="0"/>
              <a:t>read </a:t>
            </a:r>
            <a:r>
              <a:rPr lang="en-US" dirty="0"/>
              <a:t>(A)</a:t>
            </a:r>
            <a:endParaRPr lang="en-IN" dirty="0"/>
          </a:p>
          <a:p>
            <a:pPr marL="1876425" indent="-1517650" algn="ctr">
              <a:buNone/>
            </a:pPr>
            <a:r>
              <a:rPr lang="en-US" dirty="0"/>
              <a:t>A = A – 50</a:t>
            </a:r>
            <a:endParaRPr lang="en-IN" dirty="0"/>
          </a:p>
          <a:p>
            <a:pPr marL="1876425" indent="-1517650" algn="ctr">
              <a:buNone/>
            </a:pPr>
            <a:r>
              <a:rPr lang="en-US" b="1" dirty="0"/>
              <a:t>write </a:t>
            </a:r>
            <a:r>
              <a:rPr lang="en-US" dirty="0"/>
              <a:t>(A)</a:t>
            </a:r>
            <a:endParaRPr lang="en-IN" dirty="0"/>
          </a:p>
          <a:p>
            <a:pPr marL="1876425" indent="-1517650" algn="ctr">
              <a:buNone/>
            </a:pPr>
            <a:r>
              <a:rPr lang="en-US" b="1" dirty="0"/>
              <a:t>read </a:t>
            </a:r>
            <a:r>
              <a:rPr lang="en-US" dirty="0"/>
              <a:t>(B)</a:t>
            </a:r>
            <a:endParaRPr lang="en-IN" dirty="0"/>
          </a:p>
          <a:p>
            <a:pPr marL="1876425" indent="-1517650" algn="ctr">
              <a:buNone/>
            </a:pPr>
            <a:r>
              <a:rPr lang="en-US" dirty="0"/>
              <a:t>B = B + 50</a:t>
            </a:r>
            <a:endParaRPr lang="en-IN" dirty="0"/>
          </a:p>
          <a:p>
            <a:pPr marL="1876425" indent="-1517650" algn="ctr">
              <a:buNone/>
            </a:pPr>
            <a:r>
              <a:rPr lang="en-US" b="1" dirty="0"/>
              <a:t>write </a:t>
            </a:r>
            <a:r>
              <a:rPr lang="en-US" dirty="0"/>
              <a:t>(B</a:t>
            </a:r>
            <a:r>
              <a:rPr lang="en-US" dirty="0" smtClean="0"/>
              <a:t>)</a:t>
            </a:r>
          </a:p>
        </p:txBody>
      </p:sp>
    </p:spTree>
    <p:extLst>
      <p:ext uri="{BB962C8B-B14F-4D97-AF65-F5344CB8AC3E}">
        <p14:creationId xmlns:p14="http://schemas.microsoft.com/office/powerpoint/2010/main" val="129244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eadlock </a:t>
            </a:r>
            <a:r>
              <a:rPr lang="en-US" dirty="0"/>
              <a:t>detection</a:t>
            </a:r>
            <a:endParaRPr lang="en-IN" dirty="0"/>
          </a:p>
        </p:txBody>
      </p:sp>
      <p:sp>
        <p:nvSpPr>
          <p:cNvPr id="3" name="Content Placeholder 2"/>
          <p:cNvSpPr>
            <a:spLocks noGrp="1"/>
          </p:cNvSpPr>
          <p:nvPr>
            <p:ph idx="1"/>
          </p:nvPr>
        </p:nvSpPr>
        <p:spPr/>
        <p:txBody>
          <a:bodyPr/>
          <a:lstStyle/>
          <a:p>
            <a:pPr algn="just"/>
            <a:r>
              <a:rPr lang="en-US" dirty="0"/>
              <a:t>Algorithm for detecting deadlock for single resource</a:t>
            </a:r>
          </a:p>
          <a:p>
            <a:pPr marL="819150" lvl="1" indent="-457200">
              <a:buFont typeface="+mj-lt"/>
              <a:buAutoNum type="arabicPeriod"/>
            </a:pPr>
            <a:r>
              <a:rPr lang="en-US" sz="2200" dirty="0"/>
              <a:t>For each node, N in the graph, perform the following five steps with N as the starting node.</a:t>
            </a:r>
          </a:p>
          <a:p>
            <a:pPr marL="1082675" lvl="2" indent="-457200" algn="just">
              <a:buFont typeface="+mj-lt"/>
              <a:buAutoNum type="arabicPeriod"/>
            </a:pPr>
            <a:r>
              <a:rPr lang="en-US" sz="2000" dirty="0"/>
              <a:t>Initialize L to the empty list, designate all arcs as unmarked.</a:t>
            </a:r>
          </a:p>
          <a:p>
            <a:pPr marL="1082675" lvl="2" indent="-457200" algn="just">
              <a:buFont typeface="+mj-lt"/>
              <a:buAutoNum type="arabicPeriod"/>
            </a:pPr>
            <a:r>
              <a:rPr lang="en-US" sz="2000" dirty="0"/>
              <a:t>Add current node to end of L, check to see if node now appears in L two times. If it does, graph contains a cycle (listed in L), algorithm terminates.</a:t>
            </a:r>
          </a:p>
          <a:p>
            <a:pPr marL="1082675" lvl="2" indent="-457200" algn="just">
              <a:buFont typeface="+mj-lt"/>
              <a:buAutoNum type="arabicPeriod"/>
            </a:pPr>
            <a:r>
              <a:rPr lang="en-US" sz="2000" dirty="0"/>
              <a:t>From given node, see if any unmarked outgoing arcs. If so, go to step 4; if not, go to step 5.</a:t>
            </a:r>
          </a:p>
          <a:p>
            <a:pPr marL="1082675" lvl="2" indent="-457200" algn="just">
              <a:buFont typeface="+mj-lt"/>
              <a:buAutoNum type="arabicPeriod"/>
            </a:pPr>
            <a:r>
              <a:rPr lang="en-US" sz="2000" dirty="0"/>
              <a:t>Pick an unmarked outgoing arc at random and mark it. Then follow it to the new current node and go to step 2.</a:t>
            </a:r>
          </a:p>
          <a:p>
            <a:pPr marL="1082675" lvl="2" indent="-457200" algn="just">
              <a:buFont typeface="+mj-lt"/>
              <a:buAutoNum type="arabicPeriod"/>
            </a:pPr>
            <a:r>
              <a:rPr lang="en-US" sz="2000" dirty="0"/>
              <a:t>If this is initial node, graph does not contain any cycles, algorithm terminates. Otherwise, dead end. Remove it, go back to previous node, make that one current node, go to step 2</a:t>
            </a:r>
            <a:r>
              <a:rPr lang="en-US" sz="2000" dirty="0" smtClean="0"/>
              <a:t>.</a:t>
            </a:r>
            <a:endParaRPr lang="en-US" sz="2000" dirty="0"/>
          </a:p>
        </p:txBody>
      </p:sp>
    </p:spTree>
    <p:extLst>
      <p:ext uri="{BB962C8B-B14F-4D97-AF65-F5344CB8AC3E}">
        <p14:creationId xmlns:p14="http://schemas.microsoft.com/office/powerpoint/2010/main" val="327839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a:t>
            </a:r>
            <a:endParaRPr lang="en-IN" dirty="0"/>
          </a:p>
        </p:txBody>
      </p:sp>
      <p:sp>
        <p:nvSpPr>
          <p:cNvPr id="3" name="Content Placeholder 2"/>
          <p:cNvSpPr>
            <a:spLocks noGrp="1"/>
          </p:cNvSpPr>
          <p:nvPr>
            <p:ph idx="1"/>
          </p:nvPr>
        </p:nvSpPr>
        <p:spPr/>
        <p:txBody>
          <a:bodyPr/>
          <a:lstStyle/>
          <a:p>
            <a:r>
              <a:rPr lang="en-IN" dirty="0"/>
              <a:t>When deadlock is  detected :</a:t>
            </a:r>
          </a:p>
          <a:p>
            <a:pPr lvl="1"/>
            <a:r>
              <a:rPr lang="en-IN" sz="2200" dirty="0"/>
              <a:t>Some transaction will have to </a:t>
            </a:r>
            <a:r>
              <a:rPr lang="en-IN" sz="2200" dirty="0" smtClean="0"/>
              <a:t>rolled back </a:t>
            </a:r>
            <a:r>
              <a:rPr lang="en-IN" sz="2200" dirty="0"/>
              <a:t>(made a victim) to break deadlock.  Select that transaction as victim that will incur minimum cost.</a:t>
            </a:r>
          </a:p>
          <a:p>
            <a:pPr lvl="1"/>
            <a:r>
              <a:rPr lang="en-IN" sz="2200" dirty="0" smtClean="0"/>
              <a:t>Rollback: </a:t>
            </a:r>
            <a:r>
              <a:rPr lang="en-IN" sz="2200" dirty="0"/>
              <a:t>determine how far to </a:t>
            </a:r>
            <a:r>
              <a:rPr lang="en-IN" sz="2200" dirty="0" smtClean="0"/>
              <a:t>rollback </a:t>
            </a:r>
            <a:r>
              <a:rPr lang="en-IN" sz="2200" dirty="0"/>
              <a:t>transaction</a:t>
            </a:r>
          </a:p>
          <a:p>
            <a:pPr lvl="1"/>
            <a:r>
              <a:rPr lang="en-IN" sz="2200" dirty="0"/>
              <a:t>Total rollback: Abort the transaction and then restart it.</a:t>
            </a:r>
          </a:p>
          <a:p>
            <a:pPr lvl="1"/>
            <a:r>
              <a:rPr lang="en-IN" sz="2200" dirty="0"/>
              <a:t>More effective to </a:t>
            </a:r>
            <a:r>
              <a:rPr lang="en-IN" sz="2200" dirty="0" smtClean="0"/>
              <a:t>rollback </a:t>
            </a:r>
            <a:r>
              <a:rPr lang="en-IN" sz="2200" dirty="0"/>
              <a:t>transaction only as far as necessary to break deadlock.</a:t>
            </a:r>
          </a:p>
          <a:p>
            <a:endParaRPr lang="en-IN" sz="2200" dirty="0"/>
          </a:p>
        </p:txBody>
      </p:sp>
    </p:spTree>
    <p:extLst>
      <p:ext uri="{BB962C8B-B14F-4D97-AF65-F5344CB8AC3E}">
        <p14:creationId xmlns:p14="http://schemas.microsoft.com/office/powerpoint/2010/main" val="384958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p>
        </p:txBody>
      </p:sp>
      <p:sp>
        <p:nvSpPr>
          <p:cNvPr id="3" name="Content Placeholder 2"/>
          <p:cNvSpPr>
            <a:spLocks noGrp="1"/>
          </p:cNvSpPr>
          <p:nvPr>
            <p:ph idx="1"/>
          </p:nvPr>
        </p:nvSpPr>
        <p:spPr/>
        <p:txBody>
          <a:bodyPr/>
          <a:lstStyle/>
          <a:p>
            <a:pPr algn="just"/>
            <a:r>
              <a:rPr lang="en-IN" dirty="0" smtClean="0"/>
              <a:t>A protocols </a:t>
            </a:r>
            <a:r>
              <a:rPr lang="en-IN" dirty="0"/>
              <a:t>ensure that the system will never enter into a deadlock state. </a:t>
            </a:r>
            <a:endParaRPr lang="en-IN" dirty="0" smtClean="0"/>
          </a:p>
          <a:p>
            <a:pPr algn="just"/>
            <a:r>
              <a:rPr lang="en-IN" dirty="0" smtClean="0"/>
              <a:t>Some </a:t>
            </a:r>
            <a:r>
              <a:rPr lang="en-IN" dirty="0"/>
              <a:t>prevention strategies :</a:t>
            </a:r>
          </a:p>
          <a:p>
            <a:pPr lvl="1"/>
            <a:r>
              <a:rPr lang="en-IN" dirty="0"/>
              <a:t>Require that each transaction locks all its data items before it begins execution (</a:t>
            </a:r>
            <a:r>
              <a:rPr lang="en-IN" dirty="0" err="1"/>
              <a:t>predeclaration</a:t>
            </a:r>
            <a:r>
              <a:rPr lang="en-IN" dirty="0"/>
              <a:t>).</a:t>
            </a:r>
          </a:p>
          <a:p>
            <a:pPr lvl="1"/>
            <a:r>
              <a:rPr lang="en-IN" dirty="0"/>
              <a:t>Impose partial ordering of all data items and require that a transaction can lock data items only in the order specified by the </a:t>
            </a:r>
            <a:r>
              <a:rPr lang="en-IN" dirty="0" smtClean="0"/>
              <a:t>partial.</a:t>
            </a:r>
            <a:endParaRPr lang="en-IN" dirty="0"/>
          </a:p>
          <a:p>
            <a:pPr algn="just"/>
            <a:endParaRPr lang="en-IN" dirty="0"/>
          </a:p>
        </p:txBody>
      </p:sp>
    </p:spTree>
    <p:extLst>
      <p:ext uri="{BB962C8B-B14F-4D97-AF65-F5344CB8AC3E}">
        <p14:creationId xmlns:p14="http://schemas.microsoft.com/office/powerpoint/2010/main" val="8297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p>
        </p:txBody>
      </p:sp>
      <p:sp>
        <p:nvSpPr>
          <p:cNvPr id="3" name="Content Placeholder 2"/>
          <p:cNvSpPr>
            <a:spLocks noGrp="1"/>
          </p:cNvSpPr>
          <p:nvPr>
            <p:ph idx="1"/>
          </p:nvPr>
        </p:nvSpPr>
        <p:spPr/>
        <p:txBody>
          <a:bodyPr>
            <a:normAutofit/>
          </a:bodyPr>
          <a:lstStyle/>
          <a:p>
            <a:pPr algn="just"/>
            <a:r>
              <a:rPr lang="en-IN" dirty="0"/>
              <a:t>Following schemes use transaction timestamps for the sake of deadlock prevention alone.</a:t>
            </a:r>
          </a:p>
          <a:p>
            <a:pPr marL="457200" indent="-457200" algn="just">
              <a:buFont typeface="+mj-lt"/>
              <a:buAutoNum type="arabicPeriod"/>
            </a:pPr>
            <a:r>
              <a:rPr lang="en-IN" dirty="0" smtClean="0"/>
              <a:t>Wait-die </a:t>
            </a:r>
            <a:r>
              <a:rPr lang="en-IN" dirty="0"/>
              <a:t>scheme — non-</a:t>
            </a:r>
            <a:r>
              <a:rPr lang="en-IN" dirty="0" err="1"/>
              <a:t>preemptive</a:t>
            </a:r>
            <a:endParaRPr lang="en-IN" dirty="0"/>
          </a:p>
          <a:p>
            <a:pPr lvl="1"/>
            <a:r>
              <a:rPr lang="en-IN" dirty="0"/>
              <a:t>older transaction may wait for younger one to release data item. Younger transactions never wait for older ones; they are rolled back instead.</a:t>
            </a:r>
          </a:p>
          <a:p>
            <a:pPr lvl="1"/>
            <a:r>
              <a:rPr lang="en-IN" dirty="0"/>
              <a:t>a transaction may die several times before acquiring needed data item</a:t>
            </a:r>
          </a:p>
          <a:p>
            <a:pPr marL="457200" indent="-457200" algn="just">
              <a:buFont typeface="+mj-lt"/>
              <a:buAutoNum type="arabicPeriod" startAt="2"/>
            </a:pPr>
            <a:r>
              <a:rPr lang="en-IN" dirty="0"/>
              <a:t>W</a:t>
            </a:r>
            <a:r>
              <a:rPr lang="en-IN" dirty="0" smtClean="0"/>
              <a:t>ound-wait </a:t>
            </a:r>
            <a:r>
              <a:rPr lang="en-IN" dirty="0"/>
              <a:t>scheme — </a:t>
            </a:r>
            <a:r>
              <a:rPr lang="en-IN" dirty="0" err="1"/>
              <a:t>preemptive</a:t>
            </a:r>
            <a:endParaRPr lang="en-IN" dirty="0"/>
          </a:p>
          <a:p>
            <a:pPr lvl="1"/>
            <a:r>
              <a:rPr lang="en-IN" dirty="0"/>
              <a:t>older transaction wounds (forces rollback) of younger transaction instead of waiting for it. Younger transactions may wait for older ones.</a:t>
            </a:r>
          </a:p>
          <a:p>
            <a:pPr lvl="1"/>
            <a:r>
              <a:rPr lang="en-IN" dirty="0"/>
              <a:t>may be fewer rollbacks than wait-die scheme</a:t>
            </a:r>
            <a:r>
              <a:rPr lang="en-IN" dirty="0" smtClean="0"/>
              <a:t>.</a:t>
            </a:r>
          </a:p>
          <a:p>
            <a:pPr lvl="1"/>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5928997"/>
              </p:ext>
            </p:extLst>
          </p:nvPr>
        </p:nvGraphicFramePr>
        <p:xfrm>
          <a:off x="914399" y="5105400"/>
          <a:ext cx="7316344" cy="1219200"/>
        </p:xfrm>
        <a:graphic>
          <a:graphicData uri="http://schemas.openxmlformats.org/drawingml/2006/table">
            <a:tbl>
              <a:tblPr firstRow="1" firstCol="1" bandRow="1">
                <a:tableStyleId>{5C22544A-7EE6-4342-B048-85BDC9FD1C3A}</a:tableStyleId>
              </a:tblPr>
              <a:tblGrid>
                <a:gridCol w="3686361">
                  <a:extLst>
                    <a:ext uri="{9D8B030D-6E8A-4147-A177-3AD203B41FA5}">
                      <a16:colId xmlns:a16="http://schemas.microsoft.com/office/drawing/2014/main" val="20000"/>
                    </a:ext>
                  </a:extLst>
                </a:gridCol>
                <a:gridCol w="1607252">
                  <a:extLst>
                    <a:ext uri="{9D8B030D-6E8A-4147-A177-3AD203B41FA5}">
                      <a16:colId xmlns:a16="http://schemas.microsoft.com/office/drawing/2014/main" val="20001"/>
                    </a:ext>
                  </a:extLst>
                </a:gridCol>
                <a:gridCol w="2022731">
                  <a:extLst>
                    <a:ext uri="{9D8B030D-6E8A-4147-A177-3AD203B41FA5}">
                      <a16:colId xmlns:a16="http://schemas.microsoft.com/office/drawing/2014/main" val="20002"/>
                    </a:ext>
                  </a:extLst>
                </a:gridCol>
              </a:tblGrid>
              <a:tr h="406400">
                <a:tc>
                  <a:txBody>
                    <a:bodyPr/>
                    <a:lstStyle/>
                    <a:p>
                      <a:pPr marL="457200" algn="just">
                        <a:lnSpc>
                          <a:spcPct val="115000"/>
                        </a:lnSpc>
                        <a:spcAft>
                          <a:spcPts val="0"/>
                        </a:spcAft>
                      </a:pPr>
                      <a:r>
                        <a:rPr lang="en-US" sz="2000" dirty="0">
                          <a:effectLst/>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Wait/Die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a:effectLst/>
                        </a:rPr>
                        <a:t>Wound/Wait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06400">
                <a:tc>
                  <a:txBody>
                    <a:bodyPr/>
                    <a:lstStyle/>
                    <a:p>
                      <a:pPr marL="457200" algn="just">
                        <a:lnSpc>
                          <a:spcPct val="115000"/>
                        </a:lnSpc>
                        <a:spcAft>
                          <a:spcPts val="0"/>
                        </a:spcAft>
                      </a:pPr>
                      <a:r>
                        <a:rPr lang="en-US" sz="2000" dirty="0">
                          <a:effectLst/>
                        </a:rPr>
                        <a:t>O needs a resource held by 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O waits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a:effectLst/>
                        </a:rPr>
                        <a:t>Y dies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6400">
                <a:tc>
                  <a:txBody>
                    <a:bodyPr/>
                    <a:lstStyle/>
                    <a:p>
                      <a:pPr marL="457200" algn="just">
                        <a:lnSpc>
                          <a:spcPct val="115000"/>
                        </a:lnSpc>
                        <a:spcAft>
                          <a:spcPts val="0"/>
                        </a:spcAft>
                      </a:pPr>
                      <a:r>
                        <a:rPr lang="en-US" sz="2000" dirty="0">
                          <a:effectLst/>
                        </a:rPr>
                        <a:t>Y needs a resource held by 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Y dies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Y waits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621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p>
        </p:txBody>
      </p:sp>
      <p:sp>
        <p:nvSpPr>
          <p:cNvPr id="3" name="Content Placeholder 2"/>
          <p:cNvSpPr>
            <a:spLocks noGrp="1"/>
          </p:cNvSpPr>
          <p:nvPr>
            <p:ph idx="1"/>
          </p:nvPr>
        </p:nvSpPr>
        <p:spPr/>
        <p:txBody>
          <a:bodyPr/>
          <a:lstStyle/>
          <a:p>
            <a:pPr algn="just"/>
            <a:r>
              <a:rPr lang="en-IN" dirty="0"/>
              <a:t>Both in wait-die and in wound-wait schemes, a rolled back transactions is restarted with its original timestamp. </a:t>
            </a:r>
            <a:endParaRPr lang="en-IN" dirty="0" smtClean="0"/>
          </a:p>
          <a:p>
            <a:pPr algn="just"/>
            <a:r>
              <a:rPr lang="en-IN" dirty="0" smtClean="0"/>
              <a:t>Older </a:t>
            </a:r>
            <a:r>
              <a:rPr lang="en-IN" dirty="0"/>
              <a:t>transactions thus have precedence over newer ones, and starvation is hence avoided.</a:t>
            </a:r>
          </a:p>
          <a:p>
            <a:pPr marL="457200" indent="-457200" algn="just">
              <a:buFont typeface="+mj-lt"/>
              <a:buAutoNum type="arabicPeriod" startAt="3"/>
            </a:pPr>
            <a:r>
              <a:rPr lang="en-IN" dirty="0"/>
              <a:t>Timeout-Based Schemes :</a:t>
            </a:r>
          </a:p>
          <a:p>
            <a:pPr lvl="1"/>
            <a:r>
              <a:rPr lang="en-IN" dirty="0" smtClean="0"/>
              <a:t>A </a:t>
            </a:r>
            <a:r>
              <a:rPr lang="en-IN" dirty="0"/>
              <a:t>transaction waits for a lock only for a specified amount of time. After that, the wait times out and the transaction is rolled </a:t>
            </a:r>
            <a:r>
              <a:rPr lang="en-IN" dirty="0" smtClean="0"/>
              <a:t>back. So </a:t>
            </a:r>
            <a:r>
              <a:rPr lang="en-IN" dirty="0"/>
              <a:t>deadlocks </a:t>
            </a:r>
            <a:r>
              <a:rPr lang="en-IN" dirty="0" smtClean="0"/>
              <a:t>never occur.</a:t>
            </a:r>
          </a:p>
          <a:p>
            <a:pPr lvl="1"/>
            <a:r>
              <a:rPr lang="en-IN" dirty="0" smtClean="0"/>
              <a:t>simple </a:t>
            </a:r>
            <a:r>
              <a:rPr lang="en-IN" dirty="0"/>
              <a:t>to implement; but </a:t>
            </a:r>
            <a:r>
              <a:rPr lang="en-IN" dirty="0" smtClean="0"/>
              <a:t>difficult </a:t>
            </a:r>
            <a:r>
              <a:rPr lang="en-IN" dirty="0"/>
              <a:t>to determine good value of the timeout interval.</a:t>
            </a:r>
          </a:p>
          <a:p>
            <a:pPr algn="just"/>
            <a:endParaRPr lang="en-IN" dirty="0"/>
          </a:p>
        </p:txBody>
      </p:sp>
    </p:spTree>
    <p:extLst>
      <p:ext uri="{BB962C8B-B14F-4D97-AF65-F5344CB8AC3E}">
        <p14:creationId xmlns:p14="http://schemas.microsoft.com/office/powerpoint/2010/main" val="284833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910673"/>
            <a:ext cx="5981700" cy="5562599"/>
          </a:xfrm>
        </p:spPr>
        <p:txBody>
          <a:bodyPr>
            <a:normAutofit/>
          </a:bodyPr>
          <a:lstStyle/>
          <a:p>
            <a:pPr algn="just"/>
            <a:r>
              <a:rPr lang="en-US" b="1" dirty="0" smtClean="0"/>
              <a:t>Durability</a:t>
            </a:r>
            <a:endParaRPr lang="en-US" b="1" dirty="0"/>
          </a:p>
          <a:p>
            <a:pPr lvl="1" algn="just"/>
            <a:r>
              <a:rPr lang="en-US" dirty="0"/>
              <a:t>After a transaction completes successfully, the changes it has made to the database persist, even if there are system failures.</a:t>
            </a:r>
            <a:endParaRPr lang="en-IN" dirty="0"/>
          </a:p>
          <a:p>
            <a:pPr lvl="1" algn="just"/>
            <a:r>
              <a:rPr lang="en-US" dirty="0"/>
              <a:t>Once your transaction completed up to step 6 its result must be stored permanently. It should not be removed if system fails. </a:t>
            </a:r>
          </a:p>
          <a:p>
            <a:pPr algn="just"/>
            <a:endParaRPr lang="en-US" dirty="0" smtClean="0"/>
          </a:p>
        </p:txBody>
      </p:sp>
      <p:sp>
        <p:nvSpPr>
          <p:cNvPr id="2" name="Title 1"/>
          <p:cNvSpPr>
            <a:spLocks noGrp="1"/>
          </p:cNvSpPr>
          <p:nvPr>
            <p:ph type="title"/>
          </p:nvPr>
        </p:nvSpPr>
        <p:spPr/>
        <p:txBody>
          <a:bodyPr/>
          <a:lstStyle/>
          <a:p>
            <a:r>
              <a:rPr lang="en-US" dirty="0" smtClean="0"/>
              <a:t>ACID property of transaction</a:t>
            </a:r>
            <a:endParaRPr lang="en-US" dirty="0"/>
          </a:p>
        </p:txBody>
      </p:sp>
      <p:sp>
        <p:nvSpPr>
          <p:cNvPr id="12" name="Content Placeholder 3"/>
          <p:cNvSpPr>
            <a:spLocks noGrp="1"/>
          </p:cNvSpPr>
          <p:nvPr>
            <p:ph sz="half" idx="2"/>
          </p:nvPr>
        </p:nvSpPr>
        <p:spPr>
          <a:xfrm>
            <a:off x="6172200" y="918126"/>
            <a:ext cx="2781300" cy="5555147"/>
          </a:xfrm>
        </p:spPr>
        <p:txBody>
          <a:bodyPr>
            <a:normAutofit/>
          </a:bodyPr>
          <a:lstStyle/>
          <a:p>
            <a:pPr marL="1876425" indent="-1779588" algn="ctr">
              <a:buNone/>
            </a:pPr>
            <a:r>
              <a:rPr lang="en-US" dirty="0">
                <a:solidFill>
                  <a:schemeClr val="accent4"/>
                </a:solidFill>
              </a:rPr>
              <a:t>A=500, B=500</a:t>
            </a:r>
          </a:p>
          <a:p>
            <a:pPr marL="1876425" indent="-1517650" algn="ctr">
              <a:buNone/>
            </a:pPr>
            <a:r>
              <a:rPr lang="en-US" b="1" dirty="0" smtClean="0"/>
              <a:t>read </a:t>
            </a:r>
            <a:r>
              <a:rPr lang="en-US" dirty="0"/>
              <a:t>(A)</a:t>
            </a:r>
            <a:endParaRPr lang="en-IN" dirty="0"/>
          </a:p>
          <a:p>
            <a:pPr marL="1876425" indent="-1517650" algn="ctr">
              <a:buNone/>
            </a:pPr>
            <a:r>
              <a:rPr lang="en-US" dirty="0"/>
              <a:t>A = A – 50</a:t>
            </a:r>
            <a:endParaRPr lang="en-IN" dirty="0"/>
          </a:p>
          <a:p>
            <a:pPr marL="1876425" indent="-1517650" algn="ctr">
              <a:buNone/>
            </a:pPr>
            <a:r>
              <a:rPr lang="en-US" b="1" dirty="0"/>
              <a:t>write </a:t>
            </a:r>
            <a:r>
              <a:rPr lang="en-US" dirty="0"/>
              <a:t>(A)</a:t>
            </a:r>
            <a:endParaRPr lang="en-IN" dirty="0"/>
          </a:p>
          <a:p>
            <a:pPr marL="1876425" indent="-1517650" algn="ctr">
              <a:buNone/>
            </a:pPr>
            <a:r>
              <a:rPr lang="en-US" b="1" dirty="0"/>
              <a:t>read </a:t>
            </a:r>
            <a:r>
              <a:rPr lang="en-US" dirty="0"/>
              <a:t>(B)</a:t>
            </a:r>
            <a:endParaRPr lang="en-IN" dirty="0"/>
          </a:p>
          <a:p>
            <a:pPr marL="1876425" indent="-1517650" algn="ctr">
              <a:buNone/>
            </a:pPr>
            <a:r>
              <a:rPr lang="en-US" dirty="0"/>
              <a:t>B = B + 50</a:t>
            </a:r>
            <a:endParaRPr lang="en-IN" dirty="0"/>
          </a:p>
          <a:p>
            <a:pPr marL="1876425" indent="-1517650" algn="ctr">
              <a:buNone/>
            </a:pPr>
            <a:r>
              <a:rPr lang="en-US" b="1" dirty="0"/>
              <a:t>write </a:t>
            </a:r>
            <a:r>
              <a:rPr lang="en-US" dirty="0"/>
              <a:t>(B</a:t>
            </a:r>
            <a:r>
              <a:rPr lang="en-US" dirty="0" smtClean="0"/>
              <a:t>)</a:t>
            </a:r>
          </a:p>
          <a:p>
            <a:pPr marL="1876425" indent="-1517650" algn="ctr">
              <a:buNone/>
            </a:pPr>
            <a:r>
              <a:rPr lang="en-US" dirty="0">
                <a:solidFill>
                  <a:schemeClr val="accent4"/>
                </a:solidFill>
              </a:rPr>
              <a:t>A=450, B=550</a:t>
            </a:r>
          </a:p>
          <a:p>
            <a:pPr marL="1876425" indent="-1517650" algn="ctr">
              <a:buNone/>
            </a:pPr>
            <a:endParaRPr lang="en-US" dirty="0" smtClean="0"/>
          </a:p>
        </p:txBody>
      </p:sp>
    </p:spTree>
    <p:extLst>
      <p:ext uri="{BB962C8B-B14F-4D97-AF65-F5344CB8AC3E}">
        <p14:creationId xmlns:p14="http://schemas.microsoft.com/office/powerpoint/2010/main" val="128288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IN" dirty="0"/>
          </a:p>
          <a:p>
            <a:pPr marL="0" indent="0" algn="just">
              <a:buNone/>
            </a:pPr>
            <a:endParaRPr lang="en-US" dirty="0" smtClean="0"/>
          </a:p>
          <a:p>
            <a:pPr algn="just"/>
            <a:endParaRPr lang="en-US" dirty="0" smtClean="0"/>
          </a:p>
          <a:p>
            <a:pPr algn="just"/>
            <a:endParaRPr lang="en-US" dirty="0"/>
          </a:p>
          <a:p>
            <a:pPr algn="just"/>
            <a:endParaRPr lang="en-US" dirty="0" smtClean="0"/>
          </a:p>
          <a:p>
            <a:pPr algn="just"/>
            <a:endParaRPr lang="en-US" dirty="0" smtClean="0"/>
          </a:p>
        </p:txBody>
      </p:sp>
      <p:sp>
        <p:nvSpPr>
          <p:cNvPr id="5" name="Content Placeholder 4"/>
          <p:cNvSpPr>
            <a:spLocks noGrp="1"/>
          </p:cNvSpPr>
          <p:nvPr>
            <p:ph sz="half" idx="2"/>
          </p:nvPr>
        </p:nvSpPr>
        <p:spPr>
          <a:xfrm>
            <a:off x="6791880" y="1718100"/>
            <a:ext cx="2161620" cy="3648742"/>
          </a:xfrm>
        </p:spPr>
        <p:style>
          <a:lnRef idx="2">
            <a:schemeClr val="accent4"/>
          </a:lnRef>
          <a:fillRef idx="1">
            <a:schemeClr val="lt1"/>
          </a:fillRef>
          <a:effectRef idx="0">
            <a:schemeClr val="accent4"/>
          </a:effectRef>
          <a:fontRef idx="minor">
            <a:schemeClr val="dk1"/>
          </a:fontRef>
        </p:style>
        <p:txBody>
          <a:bodyPr>
            <a:normAutofit/>
          </a:bodyPr>
          <a:lstStyle/>
          <a:p>
            <a:pPr marL="1876425" indent="-1517650">
              <a:buNone/>
              <a:tabLst>
                <a:tab pos="174625" algn="l"/>
              </a:tabLst>
            </a:pPr>
            <a:r>
              <a:rPr lang="en-US" b="1" dirty="0"/>
              <a:t>read </a:t>
            </a:r>
            <a:r>
              <a:rPr lang="en-US" dirty="0"/>
              <a:t>(A)</a:t>
            </a:r>
            <a:endParaRPr lang="en-IN" dirty="0"/>
          </a:p>
          <a:p>
            <a:pPr marL="1876425" indent="-1517650">
              <a:buNone/>
            </a:pPr>
            <a:r>
              <a:rPr lang="en-US" dirty="0"/>
              <a:t>A = A – 50</a:t>
            </a:r>
            <a:endParaRPr lang="en-IN" dirty="0"/>
          </a:p>
          <a:p>
            <a:pPr marL="1876425" indent="-1517650">
              <a:buNone/>
            </a:pPr>
            <a:r>
              <a:rPr lang="en-US" b="1" dirty="0"/>
              <a:t>write </a:t>
            </a:r>
            <a:r>
              <a:rPr lang="en-US" dirty="0"/>
              <a:t>(A)</a:t>
            </a:r>
            <a:endParaRPr lang="en-IN" dirty="0"/>
          </a:p>
          <a:p>
            <a:pPr marL="1876425" indent="-1517650">
              <a:buNone/>
            </a:pPr>
            <a:r>
              <a:rPr lang="en-US" b="1" dirty="0"/>
              <a:t>read </a:t>
            </a:r>
            <a:r>
              <a:rPr lang="en-US" dirty="0"/>
              <a:t>(B)</a:t>
            </a:r>
            <a:endParaRPr lang="en-IN" dirty="0"/>
          </a:p>
          <a:p>
            <a:pPr marL="1876425" indent="-1517650">
              <a:buNone/>
            </a:pPr>
            <a:r>
              <a:rPr lang="en-US" dirty="0"/>
              <a:t>B = B + 50</a:t>
            </a:r>
            <a:endParaRPr lang="en-IN" dirty="0"/>
          </a:p>
          <a:p>
            <a:pPr marL="1876425" indent="-1517650">
              <a:buNone/>
            </a:pPr>
            <a:r>
              <a:rPr lang="en-US" b="1" dirty="0"/>
              <a:t>write </a:t>
            </a:r>
            <a:r>
              <a:rPr lang="en-US" dirty="0"/>
              <a:t>(B</a:t>
            </a:r>
            <a:r>
              <a:rPr lang="en-US" dirty="0" smtClean="0"/>
              <a:t>)</a:t>
            </a:r>
          </a:p>
          <a:p>
            <a:pPr marL="1876425" indent="-1517650">
              <a:buNone/>
            </a:pPr>
            <a:r>
              <a:rPr lang="en-US" b="1" dirty="0"/>
              <a:t>Commit</a:t>
            </a:r>
          </a:p>
          <a:p>
            <a:endParaRPr lang="en-IN" dirty="0"/>
          </a:p>
        </p:txBody>
      </p:sp>
      <p:sp>
        <p:nvSpPr>
          <p:cNvPr id="2" name="Title 1"/>
          <p:cNvSpPr>
            <a:spLocks noGrp="1"/>
          </p:cNvSpPr>
          <p:nvPr>
            <p:ph type="title"/>
          </p:nvPr>
        </p:nvSpPr>
        <p:spPr/>
        <p:txBody>
          <a:bodyPr>
            <a:noAutofit/>
          </a:bodyPr>
          <a:lstStyle/>
          <a:p>
            <a:r>
              <a:rPr lang="en-US" sz="3000" dirty="0"/>
              <a:t>Transaction State </a:t>
            </a:r>
            <a:r>
              <a:rPr lang="en-US" sz="3000" dirty="0" smtClean="0"/>
              <a:t>Diagram \ </a:t>
            </a:r>
            <a:r>
              <a:rPr lang="en-US" sz="3000" dirty="0"/>
              <a:t>State Transition </a:t>
            </a:r>
            <a:r>
              <a:rPr lang="en-US" sz="3000" dirty="0" smtClean="0"/>
              <a:t>Diagram</a:t>
            </a:r>
            <a:endParaRPr lang="en-US" sz="3000" dirty="0"/>
          </a:p>
        </p:txBody>
      </p:sp>
      <p:sp>
        <p:nvSpPr>
          <p:cNvPr id="4" name="Oval 3"/>
          <p:cNvSpPr/>
          <p:nvPr/>
        </p:nvSpPr>
        <p:spPr>
          <a:xfrm>
            <a:off x="381000" y="32385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Active</a:t>
            </a:r>
            <a:endParaRPr lang="en-IN" sz="1600" dirty="0"/>
          </a:p>
        </p:txBody>
      </p:sp>
      <p:sp>
        <p:nvSpPr>
          <p:cNvPr id="14" name="Oval 13"/>
          <p:cNvSpPr/>
          <p:nvPr/>
        </p:nvSpPr>
        <p:spPr>
          <a:xfrm>
            <a:off x="1967556" y="20403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Partial </a:t>
            </a:r>
          </a:p>
          <a:p>
            <a:pPr algn="ctr"/>
            <a:r>
              <a:rPr lang="en-US" sz="1600" dirty="0" smtClean="0"/>
              <a:t>Committed</a:t>
            </a:r>
            <a:endParaRPr lang="en-IN" sz="1600" dirty="0"/>
          </a:p>
        </p:txBody>
      </p:sp>
      <p:sp>
        <p:nvSpPr>
          <p:cNvPr id="15" name="Oval 14"/>
          <p:cNvSpPr/>
          <p:nvPr/>
        </p:nvSpPr>
        <p:spPr>
          <a:xfrm>
            <a:off x="1927413" y="43986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Failed</a:t>
            </a:r>
            <a:endParaRPr lang="en-IN" sz="1600" dirty="0"/>
          </a:p>
        </p:txBody>
      </p:sp>
      <p:sp>
        <p:nvSpPr>
          <p:cNvPr id="16" name="Oval 15"/>
          <p:cNvSpPr/>
          <p:nvPr/>
        </p:nvSpPr>
        <p:spPr>
          <a:xfrm>
            <a:off x="4495607" y="20784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Committed</a:t>
            </a:r>
            <a:endParaRPr lang="en-IN" sz="1600" dirty="0"/>
          </a:p>
        </p:txBody>
      </p:sp>
      <p:sp>
        <p:nvSpPr>
          <p:cNvPr id="17" name="Oval 16"/>
          <p:cNvSpPr/>
          <p:nvPr/>
        </p:nvSpPr>
        <p:spPr>
          <a:xfrm>
            <a:off x="4455464" y="43986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Aborted</a:t>
            </a:r>
            <a:endParaRPr lang="en-IN" sz="1600" dirty="0"/>
          </a:p>
        </p:txBody>
      </p:sp>
      <p:cxnSp>
        <p:nvCxnSpPr>
          <p:cNvPr id="11" name="Straight Arrow Connector 10"/>
          <p:cNvCxnSpPr>
            <a:stCxn id="4" idx="0"/>
            <a:endCxn id="14" idx="3"/>
          </p:cNvCxnSpPr>
          <p:nvPr/>
        </p:nvCxnSpPr>
        <p:spPr>
          <a:xfrm flipV="1">
            <a:off x="1173000" y="2654858"/>
            <a:ext cx="1026527" cy="583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4"/>
            <a:endCxn id="15" idx="1"/>
          </p:cNvCxnSpPr>
          <p:nvPr/>
        </p:nvCxnSpPr>
        <p:spPr>
          <a:xfrm>
            <a:off x="1173000" y="3958500"/>
            <a:ext cx="986384" cy="545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6"/>
            <a:endCxn id="16" idx="2"/>
          </p:cNvCxnSpPr>
          <p:nvPr/>
        </p:nvCxnSpPr>
        <p:spPr>
          <a:xfrm>
            <a:off x="3551556" y="2400300"/>
            <a:ext cx="944051" cy="38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6"/>
            <a:endCxn id="17" idx="2"/>
          </p:cNvCxnSpPr>
          <p:nvPr/>
        </p:nvCxnSpPr>
        <p:spPr>
          <a:xfrm>
            <a:off x="3511413" y="4758600"/>
            <a:ext cx="9440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ounded Rectangular Callout 36"/>
          <p:cNvSpPr/>
          <p:nvPr/>
        </p:nvSpPr>
        <p:spPr>
          <a:xfrm>
            <a:off x="845866" y="5252588"/>
            <a:ext cx="3787235" cy="1144312"/>
          </a:xfrm>
          <a:prstGeom prst="wedgeRoundRectCallout">
            <a:avLst>
              <a:gd name="adj1" fmla="val -54930"/>
              <a:gd name="adj2" fmla="val -17278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smtClean="0"/>
              <a:t>This </a:t>
            </a:r>
            <a:r>
              <a:rPr lang="en-IN" dirty="0"/>
              <a:t>is the initial state. </a:t>
            </a:r>
            <a:endParaRPr lang="en-IN" dirty="0" smtClean="0"/>
          </a:p>
          <a:p>
            <a:pPr marL="285750" indent="-285750">
              <a:buFont typeface="Arial" panose="020B0604020202020204" pitchFamily="34" charset="0"/>
              <a:buChar char="•"/>
            </a:pPr>
            <a:r>
              <a:rPr lang="en-IN" dirty="0" smtClean="0"/>
              <a:t>The </a:t>
            </a:r>
            <a:r>
              <a:rPr lang="en-IN" dirty="0"/>
              <a:t>transaction stays in this state while it is executing.</a:t>
            </a:r>
          </a:p>
        </p:txBody>
      </p:sp>
      <p:cxnSp>
        <p:nvCxnSpPr>
          <p:cNvPr id="18" name="Straight Arrow Connector 17"/>
          <p:cNvCxnSpPr>
            <a:stCxn id="14" idx="4"/>
            <a:endCxn id="15" idx="0"/>
          </p:cNvCxnSpPr>
          <p:nvPr/>
        </p:nvCxnSpPr>
        <p:spPr>
          <a:xfrm flipH="1">
            <a:off x="2719413" y="2760300"/>
            <a:ext cx="40143" cy="16383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041139" y="32385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End</a:t>
            </a:r>
            <a:endParaRPr lang="en-IN" sz="1600" dirty="0"/>
          </a:p>
        </p:txBody>
      </p:sp>
      <p:cxnSp>
        <p:nvCxnSpPr>
          <p:cNvPr id="20" name="Straight Arrow Connector 19"/>
          <p:cNvCxnSpPr>
            <a:stCxn id="17" idx="0"/>
            <a:endCxn id="19" idx="4"/>
          </p:cNvCxnSpPr>
          <p:nvPr/>
        </p:nvCxnSpPr>
        <p:spPr>
          <a:xfrm flipV="1">
            <a:off x="5247464" y="3958500"/>
            <a:ext cx="585675" cy="440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4"/>
            <a:endCxn id="19" idx="0"/>
          </p:cNvCxnSpPr>
          <p:nvPr/>
        </p:nvCxnSpPr>
        <p:spPr>
          <a:xfrm>
            <a:off x="5287607" y="2798400"/>
            <a:ext cx="545532" cy="440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ounded Rectangular Callout 32"/>
          <p:cNvSpPr/>
          <p:nvPr/>
        </p:nvSpPr>
        <p:spPr>
          <a:xfrm>
            <a:off x="572368" y="1007725"/>
            <a:ext cx="5878090" cy="710375"/>
          </a:xfrm>
          <a:prstGeom prst="wedgeRoundRectCallout">
            <a:avLst>
              <a:gd name="adj1" fmla="val -16497"/>
              <a:gd name="adj2" fmla="val 9826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a:t>When a transaction executes its final operation, it is said to be in a partially committed state.</a:t>
            </a:r>
          </a:p>
        </p:txBody>
      </p:sp>
      <p:sp>
        <p:nvSpPr>
          <p:cNvPr id="34" name="Rounded Rectangular Callout 33"/>
          <p:cNvSpPr/>
          <p:nvPr/>
        </p:nvSpPr>
        <p:spPr>
          <a:xfrm>
            <a:off x="572368" y="5287470"/>
            <a:ext cx="5878090" cy="1144312"/>
          </a:xfrm>
          <a:prstGeom prst="wedgeRoundRectCallout">
            <a:avLst>
              <a:gd name="adj1" fmla="val -14453"/>
              <a:gd name="adj2" fmla="val -7407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smtClean="0"/>
              <a:t>Discover that </a:t>
            </a:r>
            <a:r>
              <a:rPr lang="en-IN" dirty="0"/>
              <a:t>normal execution can no longer </a:t>
            </a:r>
            <a:r>
              <a:rPr lang="en-IN" dirty="0" smtClean="0"/>
              <a:t>proceed.</a:t>
            </a:r>
          </a:p>
          <a:p>
            <a:pPr marL="285750" indent="-285750">
              <a:buFont typeface="Arial" panose="020B0604020202020204" pitchFamily="34" charset="0"/>
              <a:buChar char="•"/>
            </a:pPr>
            <a:r>
              <a:rPr lang="en-IN" dirty="0" smtClean="0"/>
              <a:t>Once </a:t>
            </a:r>
            <a:r>
              <a:rPr lang="en-IN" dirty="0"/>
              <a:t>a transaction cannot be completed, any changes that it made must be undone rolling it back.</a:t>
            </a:r>
          </a:p>
        </p:txBody>
      </p:sp>
      <p:sp>
        <p:nvSpPr>
          <p:cNvPr id="35" name="Rounded Rectangular Callout 34"/>
          <p:cNvSpPr/>
          <p:nvPr/>
        </p:nvSpPr>
        <p:spPr>
          <a:xfrm>
            <a:off x="572368" y="5294990"/>
            <a:ext cx="5878090" cy="1144312"/>
          </a:xfrm>
          <a:prstGeom prst="wedgeRoundRectCallout">
            <a:avLst>
              <a:gd name="adj1" fmla="val 27869"/>
              <a:gd name="adj2" fmla="val -7407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smtClean="0"/>
              <a:t>The </a:t>
            </a:r>
            <a:r>
              <a:rPr lang="en-IN" dirty="0"/>
              <a:t>state after the transaction has been rolled back and the database has been restored to its state prior to the start of the transaction.</a:t>
            </a:r>
          </a:p>
        </p:txBody>
      </p:sp>
      <p:sp>
        <p:nvSpPr>
          <p:cNvPr id="36" name="Rounded Rectangular Callout 35"/>
          <p:cNvSpPr/>
          <p:nvPr/>
        </p:nvSpPr>
        <p:spPr>
          <a:xfrm>
            <a:off x="557654" y="1026455"/>
            <a:ext cx="5878090" cy="860515"/>
          </a:xfrm>
          <a:prstGeom prst="wedgeRoundRectCallout">
            <a:avLst>
              <a:gd name="adj1" fmla="val 32230"/>
              <a:gd name="adj2" fmla="val 8708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smtClean="0"/>
              <a:t>The </a:t>
            </a:r>
            <a:r>
              <a:rPr lang="en-IN" dirty="0"/>
              <a:t>transaction enters in this state after successful completion of the transaction.</a:t>
            </a:r>
          </a:p>
          <a:p>
            <a:pPr marL="285750" indent="-285750">
              <a:buFont typeface="Arial" panose="020B0604020202020204" pitchFamily="34" charset="0"/>
              <a:buChar char="•"/>
            </a:pPr>
            <a:r>
              <a:rPr lang="en-IN" dirty="0" smtClean="0"/>
              <a:t>We </a:t>
            </a:r>
            <a:r>
              <a:rPr lang="en-IN" dirty="0"/>
              <a:t>cannot abort or rollback a committed transaction.</a:t>
            </a:r>
          </a:p>
        </p:txBody>
      </p:sp>
    </p:spTree>
    <p:extLst>
      <p:ext uri="{BB962C8B-B14F-4D97-AF65-F5344CB8AC3E}">
        <p14:creationId xmlns:p14="http://schemas.microsoft.com/office/powerpoint/2010/main" val="64530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37"/>
                                        </p:tgtEl>
                                      </p:cBhvr>
                                    </p:animEffect>
                                    <p:set>
                                      <p:cBhvr>
                                        <p:cTn id="33" dur="1" fill="hold">
                                          <p:stCondLst>
                                            <p:cond delay="499"/>
                                          </p:stCondLst>
                                        </p:cTn>
                                        <p:tgtEl>
                                          <p:spTgt spid="3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33"/>
                                        </p:tgtEl>
                                      </p:cBhvr>
                                    </p:animEffect>
                                    <p:set>
                                      <p:cBhvr>
                                        <p:cTn id="50" dur="1" fill="hold">
                                          <p:stCondLst>
                                            <p:cond delay="499"/>
                                          </p:stCondLst>
                                        </p:cTn>
                                        <p:tgtEl>
                                          <p:spTgt spid="3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34"/>
                                        </p:tgtEl>
                                      </p:cBhvr>
                                    </p:animEffect>
                                    <p:set>
                                      <p:cBhvr>
                                        <p:cTn id="67" dur="1" fill="hold">
                                          <p:stCondLst>
                                            <p:cond delay="499"/>
                                          </p:stCondLst>
                                        </p:cTn>
                                        <p:tgtEl>
                                          <p:spTgt spid="3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1" nodeType="clickEffect">
                                  <p:stCondLst>
                                    <p:cond delay="0"/>
                                  </p:stCondLst>
                                  <p:childTnLst>
                                    <p:animEffect transition="out" filter="fade">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2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2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4" grpId="0" animBg="1"/>
      <p:bldP spid="14" grpId="0" animBg="1"/>
      <p:bldP spid="15" grpId="0" animBg="1"/>
      <p:bldP spid="16" grpId="0" animBg="1"/>
      <p:bldP spid="17" grpId="0" animBg="1"/>
      <p:bldP spid="37" grpId="0" animBg="1"/>
      <p:bldP spid="37" grpId="1" animBg="1"/>
      <p:bldP spid="19" grpId="0" animBg="1"/>
      <p:bldP spid="33" grpId="0" animBg="1"/>
      <p:bldP spid="33" grpId="1" animBg="1"/>
      <p:bldP spid="34" grpId="0" animBg="1"/>
      <p:bldP spid="34" grpId="1" animBg="1"/>
      <p:bldP spid="35" grpId="0" animBg="1"/>
      <p:bldP spid="35" grpId="1" animBg="1"/>
      <p:bldP spid="36" grpId="0" animBg="1"/>
      <p:bldP spid="3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37449</TotalTime>
  <Words>5963</Words>
  <Application>Microsoft Office PowerPoint</Application>
  <PresentationFormat>On-screen Show (4:3)</PresentationFormat>
  <Paragraphs>1110</Paragraphs>
  <Slides>74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Calibri</vt:lpstr>
      <vt:lpstr>FontAwesome</vt:lpstr>
      <vt:lpstr>Open Sans</vt:lpstr>
      <vt:lpstr>Open Sans Extrabold</vt:lpstr>
      <vt:lpstr>Open Sans Semibold</vt:lpstr>
      <vt:lpstr>Symbol</vt:lpstr>
      <vt:lpstr>Times New Roman</vt:lpstr>
      <vt:lpstr>Wingdings</vt:lpstr>
      <vt:lpstr>Office Theme</vt:lpstr>
      <vt:lpstr>Unit – 6 Transaction Management</vt:lpstr>
      <vt:lpstr>Topics to be covered</vt:lpstr>
      <vt:lpstr>What is transaction?</vt:lpstr>
      <vt:lpstr>ACID property of transaction</vt:lpstr>
      <vt:lpstr>ACID property of transaction</vt:lpstr>
      <vt:lpstr>ACID property of transaction</vt:lpstr>
      <vt:lpstr>ACID property of transaction</vt:lpstr>
      <vt:lpstr>ACID property of transaction</vt:lpstr>
      <vt:lpstr>Transaction State Diagram \ State Transition Diagram</vt:lpstr>
      <vt:lpstr>What is schedule?</vt:lpstr>
      <vt:lpstr>Example  of schedule</vt:lpstr>
      <vt:lpstr>Example  of schedule</vt:lpstr>
      <vt:lpstr>Serial schedule</vt:lpstr>
      <vt:lpstr>Example  of serial schedule</vt:lpstr>
      <vt:lpstr>Example  of serial schedule</vt:lpstr>
      <vt:lpstr>Interleaved schedule</vt:lpstr>
      <vt:lpstr>Example  of interleaved schedule</vt:lpstr>
      <vt:lpstr>Example  of interleaved schedule</vt:lpstr>
      <vt:lpstr>Equivalent schedule</vt:lpstr>
      <vt:lpstr>Serializability</vt:lpstr>
      <vt:lpstr>Conflicting instructions</vt:lpstr>
      <vt:lpstr>Conflict serializability</vt:lpstr>
      <vt:lpstr>Conflict serializability (example)</vt:lpstr>
      <vt:lpstr>Conflict serializability</vt:lpstr>
      <vt:lpstr>View serializability</vt:lpstr>
      <vt:lpstr>View serializable schedules</vt:lpstr>
      <vt:lpstr>Two phase commit protocol</vt:lpstr>
      <vt:lpstr>Two phase commit protocol</vt:lpstr>
      <vt:lpstr>Two phase commit protocol</vt:lpstr>
      <vt:lpstr>Two phase commit protocol</vt:lpstr>
      <vt:lpstr>Two phase commit protocol</vt:lpstr>
      <vt:lpstr>Database recovery</vt:lpstr>
      <vt:lpstr>Database recovery</vt:lpstr>
      <vt:lpstr>Log based recovery method</vt:lpstr>
      <vt:lpstr>Log based recovery method</vt:lpstr>
      <vt:lpstr>Immediate v/s Deferred database modification</vt:lpstr>
      <vt:lpstr>Immediate v/s Deferred database modification</vt:lpstr>
      <vt:lpstr>Immediate v/s Deferred database modification</vt:lpstr>
      <vt:lpstr>Problems with Deferred &amp; Immediate Updates</vt:lpstr>
      <vt:lpstr>Checkpoint</vt:lpstr>
      <vt:lpstr>Checkpoint works when failure occurs</vt:lpstr>
      <vt:lpstr>Page table structure</vt:lpstr>
      <vt:lpstr>Shadow paging technique </vt:lpstr>
      <vt:lpstr>Shadow paging technique </vt:lpstr>
      <vt:lpstr>Shadow paging technique </vt:lpstr>
      <vt:lpstr>Shadow paging technique </vt:lpstr>
      <vt:lpstr>Shadow paging technique </vt:lpstr>
      <vt:lpstr>What is concurrency?</vt:lpstr>
      <vt:lpstr>The lost update problem</vt:lpstr>
      <vt:lpstr>The dirty read problem</vt:lpstr>
      <vt:lpstr>The incorrect retrieval problem</vt:lpstr>
      <vt:lpstr>The incorrect retrieval problem</vt:lpstr>
      <vt:lpstr>Methods to control concurrency</vt:lpstr>
      <vt:lpstr>What is lock?</vt:lpstr>
      <vt:lpstr>What is lock?</vt:lpstr>
      <vt:lpstr>What is lock?</vt:lpstr>
      <vt:lpstr>Lock based protocol</vt:lpstr>
      <vt:lpstr>Lock based protocol</vt:lpstr>
      <vt:lpstr>Lock based protocol</vt:lpstr>
      <vt:lpstr>Two phase locking protocol</vt:lpstr>
      <vt:lpstr>Strict two phase locking protocol</vt:lpstr>
      <vt:lpstr>Rigorous two phase locking protocol</vt:lpstr>
      <vt:lpstr>Time stamp based protocol</vt:lpstr>
      <vt:lpstr>Time stamp ordering protocol</vt:lpstr>
      <vt:lpstr>Time stamp ordering protocol</vt:lpstr>
      <vt:lpstr>What is deadlock</vt:lpstr>
      <vt:lpstr>What is deadlock</vt:lpstr>
      <vt:lpstr>Four conditions of deadlock</vt:lpstr>
      <vt:lpstr>Deadlock detection for single resource</vt:lpstr>
      <vt:lpstr>Deadlock detection</vt:lpstr>
      <vt:lpstr>Deadlock recovery</vt:lpstr>
      <vt:lpstr>Deadlock prevention</vt:lpstr>
      <vt:lpstr>Deadlock prevention</vt:lpstr>
      <vt:lpstr>Deadlock prevention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3374</cp:revision>
  <dcterms:created xsi:type="dcterms:W3CDTF">2013-05-17T03:00:03Z</dcterms:created>
  <dcterms:modified xsi:type="dcterms:W3CDTF">2017-10-04T07:00:36Z</dcterms:modified>
</cp:coreProperties>
</file>