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51" r:id="rId3"/>
    <p:sldId id="409" r:id="rId4"/>
    <p:sldId id="411" r:id="rId5"/>
    <p:sldId id="413" r:id="rId6"/>
    <p:sldId id="412" r:id="rId7"/>
    <p:sldId id="414" r:id="rId8"/>
    <p:sldId id="410" r:id="rId9"/>
    <p:sldId id="415" r:id="rId10"/>
    <p:sldId id="417" r:id="rId11"/>
    <p:sldId id="418" r:id="rId12"/>
    <p:sldId id="419" r:id="rId13"/>
    <p:sldId id="420" r:id="rId14"/>
    <p:sldId id="4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lIvfsyVRBheuLpo5GGyMw==" hashData="awZUZqu32AJnQZShyJtEVYD197WsFwUE53EIYYvirv7+eWnx/JMevc2CfaQqV5f1jR3v3L4w3g4w53WbMdP4H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716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7: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4305300" cy="556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8126"/>
            <a:ext cx="4305300" cy="5555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7: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endParaRPr lang="da-DK" sz="1800" kern="1200" noProof="1" smtClean="0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1816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7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191" y="619125"/>
            <a:ext cx="4118809" cy="311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Access </a:t>
            </a:r>
            <a:r>
              <a:rPr lang="en-US" dirty="0"/>
              <a:t>control methods of data security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different methods of data access control:-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Discretionary </a:t>
            </a:r>
            <a:r>
              <a:rPr lang="en-US" dirty="0"/>
              <a:t>access control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Mandatory </a:t>
            </a:r>
            <a:r>
              <a:rPr lang="en-US" dirty="0"/>
              <a:t>access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discretionary access control (DAC), the owner of the object specifies which </a:t>
            </a:r>
            <a:r>
              <a:rPr lang="en-US" dirty="0" smtClean="0"/>
              <a:t>subjects (user) </a:t>
            </a:r>
            <a:r>
              <a:rPr lang="en-US" dirty="0"/>
              <a:t>can access the object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method a single user can have different rights on different data items, as well as different user can have different rights on the same data item.</a:t>
            </a:r>
          </a:p>
          <a:p>
            <a:pPr algn="just"/>
            <a:r>
              <a:rPr lang="en-US" dirty="0"/>
              <a:t>SQL support discretionary access control through the GRANT and REVOKE commands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GRANT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command gives rights to user for a data items.</a:t>
            </a:r>
          </a:p>
          <a:p>
            <a:pPr lvl="1"/>
            <a:r>
              <a:rPr lang="en-US" dirty="0"/>
              <a:t>Syntax</a:t>
            </a:r>
            <a:r>
              <a:rPr lang="en-US" dirty="0" smtClean="0"/>
              <a:t>:- GRANT </a:t>
            </a:r>
            <a:r>
              <a:rPr lang="en-US" dirty="0"/>
              <a:t>privilege ON object TO user [WITH GRANT OPTION]</a:t>
            </a:r>
          </a:p>
          <a:p>
            <a:pPr algn="just"/>
            <a:r>
              <a:rPr lang="en-US" dirty="0"/>
              <a:t>REVOKE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command takes back rights from user for a data items.</a:t>
            </a:r>
          </a:p>
          <a:p>
            <a:pPr lvl="1"/>
            <a:r>
              <a:rPr lang="en-US" dirty="0"/>
              <a:t>Syntax</a:t>
            </a:r>
            <a:r>
              <a:rPr lang="en-US" dirty="0" smtClean="0"/>
              <a:t>:- REVOKE </a:t>
            </a:r>
            <a:r>
              <a:rPr lang="en-US" dirty="0"/>
              <a:t>privilege ON object FROM user {RESTRICT/CASCADE}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Mandatory</a:t>
            </a:r>
            <a:r>
              <a:rPr lang="en-US" sz="4000" dirty="0" smtClean="0"/>
              <a:t> 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access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this method individual user cannot get rights.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all the users as well as all the objects are classified into different categories. Each user is assigned a clearance level and each object is assigned a security level.</a:t>
            </a:r>
          </a:p>
          <a:p>
            <a:pPr algn="just"/>
            <a:r>
              <a:rPr lang="en-US" dirty="0"/>
              <a:t>A user can access object of particular security level only if he has proper clearance level.</a:t>
            </a:r>
          </a:p>
          <a:p>
            <a:pPr algn="just"/>
            <a:r>
              <a:rPr lang="en-US" dirty="0"/>
              <a:t>The DBMS determines whether a given user can read or write a given object based on some rules.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rule makes sure that sensitive data can never be passed to a user without necessary clearance.</a:t>
            </a:r>
          </a:p>
          <a:p>
            <a:pPr lvl="1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Mandatory</a:t>
            </a:r>
            <a:r>
              <a:rPr lang="en-US" sz="4000" dirty="0" smtClean="0"/>
              <a:t> 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access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Components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commonly used mandatory access control technique for multi-level security uses four components as given below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Subjects</a:t>
            </a:r>
            <a:r>
              <a:rPr lang="en-US" dirty="0"/>
              <a:t>:-Such as users, accounts, programs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Objects</a:t>
            </a:r>
            <a:r>
              <a:rPr lang="en-US" dirty="0"/>
              <a:t>:-Such as relation (table), tuples (records), attribute (column), view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Clearance</a:t>
            </a:r>
            <a:r>
              <a:rPr lang="en-US" dirty="0" smtClean="0"/>
              <a:t> </a:t>
            </a:r>
            <a:r>
              <a:rPr lang="en-US" b="1" dirty="0"/>
              <a:t>level</a:t>
            </a:r>
            <a:r>
              <a:rPr lang="en-US" dirty="0"/>
              <a:t>:-Such as top secret (TS), secret (S), confidential (C), Unclassified (U). Each subject is classified into one of these four classes.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Security </a:t>
            </a:r>
            <a:r>
              <a:rPr lang="en-US" b="1" dirty="0"/>
              <a:t>level</a:t>
            </a:r>
            <a:r>
              <a:rPr lang="en-US" dirty="0"/>
              <a:t>: -Such as top secret (TS), secret (S), confidential (C), Unclassified (U). Each object is classified into one of these four classes.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above system TS&gt;S&gt;C&gt;U, where TS&gt;S means class TS data is more sensitive than class S data.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Mandatory</a:t>
            </a:r>
            <a:r>
              <a:rPr lang="en-US" sz="4000" dirty="0" smtClean="0"/>
              <a:t> </a:t>
            </a:r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access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Rules:-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user can access data by following two rules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Security </a:t>
            </a:r>
            <a:r>
              <a:rPr lang="en-US" b="1" dirty="0"/>
              <a:t>property</a:t>
            </a:r>
            <a:r>
              <a:rPr lang="en-US" dirty="0" smtClean="0"/>
              <a:t>:-</a:t>
            </a:r>
          </a:p>
          <a:p>
            <a:pPr lvl="1"/>
            <a:r>
              <a:rPr lang="en-US" dirty="0" smtClean="0"/>
              <a:t>Subject S will read object O if class (S)&gt;=class (O)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smtClean="0"/>
              <a:t>Star </a:t>
            </a:r>
            <a:r>
              <a:rPr lang="en-US" b="1" dirty="0"/>
              <a:t>(*) security property</a:t>
            </a:r>
            <a:r>
              <a:rPr lang="en-US" dirty="0" smtClean="0"/>
              <a:t>:-</a:t>
            </a:r>
          </a:p>
          <a:p>
            <a:pPr lvl="1"/>
            <a:r>
              <a:rPr lang="en-US" dirty="0" smtClean="0"/>
              <a:t>Subject S will write object O if class (S) &lt;=class (O)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Discretionary </a:t>
            </a:r>
            <a:r>
              <a:rPr lang="en-US" sz="3200" dirty="0"/>
              <a:t>access </a:t>
            </a:r>
            <a:r>
              <a:rPr lang="en-US" sz="3200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Mandatory </a:t>
            </a:r>
            <a:r>
              <a:rPr lang="en-US" sz="3200" dirty="0"/>
              <a:t>Access </a:t>
            </a:r>
            <a:r>
              <a:rPr lang="en-US" sz="3200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 </a:t>
            </a:r>
            <a:r>
              <a:rPr lang="en-US" sz="3200" dirty="0"/>
              <a:t>Encryption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Data security is the protection of the data from unauthorized users. </a:t>
            </a:r>
          </a:p>
          <a:p>
            <a:pPr lvl="0" algn="just"/>
            <a:r>
              <a:rPr lang="en-US" dirty="0"/>
              <a:t>Only the authorized users are allowed to access the data. </a:t>
            </a:r>
          </a:p>
          <a:p>
            <a:pPr algn="just"/>
            <a:r>
              <a:rPr lang="en-US" dirty="0"/>
              <a:t>Most of the users are allowed to access a part of database i.e., the data that is </a:t>
            </a:r>
            <a:r>
              <a:rPr lang="en-US" dirty="0" smtClean="0"/>
              <a:t>related </a:t>
            </a:r>
            <a:r>
              <a:rPr lang="en-US" dirty="0"/>
              <a:t>to them or related to their department. </a:t>
            </a:r>
          </a:p>
          <a:p>
            <a:pPr lvl="0" algn="just"/>
            <a:r>
              <a:rPr lang="en-US" dirty="0" smtClean="0"/>
              <a:t>Mostly</a:t>
            </a:r>
            <a:r>
              <a:rPr lang="en-US" dirty="0"/>
              <a:t>, the DBA or head of department can access all the data in the database. </a:t>
            </a:r>
          </a:p>
          <a:p>
            <a:pPr lvl="0" algn="just"/>
            <a:r>
              <a:rPr lang="en-US" dirty="0"/>
              <a:t>Some users may be permitted only to retrieve data, whereas others are allowed to retrieve as well as to update data. </a:t>
            </a:r>
          </a:p>
        </p:txBody>
      </p:sp>
    </p:spTree>
    <p:extLst>
      <p:ext uri="{BB962C8B-B14F-4D97-AF65-F5344CB8AC3E}">
        <p14:creationId xmlns:p14="http://schemas.microsoft.com/office/powerpoint/2010/main" val="2642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Security</a:t>
            </a:r>
          </a:p>
          <a:p>
            <a:pPr lvl="0" algn="just"/>
            <a:r>
              <a:rPr lang="en-US" dirty="0"/>
              <a:t>Data security defines a prevention of data corruption through the use of controlled access mechanisms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Data security deals with protection of </a:t>
            </a:r>
            <a:r>
              <a:rPr lang="en-US" dirty="0" smtClean="0"/>
              <a:t>data.</a:t>
            </a:r>
          </a:p>
          <a:p>
            <a:pPr lvl="0" algn="just"/>
            <a:r>
              <a:rPr lang="en-US" dirty="0"/>
              <a:t>Data security is making sure only the people who should have access to the data are the only ones who can access the data.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Integrity</a:t>
            </a:r>
          </a:p>
          <a:p>
            <a:pPr algn="just"/>
            <a:r>
              <a:rPr lang="en-US" dirty="0"/>
              <a:t>Data integrity defines a quality of data, which guarantees the data is complete and has a whole structure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Data integrity deals with the validity of </a:t>
            </a:r>
            <a:r>
              <a:rPr lang="en-US" dirty="0" smtClean="0"/>
              <a:t>data.</a:t>
            </a:r>
          </a:p>
          <a:p>
            <a:pPr algn="just"/>
            <a:r>
              <a:rPr lang="en-US" dirty="0"/>
              <a:t>Data integrity is making sure the data is correct and not corrupt.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v/s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Authentication</a:t>
            </a:r>
          </a:p>
          <a:p>
            <a:pPr algn="just"/>
            <a:r>
              <a:rPr lang="en-US" dirty="0"/>
              <a:t>Logging on to a </a:t>
            </a:r>
            <a:r>
              <a:rPr lang="en-US" dirty="0" smtClean="0"/>
              <a:t>PC or some website or app </a:t>
            </a:r>
            <a:r>
              <a:rPr lang="en-US" dirty="0"/>
              <a:t>with </a:t>
            </a:r>
            <a:r>
              <a:rPr lang="en-US" dirty="0" smtClean="0"/>
              <a:t> </a:t>
            </a:r>
            <a:r>
              <a:rPr lang="en-US" dirty="0"/>
              <a:t>username and password is authentication.</a:t>
            </a:r>
          </a:p>
          <a:p>
            <a:pPr algn="just"/>
            <a:r>
              <a:rPr lang="en-US" dirty="0" smtClean="0"/>
              <a:t>Authentication </a:t>
            </a:r>
            <a:r>
              <a:rPr lang="en-US" dirty="0"/>
              <a:t>is the process of verifying who you are.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providing integrity control and security to the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u="sng" dirty="0"/>
              <a:t>Authorization</a:t>
            </a:r>
          </a:p>
          <a:p>
            <a:pPr algn="just"/>
            <a:r>
              <a:rPr lang="en-US" dirty="0"/>
              <a:t>Accessing a </a:t>
            </a:r>
            <a:r>
              <a:rPr lang="en-US" dirty="0" smtClean="0"/>
              <a:t>file (data) </a:t>
            </a:r>
            <a:r>
              <a:rPr lang="en-US" dirty="0"/>
              <a:t>from </a:t>
            </a:r>
            <a:r>
              <a:rPr lang="en-US" dirty="0" smtClean="0"/>
              <a:t>hard </a:t>
            </a:r>
            <a:r>
              <a:rPr lang="en-US" dirty="0"/>
              <a:t>disk </a:t>
            </a:r>
            <a:r>
              <a:rPr lang="en-US" dirty="0" smtClean="0"/>
              <a:t>or some database is authorization.</a:t>
            </a:r>
            <a:endParaRPr lang="en-US" dirty="0"/>
          </a:p>
          <a:p>
            <a:pPr algn="just"/>
            <a:r>
              <a:rPr lang="en-US" dirty="0"/>
              <a:t>Authorization is the process of verifies what you are authorized to do or not to do.</a:t>
            </a:r>
          </a:p>
          <a:p>
            <a:pPr algn="just"/>
            <a:r>
              <a:rPr lang="en-US" dirty="0"/>
              <a:t>It is protecting the data to ensure privacy and access control of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</a:t>
            </a:r>
            <a:r>
              <a:rPr lang="en-US" dirty="0"/>
              <a:t>v/s</a:t>
            </a:r>
            <a:r>
              <a:rPr lang="en-US" dirty="0" smtClean="0"/>
              <a:t>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audit trail?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Audit trails maintain a record of system activity both by system </a:t>
            </a:r>
            <a:r>
              <a:rPr lang="en-US" dirty="0" smtClean="0"/>
              <a:t>and application </a:t>
            </a:r>
            <a:r>
              <a:rPr lang="en-US" dirty="0"/>
              <a:t>processes and by user activity of systems and applications.  </a:t>
            </a:r>
            <a:endParaRPr lang="en-US" dirty="0" smtClean="0"/>
          </a:p>
          <a:p>
            <a:pPr lvl="0" algn="just"/>
            <a:r>
              <a:rPr lang="en-US" dirty="0" smtClean="0"/>
              <a:t>An </a:t>
            </a:r>
            <a:r>
              <a:rPr lang="en-US" dirty="0"/>
              <a:t>audit trail is a series of records of computer events, about </a:t>
            </a:r>
            <a:r>
              <a:rPr lang="en-US" dirty="0" smtClean="0"/>
              <a:t>an operating </a:t>
            </a:r>
            <a:r>
              <a:rPr lang="en-US" dirty="0"/>
              <a:t>system, an </a:t>
            </a:r>
            <a:r>
              <a:rPr lang="en-US" dirty="0" smtClean="0"/>
              <a:t>application </a:t>
            </a:r>
            <a:r>
              <a:rPr lang="en-US" dirty="0"/>
              <a:t>or user activities.  </a:t>
            </a:r>
            <a:endParaRPr lang="en-US" dirty="0" smtClean="0"/>
          </a:p>
          <a:p>
            <a:pPr lvl="0" algn="just"/>
            <a:r>
              <a:rPr lang="en-US" dirty="0" smtClean="0"/>
              <a:t>A </a:t>
            </a:r>
            <a:r>
              <a:rPr lang="en-US" dirty="0"/>
              <a:t>computer </a:t>
            </a:r>
            <a:r>
              <a:rPr lang="en-US" dirty="0" smtClean="0"/>
              <a:t>system may </a:t>
            </a:r>
            <a:r>
              <a:rPr lang="en-US" dirty="0"/>
              <a:t>have several audit trails, each devoted to a particular type </a:t>
            </a:r>
            <a:r>
              <a:rPr lang="en-US" dirty="0" smtClean="0"/>
              <a:t>of activity</a:t>
            </a:r>
            <a:r>
              <a:rPr lang="en-US" dirty="0"/>
              <a:t>.  </a:t>
            </a:r>
            <a:endParaRPr lang="en-US" dirty="0" smtClean="0"/>
          </a:p>
          <a:p>
            <a:pPr algn="just"/>
            <a:r>
              <a:rPr lang="en-US" dirty="0"/>
              <a:t>In conjunction with appropriate tools and procedures, audit trails can assist in detecting security violations, performance problems, and flaws in applications.  </a:t>
            </a:r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Encryption is a security method in which information is encoded in such a way that only authorized user can read </a:t>
            </a:r>
            <a:r>
              <a:rPr lang="en-US" dirty="0" smtClean="0"/>
              <a:t>(understand) it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r>
              <a:rPr lang="en-US" dirty="0" smtClean="0"/>
              <a:t>It </a:t>
            </a:r>
            <a:r>
              <a:rPr lang="en-US" dirty="0"/>
              <a:t>uses encryption algorithm to generate </a:t>
            </a:r>
            <a:r>
              <a:rPr lang="en-US" dirty="0" err="1"/>
              <a:t>ciphertext</a:t>
            </a:r>
            <a:r>
              <a:rPr lang="en-US" dirty="0"/>
              <a:t> that can only be read if decrypted.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d</a:t>
            </a:r>
            <a:r>
              <a:rPr lang="en-US" dirty="0" smtClean="0"/>
              <a:t>ata encryption?</a:t>
            </a:r>
            <a:endParaRPr lang="en-US" dirty="0"/>
          </a:p>
        </p:txBody>
      </p:sp>
      <p:pic>
        <p:nvPicPr>
          <p:cNvPr id="2050" name="Picture 2" descr="https://digitalguardian.com/sites/default/files/blog%202-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0668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 method (process)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672"/>
            <a:ext cx="1828800" cy="12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5232"/>
            <a:ext cx="1828800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900" y="988828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1005199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94361"/>
            <a:ext cx="1828800" cy="12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43300" y="98882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Unauthorized</a:t>
            </a:r>
            <a:endParaRPr lang="en-US" sz="2400" dirty="0"/>
          </a:p>
        </p:txBody>
      </p:sp>
      <p:cxnSp>
        <p:nvCxnSpPr>
          <p:cNvPr id="14" name="Elbow Connector 13"/>
          <p:cNvCxnSpPr>
            <a:stCxn id="3078" idx="2"/>
          </p:cNvCxnSpPr>
          <p:nvPr/>
        </p:nvCxnSpPr>
        <p:spPr>
          <a:xfrm rot="16200000" flipH="1">
            <a:off x="3695700" y="571500"/>
            <a:ext cx="1752600" cy="6096000"/>
          </a:xfrm>
          <a:prstGeom prst="bentConnector2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620000" y="2725282"/>
            <a:ext cx="0" cy="183242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80" idx="2"/>
          </p:cNvCxnSpPr>
          <p:nvPr/>
        </p:nvCxnSpPr>
        <p:spPr>
          <a:xfrm>
            <a:off x="4572000" y="2714171"/>
            <a:ext cx="0" cy="1781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4076700" y="3222396"/>
            <a:ext cx="990600" cy="838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6900" y="2743200"/>
            <a:ext cx="83502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Hello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6899" y="3836770"/>
            <a:ext cx="83502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Khoor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82" name="Picture 10" descr="Image result for k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458229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810501" y="2778690"/>
            <a:ext cx="83502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Hello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10500" y="3872260"/>
            <a:ext cx="83502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Khoor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9" name="Picture 10" descr="Image result for k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64476" y="3493719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ular Callout 21"/>
          <p:cNvSpPr/>
          <p:nvPr/>
        </p:nvSpPr>
        <p:spPr>
          <a:xfrm>
            <a:off x="1774824" y="2778690"/>
            <a:ext cx="1235076" cy="443706"/>
          </a:xfrm>
          <a:prstGeom prst="wedgeRoundRectCallout">
            <a:avLst>
              <a:gd name="adj1" fmla="val -79445"/>
              <a:gd name="adj2" fmla="val 59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84348" y="3751719"/>
            <a:ext cx="1235076" cy="443706"/>
          </a:xfrm>
          <a:prstGeom prst="wedgeRoundRectCallout">
            <a:avLst>
              <a:gd name="adj1" fmla="val -79445"/>
              <a:gd name="adj2" fmla="val 59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20" grpId="0" animBg="1"/>
      <p:bldP spid="21" grpId="0" animBg="1"/>
      <p:bldP spid="25" grpId="0" animBg="1"/>
      <p:bldP spid="27" grpId="0" animBg="1"/>
      <p:bldP spid="27" grpId="1" animBg="1"/>
      <p:bldP spid="27" grpId="2" animBg="1"/>
      <p:bldP spid="28" grpId="0" animBg="1"/>
      <p:bldP spid="22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Types of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two types of encryptions schemes as listed below: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Symmetric key encryption / </a:t>
            </a:r>
            <a:r>
              <a:rPr lang="en-US" dirty="0"/>
              <a:t>Private key encryption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Public key </a:t>
            </a:r>
            <a:r>
              <a:rPr lang="en-US" dirty="0"/>
              <a:t>encryption</a:t>
            </a:r>
          </a:p>
          <a:p>
            <a:pPr algn="just"/>
            <a:r>
              <a:rPr lang="en-US" dirty="0"/>
              <a:t>Symmetric key encryption</a:t>
            </a:r>
          </a:p>
          <a:p>
            <a:pPr lvl="1"/>
            <a:r>
              <a:rPr lang="en-US" dirty="0"/>
              <a:t>Symmetric key encryption algorithm uses same cryptographic keys for both encryption and decryption of cipher text.</a:t>
            </a:r>
          </a:p>
          <a:p>
            <a:pPr algn="just"/>
            <a:r>
              <a:rPr lang="en-US" dirty="0" smtClean="0"/>
              <a:t>Public </a:t>
            </a:r>
            <a:r>
              <a:rPr lang="en-US" smtClean="0"/>
              <a:t>key encryption</a:t>
            </a:r>
            <a:endParaRPr lang="en-US" dirty="0"/>
          </a:p>
          <a:p>
            <a:pPr lvl="1"/>
            <a:r>
              <a:rPr lang="en-US" dirty="0"/>
              <a:t>Public key encryption algorithm uses pair of keys, one of which is a secret key and one of which is public.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two keys are mathematically linked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7637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43049</TotalTime>
  <Words>857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7 Security </vt:lpstr>
      <vt:lpstr>Topics to be covered</vt:lpstr>
      <vt:lpstr>What is security?</vt:lpstr>
      <vt:lpstr>Security v/s Integrity</vt:lpstr>
      <vt:lpstr>Authentication v/s Authorization</vt:lpstr>
      <vt:lpstr>What is audit trail?</vt:lpstr>
      <vt:lpstr>What is data encryption?</vt:lpstr>
      <vt:lpstr>Data encryption method (process)</vt:lpstr>
      <vt:lpstr>Types of Encryption</vt:lpstr>
      <vt:lpstr> Access control methods of data security </vt:lpstr>
      <vt:lpstr>Discretionary access control</vt:lpstr>
      <vt:lpstr>Mandatory access control</vt:lpstr>
      <vt:lpstr>Mandatory access control</vt:lpstr>
      <vt:lpstr>Mandatory access control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3076</cp:revision>
  <dcterms:created xsi:type="dcterms:W3CDTF">2013-05-17T03:00:03Z</dcterms:created>
  <dcterms:modified xsi:type="dcterms:W3CDTF">2017-09-15T05:38:23Z</dcterms:modified>
</cp:coreProperties>
</file>