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51" r:id="rId3"/>
    <p:sldId id="422" r:id="rId4"/>
    <p:sldId id="421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3" r:id="rId15"/>
    <p:sldId id="434" r:id="rId16"/>
    <p:sldId id="432" r:id="rId17"/>
    <p:sldId id="436" r:id="rId18"/>
    <p:sldId id="435" r:id="rId19"/>
    <p:sldId id="437" r:id="rId20"/>
    <p:sldId id="438" r:id="rId21"/>
    <p:sldId id="439" r:id="rId22"/>
    <p:sldId id="441" r:id="rId23"/>
    <p:sldId id="440" r:id="rId24"/>
    <p:sldId id="442" r:id="rId25"/>
    <p:sldId id="443" r:id="rId26"/>
    <p:sldId id="444" r:id="rId27"/>
    <p:sldId id="4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2/ZEYzoSPo5O2mvQJBypA==" hashData="pvZosSF49hEYGCePJnHyvdcfDPdM/Uvej0kRpP3l2J1BULnti0fXOmXV7eVnyIy68cv8wJLEddPdmJ05oyxxK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716" autoAdjust="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04-10-2017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9: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PL/SQL Concepts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9: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PL/SQL Concepts</a:t>
            </a:r>
            <a:endParaRPr lang="da-DK" sz="1800" kern="1200" noProof="1" smtClean="0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1816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9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PL/SQL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Concepts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91" y="619125"/>
            <a:ext cx="4118809" cy="31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OR REPLACE PROCEDURE </a:t>
            </a:r>
            <a:r>
              <a:rPr lang="en-US" dirty="0" err="1"/>
              <a:t>get_studentname_by_id</a:t>
            </a:r>
            <a:r>
              <a:rPr lang="en-US" dirty="0"/>
              <a:t> (id IN NUMBER)</a:t>
            </a:r>
          </a:p>
          <a:p>
            <a:pPr marL="0" indent="0" algn="just">
              <a:buNone/>
            </a:pPr>
            <a:r>
              <a:rPr lang="en-US" dirty="0" smtClean="0"/>
              <a:t>	IS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BEGIN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SELECT </a:t>
            </a:r>
            <a:r>
              <a:rPr lang="en-US" sz="2200" dirty="0" err="1" smtClean="0"/>
              <a:t>studentname</a:t>
            </a:r>
            <a:r>
              <a:rPr lang="en-US" sz="2200" dirty="0" smtClean="0"/>
              <a:t> FROM </a:t>
            </a:r>
            <a:r>
              <a:rPr lang="en-US" sz="2200" dirty="0" err="1" smtClean="0"/>
              <a:t>stu_tbl</a:t>
            </a:r>
            <a:r>
              <a:rPr lang="en-US" sz="2200" dirty="0" smtClean="0"/>
              <a:t> WHERE </a:t>
            </a:r>
            <a:r>
              <a:rPr lang="en-US" sz="2200" dirty="0" err="1"/>
              <a:t>studentID</a:t>
            </a:r>
            <a:r>
              <a:rPr lang="en-US" sz="2200" dirty="0"/>
              <a:t> = id;</a:t>
            </a:r>
          </a:p>
          <a:p>
            <a:pPr marL="0" indent="0" algn="just">
              <a:buNone/>
            </a:pPr>
            <a:r>
              <a:rPr lang="en-US" dirty="0" smtClean="0"/>
              <a:t>	END</a:t>
            </a:r>
            <a:r>
              <a:rPr lang="en-US" dirty="0"/>
              <a:t>;</a:t>
            </a:r>
          </a:p>
          <a:p>
            <a:pPr algn="just"/>
            <a:r>
              <a:rPr lang="en-US" b="1" dirty="0"/>
              <a:t>Execute</a:t>
            </a:r>
            <a:r>
              <a:rPr lang="en-US" dirty="0"/>
              <a:t>:-	EXECUTE </a:t>
            </a:r>
            <a:r>
              <a:rPr lang="en-US" dirty="0" err="1"/>
              <a:t>get_studentname_by_id</a:t>
            </a:r>
            <a:r>
              <a:rPr lang="en-US" dirty="0"/>
              <a:t>(10);				OR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get_studentname_by_id</a:t>
            </a:r>
            <a:r>
              <a:rPr lang="en-US" dirty="0" smtClean="0"/>
              <a:t>(10</a:t>
            </a:r>
            <a:r>
              <a:rPr lang="en-US" dirty="0"/>
              <a:t>);</a:t>
            </a:r>
          </a:p>
          <a:p>
            <a:pPr algn="just"/>
            <a:r>
              <a:rPr lang="en-US" b="1" dirty="0" smtClean="0"/>
              <a:t>Explanation</a:t>
            </a:r>
            <a:r>
              <a:rPr lang="en-US" dirty="0" smtClean="0"/>
              <a:t>:- </a:t>
            </a:r>
            <a:r>
              <a:rPr lang="en-US" dirty="0"/>
              <a:t>Above procedure gives the name of student whose id is 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trigger is a PL/SQL block structure which is triggered (executed) automatically when DML statements like Insert, Delete, and Update is executed on a table.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triggers based on the level it is </a:t>
            </a:r>
            <a:r>
              <a:rPr lang="en-US" dirty="0" smtClean="0"/>
              <a:t>triggered.</a:t>
            </a:r>
          </a:p>
          <a:p>
            <a:pPr lvl="1"/>
            <a:r>
              <a:rPr lang="en-US" dirty="0" smtClean="0"/>
              <a:t>Row </a:t>
            </a:r>
            <a:r>
              <a:rPr lang="en-US" dirty="0"/>
              <a:t>level trigger - An event is triggered when any row of the table is changed irrespective of insert, update or delete statement. </a:t>
            </a:r>
            <a:endParaRPr lang="en-US" dirty="0" smtClean="0"/>
          </a:p>
          <a:p>
            <a:pPr lvl="1"/>
            <a:r>
              <a:rPr lang="en-US" dirty="0" smtClean="0"/>
              <a:t>Statement </a:t>
            </a:r>
            <a:r>
              <a:rPr lang="en-US" dirty="0"/>
              <a:t>level trigger - An event is triggered when particular SQL statement is executed, e.g. trigger on insert command.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cannot pass parameters into triggers like stored procedure.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cannot do transaction control (commit … rollback) in trigger.</a:t>
            </a:r>
          </a:p>
          <a:p>
            <a:pPr algn="just"/>
            <a:r>
              <a:rPr lang="en-US" dirty="0" smtClean="0"/>
              <a:t>Triggers </a:t>
            </a:r>
            <a:r>
              <a:rPr lang="en-US" dirty="0"/>
              <a:t>are normally slow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triggers can be used,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change in one table, we want to update other table.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update derived columns whose values change based on other </a:t>
            </a:r>
            <a:r>
              <a:rPr lang="en-US" dirty="0" smtClean="0"/>
              <a:t>columns.</a:t>
            </a:r>
          </a:p>
          <a:p>
            <a:pPr lvl="1"/>
            <a:r>
              <a:rPr lang="en-US" dirty="0" smtClean="0"/>
              <a:t>Logging.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business rules.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[OR REPLACE] TRIGGER </a:t>
            </a:r>
            <a:r>
              <a:rPr lang="en-US" dirty="0" err="1"/>
              <a:t>trigger_name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	[</a:t>
            </a:r>
            <a:r>
              <a:rPr lang="en-US" dirty="0"/>
              <a:t>BEFORE / AFTER] </a:t>
            </a:r>
          </a:p>
          <a:p>
            <a:pPr marL="0" indent="0">
              <a:buNone/>
            </a:pPr>
            <a:r>
              <a:rPr lang="en-US" dirty="0" smtClean="0"/>
              <a:t>		[</a:t>
            </a:r>
            <a:r>
              <a:rPr lang="en-US" dirty="0"/>
              <a:t>INSERT / UPDATE / DELETE [of </a:t>
            </a:r>
            <a:r>
              <a:rPr lang="en-US" dirty="0" err="1"/>
              <a:t>columnname</a:t>
            </a:r>
            <a:r>
              <a:rPr lang="en-US" dirty="0"/>
              <a:t>]]</a:t>
            </a:r>
          </a:p>
          <a:p>
            <a:pPr marL="0" indent="0">
              <a:buNone/>
            </a:pPr>
            <a:r>
              <a:rPr lang="en-US" dirty="0" smtClean="0"/>
              <a:t>	ON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	[</a:t>
            </a:r>
            <a:r>
              <a:rPr lang="en-US" dirty="0"/>
              <a:t>REFERENCING [OLD AS old, NEW AS new]] </a:t>
            </a:r>
          </a:p>
          <a:p>
            <a:pPr marL="0" indent="0">
              <a:buNone/>
            </a:pPr>
            <a:r>
              <a:rPr lang="en-US" dirty="0" smtClean="0"/>
              <a:t>		[</a:t>
            </a:r>
            <a:r>
              <a:rPr lang="en-US" dirty="0"/>
              <a:t>FOR EACH ROW [WHEN condition]] </a:t>
            </a:r>
          </a:p>
          <a:p>
            <a:pPr marL="0" indent="0">
              <a:buNone/>
            </a:pPr>
            <a:r>
              <a:rPr lang="en-US" dirty="0" smtClean="0"/>
              <a:t>	DECLARE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Declaration </a:t>
            </a:r>
            <a:r>
              <a:rPr lang="en-US" dirty="0"/>
              <a:t>section</a:t>
            </a:r>
          </a:p>
          <a:p>
            <a:pPr marL="0" indent="0">
              <a:buNone/>
            </a:pPr>
            <a:r>
              <a:rPr lang="en-US" dirty="0" smtClean="0"/>
              <a:t>	BEGIN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Executable </a:t>
            </a:r>
            <a:r>
              <a:rPr lang="en-US" dirty="0"/>
              <a:t>statements  </a:t>
            </a:r>
          </a:p>
          <a:p>
            <a:pPr marL="0" indent="0">
              <a:buNone/>
            </a:pPr>
            <a:r>
              <a:rPr lang="en-US" dirty="0" smtClean="0"/>
              <a:t>	END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[OR REPLACE ] TRIGGER </a:t>
            </a:r>
            <a:r>
              <a:rPr lang="en-US" dirty="0" err="1"/>
              <a:t>trigger_name</a:t>
            </a:r>
            <a:r>
              <a:rPr lang="en-US" dirty="0"/>
              <a:t>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creates a trigger with the given name or overwrites an existing trigger. </a:t>
            </a:r>
          </a:p>
          <a:p>
            <a:r>
              <a:rPr lang="en-US" dirty="0"/>
              <a:t>[BEFORE | AFTER]:-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indicates at what time the trigger should be fired. Before updating the table or after updating a table. </a:t>
            </a:r>
          </a:p>
          <a:p>
            <a:r>
              <a:rPr lang="en-US" dirty="0"/>
              <a:t>[INSERT / UPDATE / DELETE]:-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determines on which kind of statement the trigger should be fired.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on insert or update or delete or combination of any or all.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than one statement can be used together separated by OR keyword. The trigger gets fired at all the specified triggering event. </a:t>
            </a:r>
          </a:p>
        </p:txBody>
      </p:sp>
    </p:spTree>
    <p:extLst>
      <p:ext uri="{BB962C8B-B14F-4D97-AF65-F5344CB8AC3E}">
        <p14:creationId xmlns:p14="http://schemas.microsoft.com/office/powerpoint/2010/main" val="195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[OF </a:t>
            </a:r>
            <a:r>
              <a:rPr lang="en-US" dirty="0" err="1" smtClean="0"/>
              <a:t>columnname</a:t>
            </a:r>
            <a:r>
              <a:rPr lang="en-US" dirty="0" smtClean="0"/>
              <a:t>]:- </a:t>
            </a:r>
          </a:p>
          <a:p>
            <a:pPr lvl="1"/>
            <a:r>
              <a:rPr lang="en-US" dirty="0" smtClean="0"/>
              <a:t>This clause is used when you want to trigger an event only when a specific column is updated. This clause is mostly used with update triggers.</a:t>
            </a:r>
          </a:p>
          <a:p>
            <a:pPr algn="just"/>
            <a:r>
              <a:rPr lang="en-US" dirty="0" smtClean="0"/>
              <a:t>[ON </a:t>
            </a:r>
            <a:r>
              <a:rPr lang="en-US" dirty="0" err="1" smtClean="0"/>
              <a:t>table_name</a:t>
            </a:r>
            <a:r>
              <a:rPr lang="en-US" dirty="0" smtClean="0"/>
              <a:t>]:- </a:t>
            </a:r>
          </a:p>
          <a:p>
            <a:pPr lvl="1"/>
            <a:r>
              <a:rPr lang="en-US" dirty="0" smtClean="0"/>
              <a:t>This clause identifies the name of the table or view to which the trigger is related. 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[REFERENCING OLD AS old NEW AS new]:- </a:t>
            </a:r>
            <a:endParaRPr lang="en-US" sz="2400" dirty="0" smtClean="0"/>
          </a:p>
          <a:p>
            <a:pPr lvl="1"/>
            <a:r>
              <a:rPr lang="en-US" dirty="0"/>
              <a:t>This clause is used to reference the old and new values of the data being changed.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you reference the values as old. </a:t>
            </a:r>
            <a:r>
              <a:rPr lang="en-US" dirty="0" err="1"/>
              <a:t>column_name</a:t>
            </a:r>
            <a:r>
              <a:rPr lang="en-US" dirty="0"/>
              <a:t> or </a:t>
            </a:r>
            <a:r>
              <a:rPr lang="en-US" dirty="0" err="1"/>
              <a:t>new.column_name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reference names can also be changed from old or new to any other user-defined name.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reference old values while inserting a record, or new values while deleting a record, because they do not exist.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/>
              <a:t>FOR EACH ROW]:-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is used to determine whether a trigger must fire when each row gets affected ( i.e. a Row Level Trigger) or just once when the entire SQL statement is executed(</a:t>
            </a:r>
            <a:r>
              <a:rPr lang="en-US" dirty="0" err="1"/>
              <a:t>i.e.statement</a:t>
            </a:r>
            <a:r>
              <a:rPr lang="en-US" dirty="0"/>
              <a:t> level Trigger). </a:t>
            </a:r>
          </a:p>
          <a:p>
            <a:r>
              <a:rPr lang="en-US" dirty="0"/>
              <a:t>WHEN (condition):-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trigger is fired only for rows that satisfy the condition specified. This clause is valid only for row level triggers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balnegative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BEFORE </a:t>
            </a:r>
            <a:r>
              <a:rPr lang="en-US" dirty="0"/>
              <a:t>insert OR update</a:t>
            </a:r>
          </a:p>
          <a:p>
            <a:pPr marL="0" indent="0">
              <a:buNone/>
            </a:pPr>
            <a:r>
              <a:rPr lang="en-US" dirty="0" smtClean="0"/>
              <a:t>		On </a:t>
            </a:r>
            <a:r>
              <a:rPr lang="en-US" dirty="0"/>
              <a:t>account</a:t>
            </a:r>
          </a:p>
          <a:p>
            <a:pPr marL="0" indent="0">
              <a:buNone/>
            </a:pPr>
            <a:r>
              <a:rPr lang="en-US" dirty="0" smtClean="0"/>
              <a:t>		FOR </a:t>
            </a:r>
            <a:r>
              <a:rPr lang="en-US" dirty="0"/>
              <a:t>EACH ROW</a:t>
            </a:r>
          </a:p>
          <a:p>
            <a:pPr marL="0" indent="0">
              <a:buNone/>
            </a:pPr>
            <a:r>
              <a:rPr lang="en-US" dirty="0" smtClean="0"/>
              <a:t>	BEGIN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:</a:t>
            </a:r>
            <a:r>
              <a:rPr lang="en-US" dirty="0" err="1"/>
              <a:t>NEW.bal</a:t>
            </a:r>
            <a:r>
              <a:rPr lang="en-US" dirty="0"/>
              <a:t>&lt;0	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dbms.output.put.line</a:t>
            </a:r>
            <a:r>
              <a:rPr lang="en-US" dirty="0"/>
              <a:t> (‘balance is negative</a:t>
            </a:r>
            <a:r>
              <a:rPr lang="en-US" dirty="0" smtClean="0"/>
              <a:t>’)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 </a:t>
            </a:r>
            <a:r>
              <a:rPr lang="en-US" dirty="0"/>
              <a:t>IF;</a:t>
            </a:r>
          </a:p>
          <a:p>
            <a:pPr marL="0" indent="0">
              <a:buNone/>
            </a:pPr>
            <a:r>
              <a:rPr lang="en-US" dirty="0" smtClean="0"/>
              <a:t>	END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OUTPUT</a:t>
            </a:r>
            <a:r>
              <a:rPr lang="en-US" dirty="0"/>
              <a:t>:- Trigger is created.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Now </a:t>
            </a:r>
            <a:r>
              <a:rPr lang="en-US" dirty="0"/>
              <a:t>when you perform insert operation on account table.</a:t>
            </a:r>
          </a:p>
          <a:p>
            <a:pPr algn="just"/>
            <a:r>
              <a:rPr lang="en-US" dirty="0"/>
              <a:t>SQL:&gt;   Insert into account (</a:t>
            </a:r>
            <a:r>
              <a:rPr lang="en-US" dirty="0" err="1"/>
              <a:t>bal</a:t>
            </a:r>
            <a:r>
              <a:rPr lang="en-US" dirty="0"/>
              <a:t>) values (-2000);			</a:t>
            </a:r>
            <a:r>
              <a:rPr lang="en-US" dirty="0" smtClean="0"/>
              <a:t> 		OR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     Update </a:t>
            </a:r>
            <a:r>
              <a:rPr lang="en-US" dirty="0"/>
              <a:t>account set </a:t>
            </a:r>
            <a:r>
              <a:rPr lang="en-US" dirty="0" err="1"/>
              <a:t>bal</a:t>
            </a:r>
            <a:r>
              <a:rPr lang="en-US" dirty="0"/>
              <a:t>=-5000 where </a:t>
            </a:r>
            <a:r>
              <a:rPr lang="en-US" dirty="0" err="1"/>
              <a:t>bal</a:t>
            </a:r>
            <a:r>
              <a:rPr lang="en-US" dirty="0"/>
              <a:t>=1000;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displays following message before executing insert or update statement.</a:t>
            </a:r>
          </a:p>
          <a:p>
            <a:pPr algn="just"/>
            <a:r>
              <a:rPr lang="en-US" b="1" dirty="0"/>
              <a:t>Output</a:t>
            </a:r>
            <a:r>
              <a:rPr lang="en-US" dirty="0"/>
              <a:t>:-  Balance is </a:t>
            </a:r>
            <a:r>
              <a:rPr lang="en-US" dirty="0" smtClean="0"/>
              <a:t>negative.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get message that balance is negative it indicates that trigger has executed before the insertion or update operation.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Cursors </a:t>
            </a:r>
            <a:r>
              <a:rPr lang="en-US" dirty="0"/>
              <a:t>are database objects used to traverse the results of a select SQL query.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temporary work area created in the system memory when a select SQL statement is executed.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temporary work area is used to store the data retrieved from the database, and manipulate this data.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points to a certain location within a record set and allow the operator to move forward (and sometimes backward, depending upon the cursor type).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process only one record at a time.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of rows the cursor holds which is called the active set (active data set).</a:t>
            </a:r>
          </a:p>
          <a:p>
            <a:pPr algn="just"/>
            <a:r>
              <a:rPr lang="en-US" dirty="0" smtClean="0"/>
              <a:t>Cursors </a:t>
            </a:r>
            <a:r>
              <a:rPr lang="en-US" dirty="0"/>
              <a:t>are often criticized for their high overhead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1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Cursors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Stored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Stored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Database </a:t>
            </a:r>
            <a:r>
              <a:rPr lang="en-US" sz="3200" dirty="0"/>
              <a:t>Triggers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There are two types of cursors in PL/SQL: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Implicit cursors: </a:t>
            </a:r>
            <a:endParaRPr lang="en-US" sz="1800" dirty="0"/>
          </a:p>
          <a:p>
            <a:pPr lvl="2" algn="just"/>
            <a:r>
              <a:rPr lang="en-US" dirty="0"/>
              <a:t>These are created by default by ORACLE itself when DML statements like, insert, update, and delete statements are executed.</a:t>
            </a:r>
            <a:endParaRPr lang="en-US" sz="1600" dirty="0"/>
          </a:p>
          <a:p>
            <a:pPr lvl="2" algn="just"/>
            <a:r>
              <a:rPr lang="en-US" dirty="0"/>
              <a:t>They are also created when a SELECT statement that returns just one row is executed.</a:t>
            </a:r>
            <a:endParaRPr lang="en-US" sz="1600" dirty="0"/>
          </a:p>
          <a:p>
            <a:pPr lvl="2" algn="just"/>
            <a:r>
              <a:rPr lang="en-US" dirty="0"/>
              <a:t>We cannot use implicit cursors for user defined work.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Explicit cursors: </a:t>
            </a:r>
            <a:endParaRPr lang="en-US" sz="1800" dirty="0"/>
          </a:p>
          <a:p>
            <a:pPr lvl="2" algn="just"/>
            <a:r>
              <a:rPr lang="en-US" dirty="0"/>
              <a:t>Explicit cursors are user defined cursors written by the developer.</a:t>
            </a:r>
            <a:endParaRPr lang="en-US" sz="1600" dirty="0"/>
          </a:p>
          <a:p>
            <a:pPr lvl="2" algn="just"/>
            <a:r>
              <a:rPr lang="en-US" dirty="0"/>
              <a:t>They can be created when a SELECT statement that returns more than one row is executed.</a:t>
            </a:r>
            <a:endParaRPr lang="en-US" sz="1600" dirty="0"/>
          </a:p>
          <a:p>
            <a:pPr lvl="2" algn="just"/>
            <a:r>
              <a:rPr lang="en-US" dirty="0"/>
              <a:t>Even though the cursor stores multiple records, only one record can be processed at a time, which is called as current </a:t>
            </a:r>
            <a:r>
              <a:rPr lang="en-US" dirty="0" smtClean="0"/>
              <a:t>row.</a:t>
            </a:r>
            <a:endParaRPr lang="en-US" sz="1600" dirty="0"/>
          </a:p>
          <a:p>
            <a:pPr lvl="2" algn="just"/>
            <a:r>
              <a:rPr lang="en-US" dirty="0" smtClean="0"/>
              <a:t>When </a:t>
            </a:r>
            <a:r>
              <a:rPr lang="en-US" dirty="0"/>
              <a:t>you fetch a row, the current row position moves to next row.</a:t>
            </a:r>
          </a:p>
        </p:txBody>
      </p:sp>
    </p:spTree>
    <p:extLst>
      <p:ext uri="{BB962C8B-B14F-4D97-AF65-F5344CB8AC3E}">
        <p14:creationId xmlns:p14="http://schemas.microsoft.com/office/powerpoint/2010/main" val="8702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smtClean="0"/>
              <a:t>cursor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827883"/>
              </p:ext>
            </p:extLst>
          </p:nvPr>
        </p:nvGraphicFramePr>
        <p:xfrm>
          <a:off x="190500" y="1289479"/>
          <a:ext cx="8763000" cy="357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Attributes</a:t>
                      </a:r>
                      <a:endParaRPr lang="en-US" sz="20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Return Value</a:t>
                      </a:r>
                      <a:endParaRPr lang="en-US" sz="20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%FOUND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will return TRUE, if the DML statements like INSERT, DELETE, UPDATE and SELECT will affect at least one row else return FALSE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SQL%FOUND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%NOTFOUND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will return FALSE, if the DML statements like INSERT, DELETE, UPDATE and SELECT will affect at least one row else return 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SQL%NOTFOUND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3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%ROWCOUNT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 the number of rows affected by the DML operations INSERT, DELETE, UPDATE, SELECT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SQL%ROWCOUNT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%ISOPEN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will return true if cursor is open else return false.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SQL%OPEN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manage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Declare </a:t>
            </a:r>
            <a:r>
              <a:rPr lang="en-US" dirty="0"/>
              <a:t>a cursor:-</a:t>
            </a:r>
          </a:p>
          <a:p>
            <a:pPr lvl="1"/>
            <a:r>
              <a:rPr lang="en-US" dirty="0"/>
              <a:t>A cursor is defined in the declaration section of PL/SQL block.</a:t>
            </a:r>
          </a:p>
          <a:p>
            <a:pPr lvl="1"/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 smtClean="0"/>
              <a:t>		CURSOR </a:t>
            </a:r>
            <a:r>
              <a:rPr lang="en-US" dirty="0" err="1"/>
              <a:t>cursorname</a:t>
            </a:r>
            <a:r>
              <a:rPr lang="en-US" dirty="0"/>
              <a:t> IS SELECT ………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a cursor:-</a:t>
            </a:r>
          </a:p>
          <a:p>
            <a:pPr lvl="1"/>
            <a:r>
              <a:rPr lang="en-US" dirty="0"/>
              <a:t>Once cursor is declared we can open it.</a:t>
            </a:r>
          </a:p>
          <a:p>
            <a:pPr lvl="1"/>
            <a:r>
              <a:rPr lang="en-US" dirty="0"/>
              <a:t>When cursor is opened following operations are performed.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 smtClean="0"/>
              <a:t>Memory </a:t>
            </a:r>
            <a:r>
              <a:rPr lang="en-US" dirty="0"/>
              <a:t>is allocated to store the data.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 smtClean="0"/>
              <a:t>Execute </a:t>
            </a:r>
            <a:r>
              <a:rPr lang="en-US" dirty="0"/>
              <a:t>SELECT statement associated with cursor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 smtClean="0"/>
              <a:t>Create </a:t>
            </a:r>
            <a:r>
              <a:rPr lang="en-US" dirty="0"/>
              <a:t>active data set by retrieving data from table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 smtClean="0"/>
              <a:t>Set </a:t>
            </a:r>
            <a:r>
              <a:rPr lang="en-US" dirty="0"/>
              <a:t>the cursor row pointer to point to first record in active data set.</a:t>
            </a:r>
          </a:p>
          <a:p>
            <a:pPr lvl="1"/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 smtClean="0"/>
              <a:t>		OPEN </a:t>
            </a:r>
            <a:r>
              <a:rPr lang="en-US" dirty="0" err="1"/>
              <a:t>cursorname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manage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Fetching </a:t>
            </a:r>
            <a:r>
              <a:rPr lang="en-US" dirty="0"/>
              <a:t>data:-</a:t>
            </a:r>
          </a:p>
          <a:p>
            <a:pPr lvl="1"/>
            <a:r>
              <a:rPr lang="en-US" dirty="0"/>
              <a:t>We cannot process selected row directly. We have to fetch column values of a row into memory variables. This is done by FETCH statement.</a:t>
            </a:r>
          </a:p>
          <a:p>
            <a:pPr lvl="1"/>
            <a:r>
              <a:rPr lang="en-US" dirty="0"/>
              <a:t>Syntax:- </a:t>
            </a:r>
          </a:p>
          <a:p>
            <a:pPr marL="457200" lvl="1" indent="0">
              <a:buNone/>
            </a:pPr>
            <a:r>
              <a:rPr lang="en-US" dirty="0" smtClean="0"/>
              <a:t>		FETCH </a:t>
            </a:r>
            <a:r>
              <a:rPr lang="en-US" dirty="0" err="1"/>
              <a:t>cursorname</a:t>
            </a:r>
            <a:r>
              <a:rPr lang="en-US" dirty="0"/>
              <a:t> INTO variable1, variable2……….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Processing </a:t>
            </a:r>
            <a:r>
              <a:rPr lang="en-US" dirty="0"/>
              <a:t>data:-</a:t>
            </a:r>
          </a:p>
          <a:p>
            <a:pPr lvl="1"/>
            <a:r>
              <a:rPr lang="en-US" dirty="0"/>
              <a:t>This step involves actual processing of current row.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Closing </a:t>
            </a:r>
            <a:r>
              <a:rPr lang="en-US" dirty="0"/>
              <a:t>cursor:-</a:t>
            </a:r>
          </a:p>
          <a:p>
            <a:pPr lvl="1"/>
            <a:r>
              <a:rPr lang="en-US" dirty="0"/>
              <a:t>A cursor should be closed after the processing of data completes. Once you close the cursor it will release memory allocated for that cursor.</a:t>
            </a:r>
          </a:p>
          <a:p>
            <a:pPr lvl="1"/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 smtClean="0"/>
              <a:t>		CLOSE </a:t>
            </a:r>
            <a:r>
              <a:rPr lang="en-US" dirty="0" err="1"/>
              <a:t>cursorname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CURSOR </a:t>
            </a:r>
            <a:r>
              <a:rPr lang="en-US" dirty="0" err="1"/>
              <a:t>emp_cur</a:t>
            </a:r>
            <a:r>
              <a:rPr lang="en-US" dirty="0"/>
              <a:t> IS SELECT </a:t>
            </a:r>
            <a:r>
              <a:rPr lang="en-US" dirty="0" err="1"/>
              <a:t>emp_rec</a:t>
            </a:r>
            <a:r>
              <a:rPr lang="en-US" dirty="0"/>
              <a:t> FROM </a:t>
            </a:r>
            <a:r>
              <a:rPr lang="en-US" dirty="0" err="1"/>
              <a:t>emp_tbl</a:t>
            </a:r>
            <a:r>
              <a:rPr lang="en-US" dirty="0"/>
              <a:t> WHERE salary &gt; 10000; </a:t>
            </a:r>
          </a:p>
          <a:p>
            <a:pPr marL="0" indent="0">
              <a:buNone/>
            </a:pPr>
            <a:r>
              <a:rPr lang="en-US" dirty="0" smtClean="0"/>
              <a:t>	BEGIN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OPEN </a:t>
            </a:r>
            <a:r>
              <a:rPr lang="en-US" dirty="0" err="1"/>
              <a:t>emp_cur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FETCH </a:t>
            </a:r>
            <a:r>
              <a:rPr lang="en-US" sz="1800" dirty="0" err="1"/>
              <a:t>emp_cur</a:t>
            </a:r>
            <a:r>
              <a:rPr lang="en-US" sz="1800" dirty="0"/>
              <a:t> INTO </a:t>
            </a:r>
            <a:r>
              <a:rPr lang="en-US" sz="1800" dirty="0" err="1"/>
              <a:t>emp_rec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emp_rec.first_name</a:t>
            </a:r>
            <a:r>
              <a:rPr lang="en-US" sz="1800" dirty="0"/>
              <a:t> || </a:t>
            </a:r>
            <a:r>
              <a:rPr lang="en-US" sz="1800" dirty="0" smtClean="0"/>
              <a:t>'  </a:t>
            </a:r>
            <a:r>
              <a:rPr lang="en-US" sz="1800" dirty="0"/>
              <a:t>' || </a:t>
            </a:r>
            <a:r>
              <a:rPr lang="en-US" sz="1800" dirty="0" smtClean="0"/>
              <a:t>				</a:t>
            </a:r>
            <a:r>
              <a:rPr lang="en-US" sz="1800" dirty="0" err="1" smtClean="0"/>
              <a:t>emp_rec.last_name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dirty="0" smtClean="0"/>
              <a:t>		CLOSE </a:t>
            </a:r>
            <a:r>
              <a:rPr lang="en-US" dirty="0" err="1"/>
              <a:t>emp_cur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END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SQL, a VIEW is a virtual relation based on the result-set of a SELECT statement.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view contains rows and columns, just like a real table. The fields in a view are fields from one or more real tables in the database.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some cases, we can modify a view and present the data as if the data were coming from a single table.</a:t>
            </a:r>
          </a:p>
          <a:p>
            <a:pPr algn="just"/>
            <a:r>
              <a:rPr lang="en-US" dirty="0"/>
              <a:t>Syntax:-</a:t>
            </a:r>
          </a:p>
          <a:p>
            <a:pPr marL="0" indent="0" algn="just">
              <a:buNone/>
            </a:pPr>
            <a:r>
              <a:rPr lang="en-US" dirty="0" smtClean="0"/>
              <a:t>	CREATE </a:t>
            </a:r>
            <a:r>
              <a:rPr lang="en-US" dirty="0"/>
              <a:t>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 algn="just">
              <a:buNone/>
            </a:pPr>
            <a:r>
              <a:rPr lang="en-US" dirty="0" smtClean="0"/>
              <a:t>	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 algn="just">
              <a:buNone/>
            </a:pPr>
            <a:r>
              <a:rPr lang="en-US" dirty="0" smtClean="0"/>
              <a:t>	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WHERE </a:t>
            </a:r>
            <a:r>
              <a:rPr lang="en-US" dirty="0"/>
              <a:t>condition;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Consider the CUSTOMERS table having the following records</a:t>
            </a:r>
            <a:r>
              <a:rPr lang="en-US" dirty="0" smtClean="0"/>
              <a:t>: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algn="just"/>
            <a:r>
              <a:rPr lang="en-US" dirty="0" smtClean="0"/>
              <a:t>We create a view that contain </a:t>
            </a:r>
            <a:r>
              <a:rPr lang="en-US" dirty="0"/>
              <a:t>customer name and age from CUSTOMERS table:</a:t>
            </a:r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35282"/>
              </p:ext>
            </p:extLst>
          </p:nvPr>
        </p:nvGraphicFramePr>
        <p:xfrm>
          <a:off x="533400" y="1600200"/>
          <a:ext cx="4519804" cy="24536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SALARY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Ramesh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Ahmedabad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Karan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Rajkot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Mayur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Surat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Dipak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Rajkot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Nilesh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Surat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6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Kalpesh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Ahmedabad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2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VIEW CUSTOMERS_VIEW AS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name, age</a:t>
            </a:r>
          </a:p>
          <a:p>
            <a:pPr marL="0" indent="0">
              <a:buNone/>
            </a:pPr>
            <a:r>
              <a:rPr lang="en-US" dirty="0" smtClean="0"/>
              <a:t>	FROM  </a:t>
            </a:r>
            <a:r>
              <a:rPr lang="en-US" dirty="0"/>
              <a:t>CUSTOMERS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you can query CUSTOMERS_VIEW in similar way as you query an actual table. Following is the example: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* FROM CUSTOMERS_VIEW;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19041"/>
              </p:ext>
            </p:extLst>
          </p:nvPr>
        </p:nvGraphicFramePr>
        <p:xfrm>
          <a:off x="6858000" y="1008743"/>
          <a:ext cx="1649159" cy="24330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1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Ramesh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Karan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Mayur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Dipak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Nilesh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Kalpesh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Advantages of PL/SQL</a:t>
            </a:r>
            <a:endParaRPr lang="en-US" sz="44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Block structure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consist of block of code, which can be nested within each other.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block forms a unit of a task or a logical module.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blocks can be stored in the database and reused.</a:t>
            </a:r>
          </a:p>
          <a:p>
            <a:pPr algn="just"/>
            <a:r>
              <a:rPr lang="en-US" b="1" dirty="0"/>
              <a:t>Procedural language capability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consist of procedural constructs such as conditional statements (if, if else, nested if, else if ladder) and loops (for, while, do while</a:t>
            </a:r>
            <a:r>
              <a:rPr lang="en-US" dirty="0" smtClean="0"/>
              <a:t>).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Better performance: </a:t>
            </a:r>
            <a:endParaRPr lang="en-US" sz="2400" b="1" dirty="0" smtClean="0"/>
          </a:p>
          <a:p>
            <a:pPr lvl="1"/>
            <a:r>
              <a:rPr lang="en-US" dirty="0"/>
              <a:t>PL/SQL engine processes multiple SQL statements simultaneously as a single block, thereby reducing network traffic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Error handling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PL/SQL handles errors or exceptions effectively during the execution of PL/SQL program. </a:t>
            </a:r>
          </a:p>
          <a:p>
            <a:pPr lvl="1"/>
            <a:r>
              <a:rPr lang="en-US" dirty="0"/>
              <a:t>Once an exception is caught, specific action can be taken depending upon the type of the exception or it can be displayed to the user with message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0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Stored procedure</a:t>
            </a:r>
            <a:endParaRPr lang="en-US" sz="44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stored procedure (</a:t>
            </a:r>
            <a:r>
              <a:rPr lang="en-US" dirty="0" err="1"/>
              <a:t>proc</a:t>
            </a:r>
            <a:r>
              <a:rPr lang="en-US" dirty="0"/>
              <a:t>) is a group of PL/SQL statements that performs specific task.</a:t>
            </a:r>
          </a:p>
          <a:p>
            <a:pPr algn="just"/>
            <a:r>
              <a:rPr lang="en-US" dirty="0"/>
              <a:t>A procedure has two parts, header and body.</a:t>
            </a:r>
          </a:p>
          <a:p>
            <a:pPr algn="just"/>
            <a:r>
              <a:rPr lang="en-US" dirty="0"/>
              <a:t>The header consists of the name of the procedure and the parameters passed to the procedure.</a:t>
            </a:r>
          </a:p>
          <a:p>
            <a:pPr algn="just"/>
            <a:r>
              <a:rPr lang="en-US" dirty="0"/>
              <a:t>The body consists of declaration section, execution section and exception section.</a:t>
            </a:r>
          </a:p>
          <a:p>
            <a:pPr algn="just"/>
            <a:r>
              <a:rPr lang="en-US" dirty="0"/>
              <a:t>A procedure may or may not return any value. A procedure may return more than one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Stored procedure (Syntax)</a:t>
            </a:r>
            <a:endParaRPr lang="en-US" sz="40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dirty="0"/>
              <a:t>[OR REPLACE] PROCEDURE </a:t>
            </a:r>
            <a:r>
              <a:rPr lang="en-US" dirty="0" err="1"/>
              <a:t>proc_name</a:t>
            </a:r>
            <a:r>
              <a:rPr lang="en-US" dirty="0"/>
              <a:t> [list of parameters] </a:t>
            </a:r>
          </a:p>
          <a:p>
            <a:pPr marL="0" indent="0" algn="just">
              <a:buNone/>
            </a:pPr>
            <a:r>
              <a:rPr lang="en-US" dirty="0" smtClean="0"/>
              <a:t>	IS   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Declaration </a:t>
            </a:r>
            <a:r>
              <a:rPr lang="en-US" dirty="0"/>
              <a:t>section </a:t>
            </a:r>
          </a:p>
          <a:p>
            <a:pPr marL="0" indent="0" algn="just">
              <a:buNone/>
            </a:pPr>
            <a:r>
              <a:rPr lang="en-US" dirty="0" smtClean="0"/>
              <a:t>	BEGIN   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Execution </a:t>
            </a:r>
            <a:r>
              <a:rPr lang="en-US" dirty="0"/>
              <a:t>section </a:t>
            </a:r>
          </a:p>
          <a:p>
            <a:pPr marL="0" indent="0" algn="just">
              <a:buNone/>
            </a:pPr>
            <a:r>
              <a:rPr lang="en-US" dirty="0" smtClean="0"/>
              <a:t>	EXCEPTION   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Exception </a:t>
            </a:r>
            <a:r>
              <a:rPr lang="en-US" dirty="0"/>
              <a:t>section </a:t>
            </a:r>
          </a:p>
          <a:p>
            <a:pPr marL="0" indent="0" algn="just">
              <a:buNone/>
            </a:pPr>
            <a:r>
              <a:rPr lang="en-US" dirty="0" smtClean="0"/>
              <a:t>	END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581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Create</a:t>
            </a:r>
            <a:r>
              <a:rPr lang="en-US" dirty="0"/>
              <a:t>:-It will create a procedure.</a:t>
            </a:r>
          </a:p>
          <a:p>
            <a:pPr algn="just"/>
            <a:r>
              <a:rPr lang="en-US" b="1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Stored procedure </a:t>
            </a:r>
            <a:r>
              <a:rPr lang="en-US" dirty="0" smtClean="0"/>
              <a:t>:- </a:t>
            </a:r>
            <a:r>
              <a:rPr lang="en-US" dirty="0"/>
              <a:t>It will re-create a procedure if it already exists.</a:t>
            </a:r>
          </a:p>
          <a:p>
            <a:pPr algn="just"/>
            <a:r>
              <a:rPr lang="en-US" dirty="0"/>
              <a:t>We can pass parameters to the procedures in three ways.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IN-parameters</a:t>
            </a:r>
            <a:r>
              <a:rPr lang="en-US" dirty="0"/>
              <a:t>: - These types of parameters are used to send values to stored </a:t>
            </a:r>
            <a:r>
              <a:rPr lang="en-US" dirty="0" smtClean="0"/>
              <a:t>procedures.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OUT-parameters</a:t>
            </a:r>
            <a:r>
              <a:rPr lang="en-US" dirty="0"/>
              <a:t>: - These types of parameters are used to get values from stored procedures. This is similar to a return type in functions but procedure can return values for more than one parameters.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 </a:t>
            </a:r>
            <a:r>
              <a:rPr lang="en-US" b="1" dirty="0"/>
              <a:t>OUT-parameters</a:t>
            </a:r>
            <a:r>
              <a:rPr lang="en-US" dirty="0"/>
              <a:t>: - This type of parameter allows us to pass values into a procedure and get output values from the procedure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indicates the beginning of the body of the procedure. The code between IS and BEGIN forms the Declaration section.</a:t>
            </a:r>
          </a:p>
          <a:p>
            <a:pPr algn="just"/>
            <a:r>
              <a:rPr lang="en-US" b="1" dirty="0"/>
              <a:t>Begin</a:t>
            </a:r>
            <a:r>
              <a:rPr lang="en-US" dirty="0"/>
              <a:t>:-It contains the executable statement.</a:t>
            </a:r>
          </a:p>
          <a:p>
            <a:pPr algn="just"/>
            <a:r>
              <a:rPr lang="en-US" b="1" dirty="0"/>
              <a:t>Exception</a:t>
            </a:r>
            <a:r>
              <a:rPr lang="en-US" dirty="0"/>
              <a:t>:- It contains exception handling part. This section is optional.</a:t>
            </a:r>
          </a:p>
          <a:p>
            <a:pPr algn="just"/>
            <a:r>
              <a:rPr lang="en-US" b="1" dirty="0"/>
              <a:t>End</a:t>
            </a:r>
            <a:r>
              <a:rPr lang="en-US" dirty="0"/>
              <a:t>:- It will end the procedure.</a:t>
            </a:r>
          </a:p>
          <a:p>
            <a:pPr algn="just"/>
            <a:r>
              <a:rPr lang="en-US" dirty="0"/>
              <a:t>The syntax within the brackets [ ] indicates that they are optional. </a:t>
            </a:r>
          </a:p>
          <a:p>
            <a:pPr algn="just"/>
            <a:r>
              <a:rPr lang="en-US" dirty="0"/>
              <a:t>By using CREATE OR REPLACE together the procedure is created if it does not exist and if it exists then it is replaced with the current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execute a </a:t>
            </a:r>
            <a:r>
              <a:rPr lang="en-US" dirty="0" smtClean="0"/>
              <a:t>stored procedure?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ways to execute a </a:t>
            </a:r>
            <a:r>
              <a:rPr lang="en-US" dirty="0" smtClean="0"/>
              <a:t>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the SQL prompt.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Syntax</a:t>
            </a:r>
            <a:r>
              <a:rPr lang="en-US" dirty="0" smtClean="0"/>
              <a:t>: EXECUTE </a:t>
            </a:r>
            <a:r>
              <a:rPr lang="en-US" dirty="0"/>
              <a:t>[or EXEC] </a:t>
            </a:r>
            <a:r>
              <a:rPr lang="en-US" dirty="0" err="1"/>
              <a:t>procedure_name</a:t>
            </a:r>
            <a:r>
              <a:rPr lang="en-US" dirty="0"/>
              <a:t> (parameter); 	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Within </a:t>
            </a:r>
            <a:r>
              <a:rPr lang="en-US" dirty="0"/>
              <a:t>another </a:t>
            </a:r>
            <a:r>
              <a:rPr lang="en-US" dirty="0" smtClean="0"/>
              <a:t>procedure: </a:t>
            </a:r>
            <a:r>
              <a:rPr lang="en-US" dirty="0"/>
              <a:t>simply use the procedure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procedure_name</a:t>
            </a:r>
            <a:r>
              <a:rPr lang="en-US" dirty="0" smtClean="0"/>
              <a:t> </a:t>
            </a:r>
            <a:r>
              <a:rPr lang="en-US" dirty="0"/>
              <a:t>(parameter);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Security</a:t>
            </a:r>
            <a:r>
              <a:rPr lang="en-US" dirty="0"/>
              <a:t>:- We can improve security by giving rights to selected persons only.</a:t>
            </a:r>
          </a:p>
          <a:p>
            <a:pPr algn="just"/>
            <a:r>
              <a:rPr lang="en-US" b="1" dirty="0" smtClean="0"/>
              <a:t>Faster </a:t>
            </a:r>
            <a:r>
              <a:rPr lang="en-US" b="1" dirty="0"/>
              <a:t>Execution</a:t>
            </a:r>
            <a:r>
              <a:rPr lang="en-US" dirty="0"/>
              <a:t>:- It is precompiled so compilation of procedure is not required every time you call it.</a:t>
            </a:r>
          </a:p>
          <a:p>
            <a:pPr algn="just"/>
            <a:r>
              <a:rPr lang="en-US" b="1" dirty="0" smtClean="0"/>
              <a:t>Sharing </a:t>
            </a:r>
            <a:r>
              <a:rPr lang="en-US" b="1" dirty="0"/>
              <a:t>of code</a:t>
            </a:r>
            <a:r>
              <a:rPr lang="en-US" dirty="0"/>
              <a:t>:- Once procedure is created and stored, it can be used by more than one user. </a:t>
            </a:r>
          </a:p>
          <a:p>
            <a:pPr algn="just"/>
            <a:r>
              <a:rPr lang="en-US" b="1" dirty="0" smtClean="0"/>
              <a:t>Productivity</a:t>
            </a:r>
            <a:r>
              <a:rPr lang="en-US" dirty="0"/>
              <a:t>:- Code written in procedure is shared by all programmers. This eliminates redundant coding by multiple programmers so overall improvement in productivity.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46011</TotalTime>
  <Words>1688</Words>
  <Application>Microsoft Office PowerPoint</Application>
  <PresentationFormat>On-screen Show (4:3)</PresentationFormat>
  <Paragraphs>283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9 PL/SQL Concepts</vt:lpstr>
      <vt:lpstr>Topics to be covered</vt:lpstr>
      <vt:lpstr>Advantages of PL/SQL</vt:lpstr>
      <vt:lpstr>Stored procedure</vt:lpstr>
      <vt:lpstr>Stored procedure (Syntax)</vt:lpstr>
      <vt:lpstr>Stored procedure </vt:lpstr>
      <vt:lpstr>Stored procedure </vt:lpstr>
      <vt:lpstr>How to execute a stored procedure?</vt:lpstr>
      <vt:lpstr>Advantages of stored procedure</vt:lpstr>
      <vt:lpstr>Example of stored procedure</vt:lpstr>
      <vt:lpstr>Database triggers</vt:lpstr>
      <vt:lpstr>Database triggers</vt:lpstr>
      <vt:lpstr>Triggers (syntax)</vt:lpstr>
      <vt:lpstr>Triggers</vt:lpstr>
      <vt:lpstr>Triggers</vt:lpstr>
      <vt:lpstr>Triggers</vt:lpstr>
      <vt:lpstr>Example of triggers</vt:lpstr>
      <vt:lpstr>Example of triggers</vt:lpstr>
      <vt:lpstr>Cursor</vt:lpstr>
      <vt:lpstr>Types of cursor</vt:lpstr>
      <vt:lpstr>Attributes of cursor</vt:lpstr>
      <vt:lpstr>Steps to manage explicit cursor</vt:lpstr>
      <vt:lpstr>Steps to manage explicit cursor</vt:lpstr>
      <vt:lpstr>Example of cursor</vt:lpstr>
      <vt:lpstr>View</vt:lpstr>
      <vt:lpstr>Example of view</vt:lpstr>
      <vt:lpstr>Example of view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3171</cp:revision>
  <dcterms:created xsi:type="dcterms:W3CDTF">2013-05-17T03:00:03Z</dcterms:created>
  <dcterms:modified xsi:type="dcterms:W3CDTF">2017-10-04T07:01:14Z</dcterms:modified>
</cp:coreProperties>
</file>