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51" r:id="rId3"/>
    <p:sldId id="352" r:id="rId4"/>
    <p:sldId id="359" r:id="rId5"/>
    <p:sldId id="361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1" r:id="rId16"/>
    <p:sldId id="370" r:id="rId17"/>
    <p:sldId id="373" r:id="rId18"/>
    <p:sldId id="374" r:id="rId19"/>
    <p:sldId id="375" r:id="rId20"/>
    <p:sldId id="372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92" r:id="rId33"/>
    <p:sldId id="387" r:id="rId34"/>
    <p:sldId id="388" r:id="rId35"/>
    <p:sldId id="389" r:id="rId36"/>
    <p:sldId id="390" r:id="rId37"/>
    <p:sldId id="391" r:id="rId38"/>
    <p:sldId id="394" r:id="rId39"/>
    <p:sldId id="393" r:id="rId40"/>
    <p:sldId id="395" r:id="rId41"/>
    <p:sldId id="396" r:id="rId42"/>
    <p:sldId id="397" r:id="rId43"/>
    <p:sldId id="398" r:id="rId44"/>
    <p:sldId id="399" r:id="rId45"/>
    <p:sldId id="4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dhD/W+X8ynHRB7RhMffEg==" hashData="8OSWGEmfR5ogiLLfh9bvhj5AqosXsQosRGTreSPZKZU8x5700UFdfr7CK7V9sV+p7FBs2n6eU//C5+ElBxXsI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5" d="100"/>
          <a:sy n="65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05-09-2017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2: </a:t>
            </a: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Boolean Algebra and Mapping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99789 11553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Digital Electronics (2131004)                       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4582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Boolean Algebra and Mapping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Methods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Boolean functions &amp; representation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5410200"/>
              </a:xfrm>
            </p:spPr>
            <p:txBody>
              <a:bodyPr/>
              <a:lstStyle/>
              <a:p>
                <a:pPr marL="457200" indent="-457200" algn="just">
                  <a:buFont typeface="+mj-lt"/>
                  <a:buAutoNum type="arabicPeriod" startAt="3"/>
                </a:pPr>
                <a:r>
                  <a:rPr lang="en-US" dirty="0" smtClean="0"/>
                  <a:t>Standard sum-of-products form (</a:t>
                </a:r>
                <a:r>
                  <a:rPr lang="en-US" dirty="0" err="1" smtClean="0"/>
                  <a:t>Minterm</a:t>
                </a:r>
                <a:r>
                  <a:rPr lang="en-US" dirty="0" smtClean="0"/>
                  <a:t>)</a:t>
                </a:r>
              </a:p>
              <a:p>
                <a:pPr marL="800100" algn="just"/>
                <a:r>
                  <a:rPr lang="en-US" dirty="0" smtClean="0"/>
                  <a:t>Contains all the variables of the function either in complemented or </a:t>
                </a:r>
                <a:r>
                  <a:rPr lang="en-US" dirty="0" err="1" smtClean="0"/>
                  <a:t>uncomplemented</a:t>
                </a:r>
                <a:r>
                  <a:rPr lang="en-US" dirty="0" smtClean="0"/>
                  <a:t> form.</a:t>
                </a:r>
              </a:p>
              <a:p>
                <a:pPr marL="4572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indent="0" algn="just">
                  <a:buNone/>
                </a:pPr>
                <a:endParaRPr lang="en-US" dirty="0"/>
              </a:p>
              <a:p>
                <a:pPr marL="457200" indent="0" algn="just">
                  <a:buNone/>
                </a:pPr>
                <a:endParaRPr lang="en-US" dirty="0" smtClean="0"/>
              </a:p>
              <a:p>
                <a:pPr marL="800100" algn="just"/>
                <a:r>
                  <a:rPr lang="en-US" dirty="0" smtClean="0"/>
                  <a:t>Sum of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whose value is equal to 1 is the standard sum of products form of the function.</a:t>
                </a:r>
              </a:p>
              <a:p>
                <a:pPr marL="800100" algn="just"/>
                <a:r>
                  <a:rPr lang="en-US" dirty="0" err="1" smtClean="0"/>
                  <a:t>Minterms</a:t>
                </a:r>
                <a:r>
                  <a:rPr lang="en-US" dirty="0" smtClean="0"/>
                  <a:t> are denoted as m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m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m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</a:p>
              <a:p>
                <a:pPr marL="800100" algn="just"/>
                <a:r>
                  <a:rPr lang="en-US" dirty="0" smtClean="0"/>
                  <a:t>For 3 variable function, m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, m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 smtClean="0"/>
                  <a:t>, m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 smtClean="0"/>
                  <a:t>, m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 smtClean="0"/>
                  <a:t>, m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, m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and m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5410200"/>
              </a:xfrm>
              <a:blipFill rotWithShape="0">
                <a:blip r:embed="rId2"/>
                <a:stretch>
                  <a:fillRect l="-1113" t="-676" r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05200" y="2890366"/>
                <a:ext cx="4546694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890366"/>
                <a:ext cx="4546694" cy="462434"/>
              </a:xfrm>
              <a:prstGeom prst="rect">
                <a:avLst/>
              </a:prstGeom>
              <a:blipFill rotWithShape="0">
                <a:blip r:embed="rId3"/>
                <a:stretch>
                  <a:fillRect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51085" y="3457871"/>
            <a:ext cx="128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Minterm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48200" y="3261469"/>
            <a:ext cx="0" cy="31993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Boolean functions &amp; representation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5410200"/>
              </a:xfrm>
            </p:spPr>
            <p:txBody>
              <a:bodyPr/>
              <a:lstStyle/>
              <a:p>
                <a:pPr marL="457200" indent="-457200" algn="just">
                  <a:buFont typeface="+mj-lt"/>
                  <a:buAutoNum type="arabicPeriod" startAt="3"/>
                </a:pPr>
                <a:r>
                  <a:rPr lang="en-US" dirty="0" smtClean="0"/>
                  <a:t>Standard sum-of-products form (</a:t>
                </a:r>
                <a:r>
                  <a:rPr lang="en-US" dirty="0" err="1" smtClean="0"/>
                  <a:t>Minterm</a:t>
                </a:r>
                <a:r>
                  <a:rPr lang="en-US" dirty="0" smtClean="0"/>
                  <a:t>)</a:t>
                </a:r>
              </a:p>
              <a:p>
                <a:pPr marL="800100" algn="just"/>
                <a:r>
                  <a:rPr lang="en-US" dirty="0" smtClean="0"/>
                  <a:t>Canonical SOP form is shown by the sum of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for which the function equals 1.</a:t>
                </a:r>
              </a:p>
              <a:p>
                <a:pPr marL="457200" indent="0" algn="ctr">
                  <a:buNone/>
                </a:pPr>
                <a:r>
                  <a:rPr lang="en-US" dirty="0" smtClean="0"/>
                  <a:t>f(A,B,C) = m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 + m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+ m</a:t>
                </a:r>
                <a:r>
                  <a:rPr lang="en-US" baseline="-25000" dirty="0" smtClean="0"/>
                  <a:t>3 </a:t>
                </a:r>
                <a:r>
                  <a:rPr lang="en-US" dirty="0" smtClean="0"/>
                  <a:t>+ m</a:t>
                </a:r>
                <a:r>
                  <a:rPr lang="en-US" baseline="-25000" dirty="0" smtClean="0"/>
                  <a:t>5</a:t>
                </a:r>
              </a:p>
              <a:p>
                <a:pPr marL="457200" indent="0" algn="ctr">
                  <a:buNone/>
                </a:pPr>
                <a:r>
                  <a:rPr lang="en-US" dirty="0" smtClean="0"/>
                  <a:t>Or</a:t>
                </a:r>
              </a:p>
              <a:p>
                <a:pPr marL="457200" indent="0" algn="ctr">
                  <a:buNone/>
                </a:pPr>
                <a:r>
                  <a:rPr lang="en-US" dirty="0" smtClean="0"/>
                  <a:t>f(A,B,C)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 smtClean="0"/>
                  <a:t>(1,2,3,5)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5410200"/>
              </a:xfrm>
              <a:blipFill rotWithShape="0">
                <a:blip r:embed="rId2"/>
                <a:stretch>
                  <a:fillRect l="-1113" t="-67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9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Boolean functions &amp; representation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5410200"/>
              </a:xfrm>
            </p:spPr>
            <p:txBody>
              <a:bodyPr/>
              <a:lstStyle/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en-US" dirty="0" smtClean="0"/>
                  <a:t>Standard product-of-sum form (</a:t>
                </a:r>
                <a:r>
                  <a:rPr lang="en-US" dirty="0" err="1" smtClean="0"/>
                  <a:t>Maxterm</a:t>
                </a:r>
                <a:r>
                  <a:rPr lang="en-US" dirty="0" smtClean="0"/>
                  <a:t>)</a:t>
                </a:r>
              </a:p>
              <a:p>
                <a:pPr marL="800100" algn="just"/>
                <a:r>
                  <a:rPr lang="en-US" b="0" dirty="0" smtClean="0"/>
                  <a:t>Derived by considering the combinations of which f = 0</a:t>
                </a:r>
              </a:p>
              <a:p>
                <a:pPr marL="800100" algn="just"/>
                <a:r>
                  <a:rPr lang="en-US" dirty="0" smtClean="0"/>
                  <a:t>Each term is a sum of all the variables</a:t>
                </a:r>
              </a:p>
              <a:p>
                <a:pPr marL="800100" algn="just"/>
                <a:r>
                  <a:rPr lang="en-US" b="0" dirty="0" smtClean="0"/>
                  <a:t>Variable appears in </a:t>
                </a:r>
                <a:r>
                  <a:rPr lang="en-US" b="0" dirty="0" err="1" smtClean="0"/>
                  <a:t>uncomplemented</a:t>
                </a:r>
                <a:r>
                  <a:rPr lang="en-US" b="0" dirty="0" smtClean="0"/>
                  <a:t> form if it has a value of 0 in the combination and appears in complemented form if it has a value of 1 in the combination</a:t>
                </a:r>
              </a:p>
              <a:p>
                <a:pPr marL="800100" algn="just"/>
                <a:r>
                  <a:rPr lang="en-US" dirty="0" smtClean="0"/>
                  <a:t>A sum term which contains each of the n variables in either complemented or </a:t>
                </a:r>
                <a:r>
                  <a:rPr lang="en-US" dirty="0" err="1" smtClean="0"/>
                  <a:t>uncomplemented</a:t>
                </a:r>
                <a:r>
                  <a:rPr lang="en-US" dirty="0" smtClean="0"/>
                  <a:t> form is called a </a:t>
                </a:r>
                <a:r>
                  <a:rPr lang="en-US" dirty="0" err="1" smtClean="0"/>
                  <a:t>maxterm</a:t>
                </a:r>
                <a:r>
                  <a:rPr lang="en-US" dirty="0" smtClean="0"/>
                  <a:t>.</a:t>
                </a:r>
              </a:p>
              <a:p>
                <a:pPr marL="800100" algn="just"/>
                <a:r>
                  <a:rPr lang="en-US" dirty="0" err="1" smtClean="0"/>
                  <a:t>Maxterms</a:t>
                </a:r>
                <a:r>
                  <a:rPr lang="en-US" dirty="0" smtClean="0"/>
                  <a:t> </a:t>
                </a:r>
                <a:r>
                  <a:rPr lang="en-US" dirty="0"/>
                  <a:t>are denoted as 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, 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 …, </a:t>
                </a:r>
                <a:endParaRPr lang="en-US" dirty="0" smtClean="0"/>
              </a:p>
              <a:p>
                <a:pPr marL="457200" indent="0" algn="ctr">
                  <a:buNone/>
                </a:pPr>
                <a:r>
                  <a:rPr lang="en-US" dirty="0" smtClean="0"/>
                  <a:t>f(A,B,C) = M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M</a:t>
                </a:r>
                <a:r>
                  <a:rPr lang="en-US" baseline="-25000" dirty="0" smtClean="0"/>
                  <a:t>7</a:t>
                </a:r>
              </a:p>
              <a:p>
                <a:pPr marL="457200" indent="0" algn="ctr">
                  <a:buNone/>
                </a:pPr>
                <a:r>
                  <a:rPr lang="en-US" dirty="0" smtClean="0"/>
                  <a:t>f(A,B,C)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(0,4,6,7)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5410200"/>
              </a:xfrm>
              <a:blipFill rotWithShape="0">
                <a:blip r:embed="rId2"/>
                <a:stretch>
                  <a:fillRect l="-1113" t="-67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3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K-Maps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40000"/>
              </a:spcBef>
            </a:pPr>
            <a:r>
              <a:rPr lang="en-US" altLang="en-US" dirty="0"/>
              <a:t>Simplification of Boolean functions leads to simpler (and usually faster) digital circuits.</a:t>
            </a:r>
          </a:p>
          <a:p>
            <a:pPr algn="just">
              <a:spcBef>
                <a:spcPct val="40000"/>
              </a:spcBef>
            </a:pPr>
            <a:r>
              <a:rPr lang="en-US" altLang="en-US" dirty="0"/>
              <a:t>Simplifying Boolean functions using identities is time-consuming and error-prone.</a:t>
            </a:r>
          </a:p>
          <a:p>
            <a:pPr algn="just">
              <a:spcBef>
                <a:spcPct val="40000"/>
              </a:spcBef>
            </a:pPr>
            <a:r>
              <a:rPr lang="en-US" altLang="en-US" dirty="0"/>
              <a:t>This special section presents an easy, systematic method for reducing Boolean expressions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2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Maps (K-Maps)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40000"/>
              </a:spcBef>
              <a:spcAft>
                <a:spcPts val="500"/>
              </a:spcAft>
            </a:pPr>
            <a:r>
              <a:rPr lang="en-US" altLang="en-US" dirty="0"/>
              <a:t>A </a:t>
            </a:r>
            <a:r>
              <a:rPr lang="en-US" altLang="en-US" dirty="0" smtClean="0"/>
              <a:t>K-Map </a:t>
            </a:r>
            <a:r>
              <a:rPr lang="en-US" altLang="en-US" dirty="0"/>
              <a:t>is a matrix consisting of rows and columns that represent the output values of a Boolean function.</a:t>
            </a:r>
          </a:p>
          <a:p>
            <a:pPr algn="just">
              <a:spcBef>
                <a:spcPct val="40000"/>
              </a:spcBef>
              <a:spcAft>
                <a:spcPts val="500"/>
              </a:spcAft>
            </a:pPr>
            <a:r>
              <a:rPr lang="en-US" altLang="en-US" dirty="0"/>
              <a:t>The output values placed in each cell are derived from the </a:t>
            </a:r>
            <a:r>
              <a:rPr lang="en-US" altLang="en-US" dirty="0" err="1"/>
              <a:t>minterms</a:t>
            </a:r>
            <a:r>
              <a:rPr lang="en-US" altLang="en-US" i="1" dirty="0"/>
              <a:t> </a:t>
            </a:r>
            <a:r>
              <a:rPr lang="en-US" altLang="en-US" dirty="0"/>
              <a:t>of a Boolean function.</a:t>
            </a:r>
          </a:p>
          <a:p>
            <a:pPr algn="just">
              <a:spcBef>
                <a:spcPct val="40000"/>
              </a:spcBef>
              <a:spcAft>
                <a:spcPts val="500"/>
              </a:spcAft>
            </a:pPr>
            <a:r>
              <a:rPr lang="en-US" altLang="en-US" dirty="0"/>
              <a:t>A </a:t>
            </a:r>
            <a:r>
              <a:rPr lang="en-US" altLang="en-US" i="1" dirty="0" err="1"/>
              <a:t>minterm</a:t>
            </a:r>
            <a:r>
              <a:rPr lang="en-US" altLang="en-US" dirty="0"/>
              <a:t> is a product term that contains all of the function’s variables exactly once, either complemented or not complemented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27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Sum-Of-Products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apply K-map method, a function should be expressed in standard sum-of-product form.</a:t>
            </a:r>
          </a:p>
          <a:p>
            <a:r>
              <a:rPr lang="en-US" dirty="0" smtClean="0"/>
              <a:t>For 3 variable function,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21042" y="2890366"/>
                <a:ext cx="4546694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42" y="2890366"/>
                <a:ext cx="4546694" cy="462434"/>
              </a:xfrm>
              <a:prstGeom prst="rect">
                <a:avLst/>
              </a:prstGeom>
              <a:blipFill rotWithShape="0">
                <a:blip r:embed="rId2"/>
                <a:stretch>
                  <a:fillRect r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42671" y="2433166"/>
                <a:ext cx="3105529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671" y="2433166"/>
                <a:ext cx="3105529" cy="462434"/>
              </a:xfrm>
              <a:prstGeom prst="rect">
                <a:avLst/>
              </a:prstGeom>
              <a:blipFill rotWithShape="0">
                <a:blip r:embed="rId3"/>
                <a:stretch>
                  <a:fillRect l="-1176" r="-137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18976" y="2438400"/>
                <a:ext cx="4248920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976" y="2438400"/>
                <a:ext cx="4248920" cy="462434"/>
              </a:xfrm>
              <a:prstGeom prst="rect">
                <a:avLst/>
              </a:prstGeom>
              <a:blipFill rotWithShape="0">
                <a:blip r:embed="rId4"/>
                <a:stretch>
                  <a:fillRect r="-3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6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– Variable K-Map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987998"/>
              </p:ext>
            </p:extLst>
          </p:nvPr>
        </p:nvGraphicFramePr>
        <p:xfrm>
          <a:off x="5810250" y="2971800"/>
          <a:ext cx="2800350" cy="1676400"/>
        </p:xfrm>
        <a:graphic>
          <a:graphicData uri="http://schemas.openxmlformats.org/drawingml/2006/table">
            <a:tbl>
              <a:tblPr firstRow="1" bandRow="1"/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181600" y="2500312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4488" y="22860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6625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510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60842" y="2514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1914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22466" y="39579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48290" y="2952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48290" y="3790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96090" y="29575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96090" y="3790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145"/>
              </p:ext>
            </p:extLst>
          </p:nvPr>
        </p:nvGraphicFramePr>
        <p:xfrm>
          <a:off x="81684" y="2971800"/>
          <a:ext cx="4109316" cy="2299741"/>
        </p:xfrm>
        <a:graphic>
          <a:graphicData uri="http://schemas.openxmlformats.org/drawingml/2006/table">
            <a:tbl>
              <a:tblPr firstRow="1" bandRow="1"/>
              <a:tblGrid>
                <a:gridCol w="136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9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Minterm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0 </a:t>
                      </a:r>
                      <a:r>
                        <a:rPr lang="en-US" sz="2400" baseline="0" dirty="0" smtClean="0"/>
                        <a:t>= A’B’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1 </a:t>
                      </a:r>
                      <a:r>
                        <a:rPr lang="en-US" sz="2400" baseline="0" dirty="0" smtClean="0"/>
                        <a:t>= A’B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2 </a:t>
                      </a:r>
                      <a:r>
                        <a:rPr lang="en-US" sz="2400" baseline="0" dirty="0" smtClean="0"/>
                        <a:t>= AB’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3 </a:t>
                      </a:r>
                      <a:r>
                        <a:rPr lang="en-US" sz="2400" baseline="0" dirty="0" smtClean="0"/>
                        <a:t>= AB</a:t>
                      </a: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4114800" y="3352800"/>
            <a:ext cx="2133600" cy="30033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14800" y="4114801"/>
            <a:ext cx="2133600" cy="7619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09315" y="3547765"/>
            <a:ext cx="3358285" cy="107662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19562" y="4229100"/>
            <a:ext cx="3348038" cy="7807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" y="11430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two variables A and B have four possible combinations that can be represented by the map as follows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6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– Variable K-Map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388579"/>
              </p:ext>
            </p:extLst>
          </p:nvPr>
        </p:nvGraphicFramePr>
        <p:xfrm>
          <a:off x="5810250" y="2971800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181600" y="2500312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4488" y="228600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6625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2510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05800" y="2514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1914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22466" y="39579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2952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90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29575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3790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7436"/>
              </p:ext>
            </p:extLst>
          </p:nvPr>
        </p:nvGraphicFramePr>
        <p:xfrm>
          <a:off x="81684" y="2133600"/>
          <a:ext cx="4555001" cy="3948661"/>
        </p:xfrm>
        <a:graphic>
          <a:graphicData uri="http://schemas.openxmlformats.org/drawingml/2006/table">
            <a:tbl>
              <a:tblPr firstRow="1" bandRow="1"/>
              <a:tblGrid>
                <a:gridCol w="107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9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Minterm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0 </a:t>
                      </a:r>
                      <a:r>
                        <a:rPr lang="en-US" sz="2000" baseline="0" dirty="0" smtClean="0"/>
                        <a:t>= A’B’C’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 </a:t>
                      </a:r>
                      <a:r>
                        <a:rPr lang="en-US" sz="2000" baseline="0" dirty="0" smtClean="0"/>
                        <a:t>= A’B’C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2 </a:t>
                      </a:r>
                      <a:r>
                        <a:rPr lang="en-US" sz="2000" baseline="0" dirty="0" smtClean="0"/>
                        <a:t>= A’BC’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3 </a:t>
                      </a:r>
                      <a:r>
                        <a:rPr lang="en-US" sz="2000" baseline="0" dirty="0" smtClean="0"/>
                        <a:t>= A’BC 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4 </a:t>
                      </a:r>
                      <a:r>
                        <a:rPr lang="en-US" sz="2000" baseline="0" dirty="0" smtClean="0"/>
                        <a:t>= AB’C’ 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5 </a:t>
                      </a:r>
                      <a:r>
                        <a:rPr lang="en-US" sz="2000" baseline="0" dirty="0" smtClean="0"/>
                        <a:t>= AB’C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6 </a:t>
                      </a:r>
                      <a:r>
                        <a:rPr lang="en-US" sz="2000" baseline="0" dirty="0" smtClean="0"/>
                        <a:t>= ABC’ 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7 </a:t>
                      </a:r>
                      <a:r>
                        <a:rPr lang="en-US" sz="2000" baseline="0" dirty="0" smtClean="0"/>
                        <a:t>= ABC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0500" y="11430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three variables A, B and C have eight possible combinations that can be represented by the map as follows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43351" y="2514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05351" y="2510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610600" y="2952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610600" y="3810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848600" y="2971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848600" y="3790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stCxn id="16" idx="2"/>
          </p:cNvCxnSpPr>
          <p:nvPr/>
        </p:nvCxnSpPr>
        <p:spPr>
          <a:xfrm flipH="1">
            <a:off x="7239000" y="4191000"/>
            <a:ext cx="4855" cy="914400"/>
          </a:xfrm>
          <a:prstGeom prst="straightConnector1">
            <a:avLst/>
          </a:prstGeom>
          <a:ln w="25400">
            <a:solidFill>
              <a:srgbClr val="C0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6000" y="5100935"/>
            <a:ext cx="238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Minterm</a:t>
            </a:r>
            <a:r>
              <a:rPr lang="en-US" sz="2400" dirty="0" smtClean="0"/>
              <a:t>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1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6" grpId="0"/>
      <p:bldP spid="21" grpId="0"/>
      <p:bldP spid="23" grpId="0"/>
      <p:bldP spid="25" grpId="0"/>
      <p:bldP spid="27" grpId="0"/>
      <p:bldP spid="28" grpId="0"/>
      <p:bldP spid="29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Variable K-Map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27841"/>
              </p:ext>
            </p:extLst>
          </p:nvPr>
        </p:nvGraphicFramePr>
        <p:xfrm>
          <a:off x="685800" y="2133600"/>
          <a:ext cx="3652116" cy="3948661"/>
        </p:xfrm>
        <a:graphic>
          <a:graphicData uri="http://schemas.openxmlformats.org/drawingml/2006/table">
            <a:tbl>
              <a:tblPr firstRow="1" bandRow="1"/>
              <a:tblGrid>
                <a:gridCol w="56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9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Minterm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0 </a:t>
                      </a:r>
                      <a:r>
                        <a:rPr lang="en-US" sz="2000" baseline="0" dirty="0" smtClean="0"/>
                        <a:t>= A’B’C’D’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 </a:t>
                      </a:r>
                      <a:r>
                        <a:rPr lang="en-US" sz="2000" baseline="0" dirty="0" smtClean="0"/>
                        <a:t>= A’B’C’D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2 </a:t>
                      </a:r>
                      <a:r>
                        <a:rPr lang="en-US" sz="2000" baseline="0" dirty="0" smtClean="0"/>
                        <a:t>= A’B’CD’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3 </a:t>
                      </a:r>
                      <a:r>
                        <a:rPr lang="en-US" sz="2000" baseline="0" dirty="0" smtClean="0"/>
                        <a:t>= A’B’CD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4 </a:t>
                      </a:r>
                      <a:r>
                        <a:rPr lang="en-US" sz="2000" baseline="0" dirty="0" smtClean="0"/>
                        <a:t>= A’BC’D’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5 </a:t>
                      </a:r>
                      <a:r>
                        <a:rPr lang="en-US" sz="2000" baseline="0" dirty="0" smtClean="0"/>
                        <a:t>= A’BC’D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6 </a:t>
                      </a:r>
                      <a:r>
                        <a:rPr lang="en-US" sz="2000" baseline="0" dirty="0" smtClean="0"/>
                        <a:t>= A’BCD’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7 </a:t>
                      </a:r>
                      <a:r>
                        <a:rPr lang="en-US" sz="2000" baseline="0" dirty="0" smtClean="0"/>
                        <a:t>= A’BCD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0500" y="990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four variables A, B, C and D have sixteen possible combinations that can be represented by the map as follows</a:t>
            </a:r>
            <a:endParaRPr lang="en-US" sz="24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38408"/>
              </p:ext>
            </p:extLst>
          </p:nvPr>
        </p:nvGraphicFramePr>
        <p:xfrm>
          <a:off x="4724400" y="2133600"/>
          <a:ext cx="3652116" cy="3948661"/>
        </p:xfrm>
        <a:graphic>
          <a:graphicData uri="http://schemas.openxmlformats.org/drawingml/2006/table">
            <a:tbl>
              <a:tblPr firstRow="1" bandRow="1"/>
              <a:tblGrid>
                <a:gridCol w="56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9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Minterm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8 </a:t>
                      </a:r>
                      <a:r>
                        <a:rPr lang="en-US" sz="2000" baseline="0" dirty="0" smtClean="0"/>
                        <a:t>= AB’C’D’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9 </a:t>
                      </a:r>
                      <a:r>
                        <a:rPr lang="en-US" sz="2000" baseline="0" dirty="0" smtClean="0"/>
                        <a:t>= AB’C’D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10 </a:t>
                      </a:r>
                      <a:r>
                        <a:rPr lang="en-US" sz="2000" baseline="0" dirty="0" smtClean="0"/>
                        <a:t>= AB’CD’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11 </a:t>
                      </a:r>
                      <a:r>
                        <a:rPr lang="en-US" sz="2000" baseline="0" dirty="0" smtClean="0"/>
                        <a:t>= AB’CD 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12 </a:t>
                      </a:r>
                      <a:r>
                        <a:rPr lang="en-US" sz="2000" baseline="0" dirty="0" smtClean="0"/>
                        <a:t>= ABC’D’ 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13 </a:t>
                      </a:r>
                      <a:r>
                        <a:rPr lang="en-US" sz="2000" baseline="0" dirty="0" smtClean="0"/>
                        <a:t>= ABC’D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14 </a:t>
                      </a:r>
                      <a:r>
                        <a:rPr lang="en-US" sz="2000" baseline="0" dirty="0" smtClean="0"/>
                        <a:t>= ABCD’ 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15 </a:t>
                      </a:r>
                      <a:r>
                        <a:rPr lang="en-US" sz="2000" baseline="0" dirty="0" smtClean="0"/>
                        <a:t>= ABCD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98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Variable K-Map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67000" y="1371600"/>
            <a:ext cx="3825728" cy="4038600"/>
            <a:chOff x="2667000" y="1371600"/>
            <a:chExt cx="3825728" cy="4038600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4704958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CD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29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smtClean="0"/>
              <a:t>Algebra</a:t>
            </a:r>
          </a:p>
          <a:p>
            <a:r>
              <a:rPr lang="en-US" dirty="0" err="1" smtClean="0"/>
              <a:t>Karnaugh</a:t>
            </a:r>
            <a:r>
              <a:rPr lang="en-US" dirty="0" smtClean="0"/>
              <a:t> Maps</a:t>
            </a:r>
          </a:p>
          <a:p>
            <a:r>
              <a:rPr lang="en-US" dirty="0" smtClean="0"/>
              <a:t>Variable </a:t>
            </a:r>
            <a:r>
              <a:rPr lang="en-US" dirty="0"/>
              <a:t>Entered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Realizing </a:t>
            </a:r>
            <a:r>
              <a:rPr lang="en-US" dirty="0"/>
              <a:t>Logic Function with </a:t>
            </a:r>
            <a:r>
              <a:rPr lang="en-US" dirty="0" smtClean="0"/>
              <a:t>Gates</a:t>
            </a:r>
          </a:p>
          <a:p>
            <a:r>
              <a:rPr lang="en-US" dirty="0" smtClean="0"/>
              <a:t>Combinational </a:t>
            </a:r>
            <a:r>
              <a:rPr lang="en-US" dirty="0"/>
              <a:t>Design </a:t>
            </a: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plotting in K-Map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function</a:t>
            </a:r>
          </a:p>
          <a:p>
            <a:pPr marL="0" indent="0" algn="ctr">
              <a:buNone/>
            </a:pPr>
            <a:r>
              <a:rPr lang="en-US" dirty="0" smtClean="0"/>
              <a:t>F = AB + A’B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667000" y="2590800"/>
            <a:ext cx="3429000" cy="2362200"/>
            <a:chOff x="2667000" y="2590800"/>
            <a:chExt cx="3429000" cy="2362200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754483"/>
                </p:ext>
              </p:extLst>
            </p:nvPr>
          </p:nvGraphicFramePr>
          <p:xfrm>
            <a:off x="3295650" y="3276600"/>
            <a:ext cx="2800350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1400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01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 flipH="1" flipV="1">
              <a:off x="2667000" y="28051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09888" y="2590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296733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3800" y="2814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6242" y="28194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5600" y="34962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7866" y="42627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3690" y="3257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3690" y="4095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1490" y="32623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1490" y="4095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</p:grp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4419600" y="1905000"/>
            <a:ext cx="945704" cy="23622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1600" y="4267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3917504" y="1905000"/>
            <a:ext cx="1111696" cy="23622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3800" y="426720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195192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2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0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Boolean Expression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Consider the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altLang="en-US" dirty="0"/>
                  <a:t>Its </a:t>
                </a:r>
                <a:r>
                  <a:rPr lang="en-US" altLang="en-US" dirty="0" smtClean="0"/>
                  <a:t>K-Map </a:t>
                </a:r>
                <a:r>
                  <a:rPr lang="en-US" altLang="en-US" dirty="0"/>
                  <a:t>is given below</a:t>
                </a:r>
                <a:r>
                  <a:rPr lang="en-US" altLang="en-US" dirty="0" smtClean="0"/>
                  <a:t>.</a:t>
                </a:r>
              </a:p>
              <a:p>
                <a:pPr algn="just"/>
                <a:r>
                  <a:rPr lang="en-US" altLang="en-US" dirty="0"/>
                  <a:t>What is the largest group of </a:t>
                </a:r>
                <a:r>
                  <a:rPr lang="en-US" altLang="en-US" dirty="0" smtClean="0"/>
                  <a:t>1’s </a:t>
                </a:r>
                <a:r>
                  <a:rPr lang="en-US" altLang="en-US" dirty="0"/>
                  <a:t>that is a power of 2?</a:t>
                </a: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2705098" y="3200400"/>
            <a:ext cx="3771902" cy="2362200"/>
            <a:chOff x="5181600" y="2286000"/>
            <a:chExt cx="3771902" cy="2362200"/>
          </a:xfrm>
        </p:grpSpPr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8522093"/>
                </p:ext>
              </p:extLst>
            </p:nvPr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2" name="Straight Connector 11"/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43298" y="4876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346140" y="4872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905498" y="4876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143498" y="4876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3505200" y="4876800"/>
            <a:ext cx="2781649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1" grpId="0"/>
      <p:bldP spid="32" grpId="0"/>
      <p:bldP spid="33" grpId="0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Boolean Expression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ct val="10000"/>
                  </a:spcBef>
                  <a:spcAft>
                    <a:spcPts val="500"/>
                  </a:spcAft>
                </a:pPr>
                <a:r>
                  <a:rPr lang="en-US" altLang="en-US" dirty="0" smtClean="0"/>
                  <a:t>This grouping tells us that changes in the variables </a:t>
                </a:r>
                <a:r>
                  <a:rPr lang="en-US" altLang="en-US" i="1" dirty="0"/>
                  <a:t>A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and </a:t>
                </a:r>
                <a:r>
                  <a:rPr lang="en-US" altLang="en-US" i="1" dirty="0" smtClean="0"/>
                  <a:t>B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have no influence upon the value of the function: They are irrelevant.</a:t>
                </a:r>
              </a:p>
              <a:p>
                <a:pPr algn="just">
                  <a:spcBef>
                    <a:spcPct val="10000"/>
                  </a:spcBef>
                </a:pPr>
                <a:r>
                  <a:rPr lang="en-US" altLang="en-US" dirty="0"/>
                  <a:t>This means that the function</a:t>
                </a:r>
                <a:r>
                  <a:rPr lang="en-US" altLang="en-US" dirty="0" smtClean="0"/>
                  <a:t>,</a:t>
                </a:r>
              </a:p>
              <a:p>
                <a:pPr marL="0" indent="0" algn="ctr">
                  <a:spcBef>
                    <a:spcPct val="1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en-US" dirty="0" smtClean="0"/>
              </a:p>
              <a:p>
                <a:pPr indent="0" algn="just">
                  <a:spcBef>
                    <a:spcPct val="10000"/>
                  </a:spcBef>
                  <a:buNone/>
                </a:pPr>
                <a:r>
                  <a:rPr lang="en-US" dirty="0" smtClean="0"/>
                  <a:t>reduces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2590800" y="3733800"/>
            <a:ext cx="3771902" cy="2362200"/>
            <a:chOff x="5181600" y="2286000"/>
            <a:chExt cx="3771902" cy="2362200"/>
          </a:xfrm>
        </p:grpSpPr>
        <p:graphicFrame>
          <p:nvGraphicFramePr>
            <p:cNvPr id="2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8233137"/>
                </p:ext>
              </p:extLst>
            </p:nvPr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27" name="Straight Connector 26"/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429000" y="5410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231842" y="5405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5410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029200" y="5410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3390902" y="5410200"/>
            <a:ext cx="2781649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  <p:bldP spid="45" grpId="0"/>
      <p:bldP spid="46" grpId="0"/>
      <p:bldP spid="47" grpId="0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379220"/>
            <a:ext cx="3771902" cy="2430780"/>
            <a:chOff x="5181600" y="2286000"/>
            <a:chExt cx="3771902" cy="2209800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78086"/>
                </p:ext>
              </p:extLst>
            </p:nvPr>
          </p:nvGraphicFramePr>
          <p:xfrm>
            <a:off x="5810250" y="2971800"/>
            <a:ext cx="3143252" cy="15240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56592" y="3147569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518792" y="3147569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143000" y="990600"/>
                <a:ext cx="2663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90600"/>
                <a:ext cx="266387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61837" y="3962400"/>
                <a:ext cx="13337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37" y="3962400"/>
                <a:ext cx="133376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ket 26"/>
          <p:cNvSpPr/>
          <p:nvPr/>
        </p:nvSpPr>
        <p:spPr>
          <a:xfrm>
            <a:off x="3454932" y="3048000"/>
            <a:ext cx="583668" cy="633096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rot="10800000">
            <a:off x="945716" y="3057840"/>
            <a:ext cx="578184" cy="633096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708672" y="1371600"/>
            <a:ext cx="3825728" cy="4038600"/>
            <a:chOff x="2667000" y="1371600"/>
            <a:chExt cx="3825728" cy="4038600"/>
          </a:xfrm>
        </p:grpSpPr>
        <p:graphicFrame>
          <p:nvGraphicFramePr>
            <p:cNvPr id="3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6259038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31" name="Straight Connector 30"/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CD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489200" y="990600"/>
                <a:ext cx="47205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𝐴𝐵𝐶𝐷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𝐵𝐶𝐷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200" y="990600"/>
                <a:ext cx="4720523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210037" y="5481935"/>
                <a:ext cx="12569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037" y="5481935"/>
                <a:ext cx="125694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97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6338192" y="30480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7100192" y="30480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6338888" y="38862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7100192" y="38862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64" name="Rounded Rectangle 63"/>
          <p:cNvSpPr/>
          <p:nvPr/>
        </p:nvSpPr>
        <p:spPr>
          <a:xfrm>
            <a:off x="6233345" y="2986445"/>
            <a:ext cx="1325157" cy="15093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  <p:bldP spid="28" grpId="0" animBg="1"/>
      <p:bldP spid="58" grpId="0"/>
      <p:bldP spid="59" grpId="0"/>
      <p:bldP spid="60" grpId="0"/>
      <p:bldP spid="61" grpId="0"/>
      <p:bldP spid="62" grpId="0"/>
      <p:bldP spid="63" grpId="0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03672" y="1371600"/>
            <a:ext cx="3825728" cy="4038600"/>
            <a:chOff x="2667000" y="1371600"/>
            <a:chExt cx="3825728" cy="4038600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04139477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CD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600200" y="990600"/>
                <a:ext cx="63286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990600"/>
                <a:ext cx="632865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657600" y="5481935"/>
                <a:ext cx="1756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81935"/>
                <a:ext cx="175605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671192" y="22438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195192" y="30480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3629792" y="477205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5991992" y="4739317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1" name="Oval 40"/>
          <p:cNvSpPr/>
          <p:nvPr/>
        </p:nvSpPr>
        <p:spPr>
          <a:xfrm>
            <a:off x="5176840" y="3067770"/>
            <a:ext cx="405728" cy="4993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91992" y="2219431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51" name="Freeform 50"/>
          <p:cNvSpPr/>
          <p:nvPr/>
        </p:nvSpPr>
        <p:spPr>
          <a:xfrm>
            <a:off x="3414713" y="2057400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5400000">
            <a:off x="5864059" y="2028824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16643652">
            <a:off x="3429000" y="4672114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rot="10800000">
            <a:off x="5867401" y="4674077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257800" y="5486400"/>
                <a:ext cx="11684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486400"/>
                <a:ext cx="116846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8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41" grpId="0" animBg="1"/>
      <p:bldP spid="42" grpId="0"/>
      <p:bldP spid="51" grpId="0" animBg="1"/>
      <p:bldP spid="52" grpId="0" animBg="1"/>
      <p:bldP spid="53" grpId="0" animBg="1"/>
      <p:bldP spid="54" grpId="0" animBg="1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03672" y="1371600"/>
            <a:ext cx="3825728" cy="4038600"/>
            <a:chOff x="2667000" y="1371600"/>
            <a:chExt cx="3825728" cy="4038600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04139477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CD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775408" y="990600"/>
                <a:ext cx="40825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408" y="990600"/>
                <a:ext cx="4082592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581400" y="5481935"/>
                <a:ext cx="17166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481935"/>
                <a:ext cx="171662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671192" y="22438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9600" y="30480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3671192" y="304800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3600921" y="2243858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Alternate Process 45"/>
          <p:cNvSpPr/>
          <p:nvPr/>
        </p:nvSpPr>
        <p:spPr>
          <a:xfrm rot="5400000">
            <a:off x="3965079" y="2650033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05400" y="5486400"/>
                <a:ext cx="13531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86400"/>
                <a:ext cx="135312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5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9" grpId="0" animBg="1"/>
      <p:bldP spid="46" grpId="0" animBg="1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Redundant grouping does not lead to minimization of Boolean function.</a:t>
            </a:r>
          </a:p>
          <a:p>
            <a:r>
              <a:rPr lang="en-US" dirty="0" smtClean="0"/>
              <a:t>1 in the K-Map indicates </a:t>
            </a:r>
            <a:r>
              <a:rPr lang="en-US" dirty="0" err="1" smtClean="0"/>
              <a:t>minterms</a:t>
            </a:r>
            <a:r>
              <a:rPr lang="en-US" dirty="0" smtClean="0"/>
              <a:t>, rest others are treated as 0 and considered as </a:t>
            </a:r>
            <a:r>
              <a:rPr lang="en-US" dirty="0" err="1" smtClean="0"/>
              <a:t>maxterms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6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Suppose we are given a problem of implementing a circuit to generate a logical 1 when a 2, 7, or 15 appears on a four-variable input.</a:t>
            </a:r>
          </a:p>
          <a:p>
            <a:pPr algn="just"/>
            <a:r>
              <a:rPr lang="en-US" dirty="0" smtClean="0"/>
              <a:t>A logical 0 should be generated when 0, 1, 4, 5, 6, 9, 10, 13 or 14 appears.</a:t>
            </a:r>
          </a:p>
          <a:p>
            <a:pPr algn="just"/>
            <a:r>
              <a:rPr lang="en-US" dirty="0" smtClean="0"/>
              <a:t>The input conditions for the numbers 3, 8, 11 and 12 never occur in the system. This means we don’t care whether inputs generate logical 1 or logical 0.</a:t>
            </a:r>
          </a:p>
          <a:p>
            <a:pPr algn="just"/>
            <a:r>
              <a:rPr lang="en-US" dirty="0" smtClean="0"/>
              <a:t>Don’t care combinations are denoted by ‘x’ in K-Map which can be used for the making groups.</a:t>
            </a:r>
          </a:p>
          <a:p>
            <a:pPr algn="just"/>
            <a:r>
              <a:rPr lang="en-US" dirty="0" smtClean="0"/>
              <a:t>The above example can be represented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03672" y="1671935"/>
            <a:ext cx="3825728" cy="4038600"/>
            <a:chOff x="2667000" y="1371600"/>
            <a:chExt cx="3825728" cy="4038600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04139477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CD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68752" y="5782270"/>
                <a:ext cx="12393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752" y="5782270"/>
                <a:ext cx="123931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9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671192" y="502473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195192" y="422059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446784" y="422059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3600921" y="4178451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Alternate Process 45"/>
          <p:cNvSpPr/>
          <p:nvPr/>
        </p:nvSpPr>
        <p:spPr>
          <a:xfrm rot="5400000">
            <a:off x="4744756" y="3006165"/>
            <a:ext cx="488502" cy="2939038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835552" y="5786735"/>
                <a:ext cx="1336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552" y="5786735"/>
                <a:ext cx="133664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3669866" y="419201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019800" y="418653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882" y="1066800"/>
                <a:ext cx="5492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f(A,B,C)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sz="2800" dirty="0" smtClean="0"/>
                  <a:t>(2,7,15) + d(3,8,11,12)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2" y="1066800"/>
                <a:ext cx="549291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220" t="-10465" r="-88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5243512" y="2476799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2476799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30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9" grpId="0" animBg="1"/>
      <p:bldP spid="46" grpId="0" animBg="1"/>
      <p:bldP spid="47" grpId="0"/>
      <p:bldP spid="40" grpId="0"/>
      <p:bldP spid="41" grpId="0"/>
      <p:bldP spid="3" grpId="0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Tabulation Method of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Quine-</a:t>
            </a:r>
            <a:r>
              <a:rPr lang="en-US" dirty="0" err="1" smtClean="0"/>
              <a:t>McCluskey</a:t>
            </a:r>
            <a:r>
              <a:rPr lang="en-US" dirty="0" smtClean="0"/>
              <a:t> procedure</a:t>
            </a:r>
          </a:p>
          <a:p>
            <a:r>
              <a:rPr lang="en-US" dirty="0" smtClean="0"/>
              <a:t>Procedure consists of two main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Eliminate as many terms as possible using logical adjacencies. The resulting terms will be prime </a:t>
            </a:r>
            <a:r>
              <a:rPr lang="en-US" dirty="0" err="1" smtClean="0"/>
              <a:t>implicants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appropriate prime </a:t>
            </a:r>
            <a:r>
              <a:rPr lang="en-US" dirty="0" err="1" smtClean="0"/>
              <a:t>implicants</a:t>
            </a:r>
            <a:r>
              <a:rPr lang="en-US" dirty="0" smtClean="0"/>
              <a:t> to minimize the final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</p:spPr>
            <p:txBody>
              <a:bodyPr/>
              <a:lstStyle/>
              <a:p>
                <a:r>
                  <a:rPr lang="en-US" dirty="0" smtClean="0"/>
                  <a:t>AND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0=0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𝐼𝑑𝑒𝑛𝑡𝑖𝑡𝑦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  <a:blipFill rotWithShape="0">
                <a:blip r:embed="rId2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24400" y="990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OR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𝑁𝑢𝑙𝑙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+1=1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𝐼𝑑𝑒𝑛𝑡𝑖𝑡𝑦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990600"/>
                <a:ext cx="4229100" cy="2590800"/>
              </a:xfrm>
              <a:prstGeom prst="rect">
                <a:avLst/>
              </a:prstGeom>
              <a:blipFill rotWithShape="0">
                <a:blip r:embed="rId3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" y="3657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Commutative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657600"/>
                <a:ext cx="4229100" cy="2590800"/>
              </a:xfrm>
              <a:prstGeom prst="rect">
                <a:avLst/>
              </a:prstGeom>
              <a:blipFill rotWithShape="0">
                <a:blip r:embed="rId4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24400" y="3657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Associative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657600"/>
                <a:ext cx="4229100" cy="2590800"/>
              </a:xfrm>
              <a:prstGeom prst="rect">
                <a:avLst/>
              </a:prstGeom>
              <a:blipFill rotWithShape="0">
                <a:blip r:embed="rId5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1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Tabulation Method of 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function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64672"/>
              </p:ext>
            </p:extLst>
          </p:nvPr>
        </p:nvGraphicFramePr>
        <p:xfrm>
          <a:off x="304800" y="2971800"/>
          <a:ext cx="4038600" cy="3383280"/>
        </p:xfrm>
        <a:graphic>
          <a:graphicData uri="http://schemas.openxmlformats.org/drawingml/2006/table">
            <a:tbl>
              <a:tblPr firstRow="1" bandRow="1"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Number</a:t>
                      </a:r>
                      <a:r>
                        <a:rPr lang="en-US" sz="2000" b="1" baseline="0" dirty="0" smtClean="0"/>
                        <a:t> of Complemented Variables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Terms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ABC’D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AB’CD’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AB’C’D’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A’B’CD’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A’B’C’D’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133600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Separate Terms based on number of complemented variables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13265"/>
              </p:ext>
            </p:extLst>
          </p:nvPr>
        </p:nvGraphicFramePr>
        <p:xfrm>
          <a:off x="4724400" y="2971800"/>
          <a:ext cx="4038600" cy="2895600"/>
        </p:xfrm>
        <a:graphic>
          <a:graphicData uri="http://schemas.openxmlformats.org/drawingml/2006/table">
            <a:tbl>
              <a:tblPr firstRow="1" bandRow="1"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Original Terms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Reduced Terms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ABC’D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ABC’D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AB’CD’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smtClean="0"/>
                        <a:t>+ </a:t>
                      </a:r>
                      <a:r>
                        <a:rPr lang="en-US" sz="2000" dirty="0" smtClean="0"/>
                        <a:t>AB’C’D’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AB’D’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AB’CD’ + A’B’CD’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B’CD’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AB’C’D’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smtClean="0"/>
                        <a:t>+ </a:t>
                      </a:r>
                      <a:r>
                        <a:rPr lang="en-US" sz="2000" dirty="0" smtClean="0"/>
                        <a:t>A’B’C’D’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B’C’D’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A’B’CD’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smtClean="0"/>
                        <a:t>+ </a:t>
                      </a:r>
                      <a:r>
                        <a:rPr lang="en-US" sz="2000" dirty="0" smtClean="0"/>
                        <a:t>A’B’C’D’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A’B’D’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24400" y="2133600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tx2"/>
                </a:solidFill>
              </a:rPr>
              <a:t>Eliminate the terms using logical adjacencies until terms are reduced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4038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4038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4419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94977" y="4419600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2512" y="4814888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80689" y="4814888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64" y="5214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37841" y="5214936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14424" y="56102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42601" y="5610224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14424" y="6005512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42601" y="6005512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20170" y="3927334"/>
            <a:ext cx="184144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02368" y="3927334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00600" y="4329112"/>
            <a:ext cx="184144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82798" y="4329112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19648" y="4724400"/>
            <a:ext cx="184144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01846" y="4724400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5119255"/>
            <a:ext cx="1841442" cy="277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82798" y="5119255"/>
            <a:ext cx="1039446" cy="277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5514976"/>
            <a:ext cx="184144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82798" y="5514976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Tabulation Method of Reduction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8144"/>
              </p:ext>
            </p:extLst>
          </p:nvPr>
        </p:nvGraphicFramePr>
        <p:xfrm>
          <a:off x="4495800" y="1630680"/>
          <a:ext cx="4038600" cy="2286000"/>
        </p:xfrm>
        <a:graphic>
          <a:graphicData uri="http://schemas.openxmlformats.org/drawingml/2006/table">
            <a:tbl>
              <a:tblPr firstRow="1" bandRow="1"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Original Terms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Reduced Terms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ABC’D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ABC’D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AB’D’ + A’B’D’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B’D’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B’CD’ + B’C’D’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B’D’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43400" y="107817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Removing additional logical adjacencies</a:t>
            </a:r>
            <a:endParaRPr lang="en-US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82667" y="3969488"/>
                <a:ext cx="3346933" cy="52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667" y="3969488"/>
                <a:ext cx="3346933" cy="5263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8686800" y="3102114"/>
            <a:ext cx="304800" cy="762000"/>
          </a:xfrm>
          <a:prstGeom prst="rightBrac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22220" y="2619376"/>
            <a:ext cx="184144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04418" y="2619376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3081336"/>
            <a:ext cx="184144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4198" y="3081336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533776"/>
            <a:ext cx="184144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54198" y="3533776"/>
            <a:ext cx="103944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07924"/>
              </p:ext>
            </p:extLst>
          </p:nvPr>
        </p:nvGraphicFramePr>
        <p:xfrm>
          <a:off x="228600" y="1600200"/>
          <a:ext cx="4038600" cy="2895600"/>
        </p:xfrm>
        <a:graphic>
          <a:graphicData uri="http://schemas.openxmlformats.org/drawingml/2006/table">
            <a:tbl>
              <a:tblPr firstRow="1" bandRow="1"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Original Terms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Reduced Terms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ABC’D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ABC’D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AB’CD’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smtClean="0"/>
                        <a:t>+ </a:t>
                      </a:r>
                      <a:r>
                        <a:rPr lang="en-US" sz="2000" dirty="0" smtClean="0"/>
                        <a:t>AB’C’D’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AB’D’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AB’CD’ + A’B’CD’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B’CD’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AB’C’D’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smtClean="0"/>
                        <a:t>+ </a:t>
                      </a:r>
                      <a:r>
                        <a:rPr lang="en-US" sz="2000" dirty="0" smtClean="0"/>
                        <a:t>A’B’C’D’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B’C’D’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A’B’CD’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smtClean="0"/>
                        <a:t>+ </a:t>
                      </a:r>
                      <a:r>
                        <a:rPr lang="en-US" sz="2000" dirty="0" smtClean="0"/>
                        <a:t>A’B’C’D’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A’B’D’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3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Reduce the function to simplest form using tabulation method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Variable-Entered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Variable-entered map can be used to plot an n-variable problem on n – 1 variable map</a:t>
            </a:r>
          </a:p>
          <a:p>
            <a:pPr algn="just"/>
            <a:r>
              <a:rPr lang="en-US" dirty="0" smtClean="0"/>
              <a:t>Possible to reduce the map dimension by two or three in some cases</a:t>
            </a:r>
          </a:p>
          <a:p>
            <a:pPr algn="just"/>
            <a:r>
              <a:rPr lang="en-US" dirty="0" smtClean="0"/>
              <a:t>Advantage of using VEM occurs in design problems involving multiplexers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Variable-Entered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</p:spPr>
            <p:txBody>
              <a:bodyPr/>
              <a:lstStyle/>
              <a:p>
                <a:r>
                  <a:rPr lang="en-US" dirty="0" smtClean="0"/>
                  <a:t>Map-entered variable for 3 variable function</a:t>
                </a:r>
              </a:p>
              <a:p>
                <a:r>
                  <a:rPr lang="en-US" dirty="0" smtClean="0"/>
                  <a:t>Consider the function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Considering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to be function of map location and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and plotting 2 variable map.</a:t>
                </a:r>
              </a:p>
              <a:p>
                <a:pPr algn="just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  <a:blipFill rotWithShape="0">
                <a:blip r:embed="rId2"/>
                <a:stretch>
                  <a:fillRect l="-904" t="-915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61950" y="3429000"/>
            <a:ext cx="3429000" cy="2362200"/>
            <a:chOff x="361950" y="3429000"/>
            <a:chExt cx="3429000" cy="2362200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2685373"/>
                </p:ext>
              </p:extLst>
            </p:nvPr>
          </p:nvGraphicFramePr>
          <p:xfrm>
            <a:off x="990600" y="4114800"/>
            <a:ext cx="2800350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1400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01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 flipH="1" flipV="1">
              <a:off x="361950" y="3643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04838" y="34290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950" y="380553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88642" y="36531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1192" y="3657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0550" y="4334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816" y="5100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143376"/>
            <a:ext cx="990600" cy="75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X=1 if C’=1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4129088"/>
            <a:ext cx="990600" cy="75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X=1 if C’=1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62200" y="4953000"/>
            <a:ext cx="161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X=1 if C’=1 or if C = 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6203" y="5100935"/>
            <a:ext cx="6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X=0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24400" y="3429000"/>
            <a:ext cx="3429000" cy="2362200"/>
            <a:chOff x="361950" y="3429000"/>
            <a:chExt cx="3429000" cy="2362200"/>
          </a:xfrm>
        </p:grpSpPr>
        <p:graphicFrame>
          <p:nvGraphicFramePr>
            <p:cNvPr id="2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92463366"/>
                </p:ext>
              </p:extLst>
            </p:nvPr>
          </p:nvGraphicFramePr>
          <p:xfrm>
            <a:off x="990600" y="4114800"/>
            <a:ext cx="2800350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14001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01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23" name="Straight Connector 22"/>
            <p:cNvCxnSpPr/>
            <p:nvPr/>
          </p:nvCxnSpPr>
          <p:spPr>
            <a:xfrm flipH="1" flipV="1">
              <a:off x="361950" y="3643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4838" y="34290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1950" y="380553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88642" y="36531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41192" y="3657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0550" y="4334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2816" y="5100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01912" y="4275981"/>
            <a:ext cx="438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9000" y="4267200"/>
            <a:ext cx="438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38824" y="51009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31029" y="5100935"/>
            <a:ext cx="89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+ C’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0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Expressions with VEM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Choose groups of </a:t>
            </a:r>
            <a:r>
              <a:rPr lang="en-US" i="1" dirty="0" smtClean="0">
                <a:solidFill>
                  <a:srgbClr val="C00000"/>
                </a:solidFill>
              </a:rPr>
              <a:t>similar terms</a:t>
            </a:r>
            <a:r>
              <a:rPr lang="en-US" dirty="0" smtClean="0"/>
              <a:t> to cover all nonzero terms appearing in the map except “don’t care” terms.</a:t>
            </a:r>
          </a:p>
          <a:p>
            <a:pPr algn="just"/>
            <a:r>
              <a:rPr lang="en-US" dirty="0" smtClean="0"/>
              <a:t>Rest complete process is similar to K-Map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Expressions with VEM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28898" y="1527155"/>
            <a:ext cx="3771902" cy="2430780"/>
            <a:chOff x="5181600" y="2286000"/>
            <a:chExt cx="3771902" cy="2209800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1208926"/>
                </p:ext>
              </p:extLst>
            </p:nvPr>
          </p:nvGraphicFramePr>
          <p:xfrm>
            <a:off x="5810250" y="2971800"/>
            <a:ext cx="3143252" cy="15240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62600" y="3295504"/>
            <a:ext cx="8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D+D’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43000" y="990600"/>
                <a:ext cx="72627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90600"/>
                <a:ext cx="7262757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819400" y="4110335"/>
                <a:ext cx="1635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110335"/>
                <a:ext cx="163570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471864" y="24384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2320" y="24384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04320" y="24384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25" name="Flowchart: Alternate Process 24"/>
          <p:cNvSpPr/>
          <p:nvPr/>
        </p:nvSpPr>
        <p:spPr>
          <a:xfrm rot="5400000">
            <a:off x="3807969" y="2075753"/>
            <a:ext cx="488502" cy="1246440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Alternate Process 25"/>
          <p:cNvSpPr/>
          <p:nvPr/>
        </p:nvSpPr>
        <p:spPr>
          <a:xfrm rot="5400000">
            <a:off x="4618929" y="2059431"/>
            <a:ext cx="488502" cy="1246440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Alternate Process 26"/>
          <p:cNvSpPr/>
          <p:nvPr/>
        </p:nvSpPr>
        <p:spPr>
          <a:xfrm rot="5400000">
            <a:off x="5772431" y="3154540"/>
            <a:ext cx="444093" cy="773941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08116" y="329103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346259" y="4114800"/>
                <a:ext cx="12388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259" y="4114800"/>
                <a:ext cx="123886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448563" y="4110335"/>
                <a:ext cx="12497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63" y="4110335"/>
                <a:ext cx="124976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9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8" grpId="1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Expressions with VEM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28898" y="1527155"/>
            <a:ext cx="3771902" cy="2430780"/>
            <a:chOff x="5181600" y="2286000"/>
            <a:chExt cx="3771902" cy="2209800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1208926"/>
                </p:ext>
              </p:extLst>
            </p:nvPr>
          </p:nvGraphicFramePr>
          <p:xfrm>
            <a:off x="5810250" y="2971800"/>
            <a:ext cx="3143252" cy="15240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62600" y="3295504"/>
            <a:ext cx="8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D+D’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0248" y="990600"/>
                <a:ext cx="84823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𝐴𝐵𝐶𝐷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48" y="990600"/>
                <a:ext cx="8482322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26834" y="4110335"/>
                <a:ext cx="1635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834" y="4110335"/>
                <a:ext cx="163570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7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471864" y="24384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6320" y="2438400"/>
            <a:ext cx="4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D’</a:t>
            </a:r>
            <a:endParaRPr lang="en-US" sz="2800" dirty="0"/>
          </a:p>
        </p:txBody>
      </p:sp>
      <p:sp>
        <p:nvSpPr>
          <p:cNvPr id="25" name="Flowchart: Alternate Process 24"/>
          <p:cNvSpPr/>
          <p:nvPr/>
        </p:nvSpPr>
        <p:spPr>
          <a:xfrm rot="5400000">
            <a:off x="3643379" y="2240343"/>
            <a:ext cx="488502" cy="917259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Alternate Process 25"/>
          <p:cNvSpPr/>
          <p:nvPr/>
        </p:nvSpPr>
        <p:spPr>
          <a:xfrm rot="5400000">
            <a:off x="4208510" y="2313630"/>
            <a:ext cx="488502" cy="738041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Alternate Process 26"/>
          <p:cNvSpPr/>
          <p:nvPr/>
        </p:nvSpPr>
        <p:spPr>
          <a:xfrm rot="5400000">
            <a:off x="5772431" y="3154540"/>
            <a:ext cx="444093" cy="773941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52239" y="3290888"/>
            <a:ext cx="4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D’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553693" y="4114800"/>
                <a:ext cx="1302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93" y="4114800"/>
                <a:ext cx="130208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655997" y="4110335"/>
                <a:ext cx="1223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𝐴𝐶𝐷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97" y="4110335"/>
                <a:ext cx="122341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985535" y="2454721"/>
            <a:ext cx="8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D+D’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4320" y="3286780"/>
            <a:ext cx="4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D’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190137" y="2452685"/>
            <a:ext cx="4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D’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5760504" y="2469841"/>
            <a:ext cx="451055" cy="48085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92476" y="3334658"/>
            <a:ext cx="410050" cy="43713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49745" y="3282707"/>
            <a:ext cx="451055" cy="48085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Curved Connector 39"/>
          <p:cNvCxnSpPr>
            <a:stCxn id="2" idx="6"/>
            <a:endCxn id="37" idx="6"/>
          </p:cNvCxnSpPr>
          <p:nvPr/>
        </p:nvCxnSpPr>
        <p:spPr>
          <a:xfrm>
            <a:off x="6211559" y="2710266"/>
            <a:ext cx="189241" cy="812866"/>
          </a:xfrm>
          <a:prstGeom prst="curvedConnector3">
            <a:avLst>
              <a:gd name="adj1" fmla="val 220798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4" idx="4"/>
            <a:endCxn id="37" idx="4"/>
          </p:cNvCxnSpPr>
          <p:nvPr/>
        </p:nvCxnSpPr>
        <p:spPr>
          <a:xfrm rot="5400000" flipH="1" flipV="1">
            <a:off x="5682268" y="3278790"/>
            <a:ext cx="8237" cy="977772"/>
          </a:xfrm>
          <a:prstGeom prst="curvedConnector3">
            <a:avLst>
              <a:gd name="adj1" fmla="val -277528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84434" y="4114800"/>
                <a:ext cx="13211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34" y="4114800"/>
                <a:ext cx="132119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827434" y="4114800"/>
                <a:ext cx="12497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434" y="4114800"/>
                <a:ext cx="1249766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/>
      <p:bldP spid="24" grpId="0"/>
      <p:bldP spid="25" grpId="0" animBg="1"/>
      <p:bldP spid="26" grpId="0" animBg="1"/>
      <p:bldP spid="27" grpId="0" animBg="1"/>
      <p:bldP spid="28" grpId="0"/>
      <p:bldP spid="28" grpId="1"/>
      <p:bldP spid="29" grpId="0"/>
      <p:bldP spid="30" grpId="0"/>
      <p:bldP spid="31" grpId="0"/>
      <p:bldP spid="33" grpId="0"/>
      <p:bldP spid="32" grpId="0"/>
      <p:bldP spid="32" grpId="1"/>
      <p:bldP spid="2" grpId="0" animBg="1"/>
      <p:bldP spid="34" grpId="0" animBg="1"/>
      <p:bldP spid="37" grpId="0" animBg="1"/>
      <p:bldP spid="43" grpId="0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Expressions with VEM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90500" y="990600"/>
                <a:ext cx="8953500" cy="1001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𝐵𝐶𝐷𝐸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990600"/>
                <a:ext cx="8953500" cy="1001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38600" y="3377540"/>
                <a:ext cx="16355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377540"/>
                <a:ext cx="163557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421069" y="3382005"/>
                <a:ext cx="1316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69" y="3382005"/>
                <a:ext cx="131638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523373" y="3377540"/>
                <a:ext cx="15506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373" y="3377540"/>
                <a:ext cx="155061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783269" y="3382005"/>
                <a:ext cx="1494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69" y="3382005"/>
                <a:ext cx="149444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312979" y="2084373"/>
            <a:ext cx="3771902" cy="4038600"/>
            <a:chOff x="2667000" y="1371600"/>
            <a:chExt cx="3771902" cy="4038600"/>
          </a:xfrm>
        </p:grpSpPr>
        <p:graphicFrame>
          <p:nvGraphicFramePr>
            <p:cNvPr id="3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09739072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38" name="Straight Connector 37"/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67000" y="174813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CD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43106" y="295397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38631" y="37338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26806" y="2972426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E’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1887640" y="542514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E’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1752600" y="5425140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E+E’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3352800" y="2972426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E+E’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3305176" y="3748088"/>
            <a:ext cx="730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E+E’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2108302" y="4614864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E’</a:t>
            </a:r>
            <a:endParaRPr lang="en-US" sz="2800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1085179" y="2924176"/>
            <a:ext cx="488502" cy="1342959"/>
          </a:xfrm>
          <a:prstGeom prst="flowChartAlternateProcess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Alternate Process 31"/>
          <p:cNvSpPr/>
          <p:nvPr/>
        </p:nvSpPr>
        <p:spPr>
          <a:xfrm>
            <a:off x="3352800" y="2895600"/>
            <a:ext cx="303322" cy="1342959"/>
          </a:xfrm>
          <a:prstGeom prst="flowChartAlternateProcess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/>
          <p:cNvCxnSpPr>
            <a:stCxn id="25" idx="0"/>
            <a:endCxn id="32" idx="0"/>
          </p:cNvCxnSpPr>
          <p:nvPr/>
        </p:nvCxnSpPr>
        <p:spPr>
          <a:xfrm rot="5400000" flipH="1" flipV="1">
            <a:off x="2402657" y="1822373"/>
            <a:ext cx="28576" cy="2175031"/>
          </a:xfrm>
          <a:prstGeom prst="curvedConnector3">
            <a:avLst>
              <a:gd name="adj1" fmla="val 2349923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>
          <a:xfrm>
            <a:off x="3388404" y="2924241"/>
            <a:ext cx="650196" cy="1342959"/>
          </a:xfrm>
          <a:prstGeom prst="flowChartAlternateProcess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Alternate Process 43"/>
          <p:cNvSpPr/>
          <p:nvPr/>
        </p:nvSpPr>
        <p:spPr>
          <a:xfrm>
            <a:off x="1824153" y="5459623"/>
            <a:ext cx="650196" cy="470698"/>
          </a:xfrm>
          <a:prstGeom prst="flowChartAlternateProcess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Alternate Process 48"/>
          <p:cNvSpPr/>
          <p:nvPr/>
        </p:nvSpPr>
        <p:spPr>
          <a:xfrm>
            <a:off x="2104717" y="4524441"/>
            <a:ext cx="367019" cy="1342959"/>
          </a:xfrm>
          <a:prstGeom prst="flowChartAlternateProcess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9" grpId="0"/>
      <p:bldP spid="30" grpId="0"/>
      <p:bldP spid="43" grpId="0"/>
      <p:bldP spid="22" grpId="0"/>
      <p:bldP spid="80" grpId="0"/>
      <p:bldP spid="81" grpId="0"/>
      <p:bldP spid="81" grpId="1"/>
      <p:bldP spid="85" grpId="0"/>
      <p:bldP spid="85" grpId="1"/>
      <p:bldP spid="86" grpId="0"/>
      <p:bldP spid="87" grpId="0"/>
      <p:bldP spid="88" grpId="0"/>
      <p:bldP spid="89" grpId="0"/>
      <p:bldP spid="25" grpId="0" animBg="1"/>
      <p:bldP spid="32" grpId="0" animBg="1"/>
      <p:bldP spid="42" grpId="0" animBg="1"/>
      <p:bldP spid="44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Realizing Logic Function with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762000"/>
          </a:xfrm>
        </p:spPr>
        <p:txBody>
          <a:bodyPr/>
          <a:lstStyle/>
          <a:p>
            <a:r>
              <a:rPr lang="en-US" dirty="0" smtClean="0"/>
              <a:t>Implement AB’ + C’D using AND, OR &amp; Invert Gates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4375" y="2154482"/>
            <a:ext cx="2511025" cy="741118"/>
            <a:chOff x="3098546" y="1715660"/>
            <a:chExt cx="2511025" cy="74111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098546" y="1903059"/>
              <a:ext cx="135945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33600" y="2057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25101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05088" y="3526082"/>
            <a:ext cx="2500312" cy="741118"/>
            <a:chOff x="3109259" y="1715660"/>
            <a:chExt cx="2500312" cy="74111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109259" y="2266407"/>
              <a:ext cx="134874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40780" y="34290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0780" y="38055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92357" y="2452688"/>
            <a:ext cx="989043" cy="514224"/>
            <a:chOff x="379248" y="5807937"/>
            <a:chExt cx="1448058" cy="752875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68362" y="2781599"/>
            <a:ext cx="1599238" cy="723601"/>
            <a:chOff x="3675121" y="3048834"/>
            <a:chExt cx="1599238" cy="723601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605088" y="3462464"/>
            <a:ext cx="989043" cy="514224"/>
            <a:chOff x="379248" y="5807937"/>
            <a:chExt cx="1448058" cy="752875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Elbow Connector 45"/>
          <p:cNvCxnSpPr/>
          <p:nvPr/>
        </p:nvCxnSpPr>
        <p:spPr>
          <a:xfrm>
            <a:off x="5105400" y="2530872"/>
            <a:ext cx="762962" cy="43548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105400" y="3329706"/>
            <a:ext cx="762962" cy="56732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</p:spPr>
            <p:txBody>
              <a:bodyPr/>
              <a:lstStyle/>
              <a:p>
                <a:r>
                  <a:rPr lang="en-US" dirty="0" smtClean="0"/>
                  <a:t>Distributive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  <a:blipFill rotWithShape="0">
                <a:blip r:embed="rId2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24400" y="990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Redundant Literal Rule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990600"/>
                <a:ext cx="4229100" cy="2590800"/>
              </a:xfrm>
              <a:prstGeom prst="rect">
                <a:avLst/>
              </a:prstGeom>
              <a:blipFill rotWithShape="0">
                <a:blip r:embed="rId3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" y="3657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Idempotent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657600"/>
                <a:ext cx="4229100" cy="2590800"/>
              </a:xfrm>
              <a:prstGeom prst="rect">
                <a:avLst/>
              </a:prstGeom>
              <a:blipFill rotWithShape="0">
                <a:blip r:embed="rId4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24400" y="3657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Absorption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657600"/>
                <a:ext cx="4229100" cy="2590800"/>
              </a:xfrm>
              <a:prstGeom prst="rect">
                <a:avLst/>
              </a:prstGeom>
              <a:blipFill rotWithShape="0">
                <a:blip r:embed="rId5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3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Converting AND/OR/Invert Logic to NAND/NOR Logic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Draw the circuit in AOI logic.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NAND hardware is chosen, add a circle at the output of each AND gate and at the inputs to all the OR gates.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NOR </a:t>
            </a:r>
            <a:r>
              <a:rPr lang="en-US" dirty="0"/>
              <a:t>hardware is chosen, add a circle at the output of each </a:t>
            </a:r>
            <a:r>
              <a:rPr lang="en-US" dirty="0" smtClean="0"/>
              <a:t>OR </a:t>
            </a:r>
            <a:r>
              <a:rPr lang="en-US" dirty="0"/>
              <a:t>gate and at the inputs to all the </a:t>
            </a:r>
            <a:r>
              <a:rPr lang="en-US" dirty="0" smtClean="0"/>
              <a:t>AND </a:t>
            </a:r>
            <a:r>
              <a:rPr lang="en-US" dirty="0"/>
              <a:t>gates.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or subtract an inverter on each line that received a circle in steps 2 or 3 so that the polarity of signals on those lines remains unchanged from that of the original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Replace bubbled OR by NAND and bubbled AND by NOR.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Eliminate double inversions.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Converting AND/OR/Invert Logic to NAND/NOR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71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 </a:t>
            </a:r>
            <a:r>
              <a:rPr lang="en-US" dirty="0" smtClean="0"/>
              <a:t>the following AOI logic </a:t>
            </a:r>
            <a:r>
              <a:rPr lang="en-US" dirty="0"/>
              <a:t>using </a:t>
            </a:r>
            <a:r>
              <a:rPr lang="en-US" dirty="0" smtClean="0"/>
              <a:t>a) NAND logic and b) NOR logic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371600" y="2215415"/>
            <a:ext cx="6857038" cy="2078200"/>
            <a:chOff x="1371600" y="2215415"/>
            <a:chExt cx="6857038" cy="2078200"/>
          </a:xfrm>
        </p:grpSpPr>
        <p:grpSp>
          <p:nvGrpSpPr>
            <p:cNvPr id="41" name="Group 40"/>
            <p:cNvGrpSpPr/>
            <p:nvPr/>
          </p:nvGrpSpPr>
          <p:grpSpPr>
            <a:xfrm>
              <a:off x="1371600" y="2388615"/>
              <a:ext cx="1566675" cy="741118"/>
              <a:chOff x="4042896" y="1715660"/>
              <a:chExt cx="1566675" cy="741118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317003" y="2934937"/>
              <a:ext cx="1566675" cy="741118"/>
              <a:chOff x="4042896" y="1715660"/>
              <a:chExt cx="1566675" cy="74111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415237" y="3570014"/>
              <a:ext cx="1599238" cy="723601"/>
              <a:chOff x="3675121" y="3048834"/>
              <a:chExt cx="1599238" cy="72360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56" name="Stored Data 71"/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Stored Data 71"/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4766817" y="2922015"/>
              <a:ext cx="1448058" cy="752875"/>
              <a:chOff x="379248" y="5807937"/>
              <a:chExt cx="1448058" cy="752875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Triangle 100"/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629400" y="2215415"/>
              <a:ext cx="1599238" cy="723601"/>
              <a:chOff x="3675121" y="3048834"/>
              <a:chExt cx="1599238" cy="723601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68" name="Stored Data 71"/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Stored Data 71"/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1" name="Elbow Connector 70"/>
            <p:cNvCxnSpPr/>
            <p:nvPr/>
          </p:nvCxnSpPr>
          <p:spPr>
            <a:xfrm>
              <a:off x="2938275" y="2759919"/>
              <a:ext cx="378728" cy="362417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flipV="1">
              <a:off x="3000827" y="3490977"/>
              <a:ext cx="490725" cy="434989"/>
            </a:xfrm>
            <a:prstGeom prst="bentConnector3">
              <a:avLst>
                <a:gd name="adj1" fmla="val 2497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flipV="1">
              <a:off x="6214875" y="2759919"/>
              <a:ext cx="544774" cy="537889"/>
            </a:xfrm>
            <a:prstGeom prst="bentConnector3">
              <a:avLst>
                <a:gd name="adj1" fmla="val 2745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564944" y="2215415"/>
              <a:ext cx="0" cy="360600"/>
            </a:xfrm>
            <a:prstGeom prst="line">
              <a:avLst/>
            </a:prstGeom>
            <a:ln w="28575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>
              <a:off x="1564944" y="2223448"/>
              <a:ext cx="5064456" cy="178815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8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Converting AND/OR/Invert Logic to NAND/NOR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66800"/>
            <a:ext cx="880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a) NAND logic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1143000" y="2590800"/>
            <a:ext cx="6857038" cy="2078200"/>
            <a:chOff x="1371600" y="2215415"/>
            <a:chExt cx="6857038" cy="2078200"/>
          </a:xfrm>
        </p:grpSpPr>
        <p:grpSp>
          <p:nvGrpSpPr>
            <p:cNvPr id="59" name="Group 58"/>
            <p:cNvGrpSpPr/>
            <p:nvPr/>
          </p:nvGrpSpPr>
          <p:grpSpPr>
            <a:xfrm>
              <a:off x="1371600" y="2388615"/>
              <a:ext cx="1566675" cy="741118"/>
              <a:chOff x="4042896" y="1715660"/>
              <a:chExt cx="1566675" cy="741118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317003" y="2934937"/>
              <a:ext cx="1566675" cy="741118"/>
              <a:chOff x="4042896" y="1715660"/>
              <a:chExt cx="1566675" cy="741118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415237" y="3570014"/>
              <a:ext cx="1599238" cy="723601"/>
              <a:chOff x="3675121" y="3048834"/>
              <a:chExt cx="1599238" cy="723601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83" name="Stored Data 71"/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Stored Data 71"/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4766817" y="2922015"/>
              <a:ext cx="1448058" cy="752875"/>
              <a:chOff x="379248" y="5807937"/>
              <a:chExt cx="1448058" cy="75287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Triangle 100"/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629400" y="2215415"/>
              <a:ext cx="1599238" cy="723601"/>
              <a:chOff x="3675121" y="3048834"/>
              <a:chExt cx="1599238" cy="723601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73" name="Stored Data 71"/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Stored Data 71"/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64" name="Elbow Connector 63"/>
            <p:cNvCxnSpPr/>
            <p:nvPr/>
          </p:nvCxnSpPr>
          <p:spPr>
            <a:xfrm>
              <a:off x="2938275" y="2759919"/>
              <a:ext cx="378728" cy="362417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flipV="1">
              <a:off x="3000827" y="3490977"/>
              <a:ext cx="490725" cy="434989"/>
            </a:xfrm>
            <a:prstGeom prst="bentConnector3">
              <a:avLst>
                <a:gd name="adj1" fmla="val 2497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flipV="1">
              <a:off x="6214875" y="2759919"/>
              <a:ext cx="544774" cy="537889"/>
            </a:xfrm>
            <a:prstGeom prst="bentConnector3">
              <a:avLst>
                <a:gd name="adj1" fmla="val 2745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564944" y="2215415"/>
              <a:ext cx="0" cy="360600"/>
            </a:xfrm>
            <a:prstGeom prst="line">
              <a:avLst/>
            </a:prstGeom>
            <a:ln w="28575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>
              <a:off x="1564944" y="2223448"/>
              <a:ext cx="5064456" cy="178815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152400" y="1600200"/>
            <a:ext cx="8801100" cy="400110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Put a circle at the output of each AND gate and at the inputs to all OR gates</a:t>
            </a:r>
            <a:endParaRPr lang="en-US" sz="2000" dirty="0"/>
          </a:p>
        </p:txBody>
      </p:sp>
      <p:sp>
        <p:nvSpPr>
          <p:cNvPr id="94" name="Oval 93"/>
          <p:cNvSpPr/>
          <p:nvPr/>
        </p:nvSpPr>
        <p:spPr>
          <a:xfrm>
            <a:off x="2438400" y="3075296"/>
            <a:ext cx="120028" cy="1174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375772" y="3622052"/>
            <a:ext cx="120028" cy="1174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1475096" y="4073564"/>
            <a:ext cx="120028" cy="1174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1493820" y="4427268"/>
            <a:ext cx="120028" cy="1174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6675420" y="2715904"/>
            <a:ext cx="120028" cy="1174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6689068" y="3075296"/>
            <a:ext cx="120028" cy="1174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9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Converting AND/OR/Invert Logic to NAND/NOR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66800"/>
            <a:ext cx="880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a) NAND logic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152400" y="1600200"/>
            <a:ext cx="8801100" cy="70788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Add an inverter to each of the lines that received only one circle at input so that polarity remains unchanged.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96362" y="2874800"/>
            <a:ext cx="6857038" cy="2078200"/>
            <a:chOff x="1143000" y="2874800"/>
            <a:chExt cx="6857038" cy="2078200"/>
          </a:xfrm>
        </p:grpSpPr>
        <p:grpSp>
          <p:nvGrpSpPr>
            <p:cNvPr id="52" name="Group 51"/>
            <p:cNvGrpSpPr/>
            <p:nvPr/>
          </p:nvGrpSpPr>
          <p:grpSpPr>
            <a:xfrm>
              <a:off x="1143000" y="2874800"/>
              <a:ext cx="6857038" cy="2078200"/>
              <a:chOff x="1371600" y="2215415"/>
              <a:chExt cx="6857038" cy="20782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71600" y="2388615"/>
                <a:ext cx="1566675" cy="741118"/>
                <a:chOff x="4042896" y="1715660"/>
                <a:chExt cx="1566675" cy="741118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042896" y="2266407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4042896" y="1903059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5346318" y="2086964"/>
                  <a:ext cx="263253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3317003" y="2934937"/>
                <a:ext cx="1566675" cy="741118"/>
                <a:chOff x="4042896" y="1715660"/>
                <a:chExt cx="1566675" cy="741118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4042896" y="2266407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4042896" y="1903059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346318" y="2086964"/>
                  <a:ext cx="263253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Delay 68"/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415237" y="3570014"/>
                <a:ext cx="1599238" cy="723601"/>
                <a:chOff x="3675121" y="3048834"/>
                <a:chExt cx="1599238" cy="723601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3675121" y="3596937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3675121" y="3233589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Group 117"/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119" name="Stored Data 71"/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Stored Data 71"/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4766817" y="2922015"/>
                <a:ext cx="1448058" cy="752875"/>
                <a:chOff x="379248" y="5807937"/>
                <a:chExt cx="1448058" cy="752875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379248" y="618716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Triangle 100"/>
                <p:cNvSpPr/>
                <p:nvPr/>
              </p:nvSpPr>
              <p:spPr>
                <a:xfrm rot="5400000">
                  <a:off x="733521" y="5859860"/>
                  <a:ext cx="752875" cy="649030"/>
                </a:xfrm>
                <a:prstGeom prst="triangl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629400" y="2215415"/>
                <a:ext cx="1599238" cy="723601"/>
                <a:chOff x="3675121" y="3048834"/>
                <a:chExt cx="1599238" cy="723601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3675121" y="3596937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3675121" y="3233589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109" name="Stored Data 71"/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Stored Data 71"/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100" name="Elbow Connector 99"/>
              <p:cNvCxnSpPr/>
              <p:nvPr/>
            </p:nvCxnSpPr>
            <p:spPr>
              <a:xfrm>
                <a:off x="2938275" y="2759919"/>
                <a:ext cx="378728" cy="362417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/>
              <p:nvPr/>
            </p:nvCxnSpPr>
            <p:spPr>
              <a:xfrm flipV="1">
                <a:off x="3000827" y="3490977"/>
                <a:ext cx="490725" cy="434989"/>
              </a:xfrm>
              <a:prstGeom prst="bentConnector3">
                <a:avLst>
                  <a:gd name="adj1" fmla="val 2497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/>
              <p:nvPr/>
            </p:nvCxnSpPr>
            <p:spPr>
              <a:xfrm flipV="1">
                <a:off x="6214875" y="2759919"/>
                <a:ext cx="544774" cy="537889"/>
              </a:xfrm>
              <a:prstGeom prst="bentConnector3">
                <a:avLst>
                  <a:gd name="adj1" fmla="val 2745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1564944" y="2215415"/>
                <a:ext cx="0" cy="360600"/>
              </a:xfrm>
              <a:prstGeom prst="line">
                <a:avLst/>
              </a:prstGeom>
              <a:ln w="28575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/>
              <p:nvPr/>
            </p:nvCxnSpPr>
            <p:spPr>
              <a:xfrm>
                <a:off x="1564944" y="2223448"/>
                <a:ext cx="5064456" cy="178815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Oval 128"/>
            <p:cNvSpPr/>
            <p:nvPr/>
          </p:nvSpPr>
          <p:spPr>
            <a:xfrm>
              <a:off x="2438400" y="3359296"/>
              <a:ext cx="120028" cy="11743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/>
            <p:cNvSpPr/>
            <p:nvPr/>
          </p:nvSpPr>
          <p:spPr>
            <a:xfrm>
              <a:off x="4375772" y="3906052"/>
              <a:ext cx="120028" cy="11743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/>
            <p:cNvSpPr/>
            <p:nvPr/>
          </p:nvSpPr>
          <p:spPr>
            <a:xfrm>
              <a:off x="1475096" y="4357564"/>
              <a:ext cx="120028" cy="11743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Oval 131"/>
            <p:cNvSpPr/>
            <p:nvPr/>
          </p:nvSpPr>
          <p:spPr>
            <a:xfrm>
              <a:off x="1493820" y="4711268"/>
              <a:ext cx="120028" cy="11743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/>
            <p:cNvSpPr/>
            <p:nvPr/>
          </p:nvSpPr>
          <p:spPr>
            <a:xfrm>
              <a:off x="6675420" y="2999904"/>
              <a:ext cx="120028" cy="11743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/>
            <p:cNvSpPr/>
            <p:nvPr/>
          </p:nvSpPr>
          <p:spPr>
            <a:xfrm>
              <a:off x="6689068" y="3359296"/>
              <a:ext cx="120028" cy="11743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4042" y="3622344"/>
            <a:ext cx="530360" cy="304015"/>
            <a:chOff x="379248" y="5807937"/>
            <a:chExt cx="1448058" cy="752875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052002" y="2729552"/>
            <a:ext cx="530360" cy="304015"/>
            <a:chOff x="379248" y="5807937"/>
            <a:chExt cx="1448058" cy="752875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25514" y="4621689"/>
            <a:ext cx="530360" cy="304015"/>
            <a:chOff x="379248" y="5807937"/>
            <a:chExt cx="1448058" cy="752875"/>
          </a:xfrm>
        </p:grpSpPr>
        <p:cxnSp>
          <p:nvCxnSpPr>
            <p:cNvPr id="151" name="Straight Connector 150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820594" y="4254337"/>
            <a:ext cx="530360" cy="304015"/>
            <a:chOff x="379248" y="5807937"/>
            <a:chExt cx="1448058" cy="752875"/>
          </a:xfrm>
        </p:grpSpPr>
        <p:cxnSp>
          <p:nvCxnSpPr>
            <p:cNvPr id="156" name="Straight Connector 15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18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9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Converting AND/OR/Invert Logic to NAND/NOR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66800"/>
            <a:ext cx="880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a) NAND logic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152400" y="1600200"/>
            <a:ext cx="8801100" cy="400110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Replace bubbled OR gates and NOT gates by NAND gates.</a:t>
            </a:r>
            <a:endParaRPr lang="en-US" sz="2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41765" y="3594322"/>
            <a:ext cx="1566675" cy="741118"/>
            <a:chOff x="4042896" y="1715660"/>
            <a:chExt cx="1566675" cy="741118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4223349" y="1903059"/>
              <a:ext cx="21301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1" name="Elbow Connector 100"/>
          <p:cNvCxnSpPr/>
          <p:nvPr/>
        </p:nvCxnSpPr>
        <p:spPr>
          <a:xfrm flipV="1">
            <a:off x="2925589" y="4150362"/>
            <a:ext cx="490725" cy="434989"/>
          </a:xfrm>
          <a:prstGeom prst="bentConnector3">
            <a:avLst>
              <a:gd name="adj1" fmla="val 249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flipV="1">
            <a:off x="6172199" y="3419267"/>
            <a:ext cx="685803" cy="58132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066800" y="2874800"/>
            <a:ext cx="0" cy="360600"/>
          </a:xfrm>
          <a:prstGeom prst="line">
            <a:avLst/>
          </a:prstGeom>
          <a:ln w="28575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529134" y="3906052"/>
            <a:ext cx="120028" cy="1174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1295400" y="4211882"/>
            <a:ext cx="1681757" cy="741118"/>
            <a:chOff x="3279279" y="4177246"/>
            <a:chExt cx="1681757" cy="741118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1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39552" y="2868304"/>
            <a:ext cx="1681757" cy="741118"/>
            <a:chOff x="3279279" y="4177246"/>
            <a:chExt cx="1681757" cy="741118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22892" y="3766079"/>
            <a:ext cx="949308" cy="460177"/>
            <a:chOff x="3279279" y="4177246"/>
            <a:chExt cx="1681757" cy="741118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5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38200" y="3041586"/>
            <a:ext cx="1709317" cy="741118"/>
            <a:chOff x="3279279" y="4177246"/>
            <a:chExt cx="1709317" cy="741118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4584720" y="4496209"/>
              <a:ext cx="403876" cy="117436"/>
              <a:chOff x="1490775" y="1289057"/>
              <a:chExt cx="403876" cy="117436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V="1">
                <a:off x="1603168" y="1348683"/>
                <a:ext cx="291483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917075" y="2733693"/>
            <a:ext cx="713229" cy="314307"/>
            <a:chOff x="3279279" y="4177246"/>
            <a:chExt cx="1681757" cy="741118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5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827227" y="3622344"/>
            <a:ext cx="713229" cy="314307"/>
            <a:chOff x="3279279" y="4177246"/>
            <a:chExt cx="1681757" cy="741118"/>
          </a:xfrm>
        </p:grpSpPr>
        <p:cxnSp>
          <p:nvCxnSpPr>
            <p:cNvPr id="139" name="Straight Connector 138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2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87992" y="4267838"/>
            <a:ext cx="713229" cy="285734"/>
            <a:chOff x="3279279" y="4177246"/>
            <a:chExt cx="1681757" cy="741118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9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95952" y="4626570"/>
            <a:ext cx="713229" cy="259758"/>
            <a:chOff x="3279279" y="4177246"/>
            <a:chExt cx="1681757" cy="741118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47517" y="3704524"/>
            <a:ext cx="277571" cy="154095"/>
            <a:chOff x="2547517" y="3704524"/>
            <a:chExt cx="277571" cy="15409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25088" y="3704524"/>
              <a:ext cx="0" cy="1540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2547517" y="376109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2547517" y="3419267"/>
            <a:ext cx="0" cy="338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2639704" y="2831353"/>
            <a:ext cx="277571" cy="154095"/>
            <a:chOff x="2547517" y="3704524"/>
            <a:chExt cx="277571" cy="154095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2825088" y="3704524"/>
              <a:ext cx="0" cy="1540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2547517" y="376109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808440" y="3895975"/>
            <a:ext cx="435712" cy="205102"/>
            <a:chOff x="2389376" y="3704524"/>
            <a:chExt cx="435712" cy="154095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2825088" y="3704524"/>
              <a:ext cx="0" cy="1540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389376" y="3761096"/>
              <a:ext cx="42206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 flipV="1">
            <a:off x="1064473" y="2895600"/>
            <a:ext cx="157637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3581400" y="2895601"/>
            <a:ext cx="295815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6553200" y="2881952"/>
            <a:ext cx="0" cy="185045"/>
          </a:xfrm>
          <a:prstGeom prst="line">
            <a:avLst/>
          </a:prstGeom>
          <a:ln w="28575"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93" grpId="0" animBg="1"/>
      <p:bldP spid="1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Converting AND/OR/Invert Logic to NAND/NOR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(b) NOR Logic</a:t>
            </a:r>
          </a:p>
          <a:p>
            <a:pPr indent="0">
              <a:buNone/>
            </a:pPr>
            <a:r>
              <a:rPr lang="en-US" dirty="0" smtClean="0"/>
              <a:t>Implementation is same as NAND logic except operation carried out at AND gate is to be carried out for OR gate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</p:spPr>
            <p:txBody>
              <a:bodyPr/>
              <a:lstStyle/>
              <a:p>
                <a:r>
                  <a:rPr lang="en-US" dirty="0" smtClean="0"/>
                  <a:t>De Morgan’s Theorem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  <a:blipFill rotWithShape="0">
                <a:blip r:embed="rId2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3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Boolean Expression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914400"/>
              </a:xfrm>
            </p:spPr>
            <p:txBody>
              <a:bodyPr/>
              <a:lstStyle/>
              <a:p>
                <a:r>
                  <a:rPr lang="en-US" dirty="0" smtClean="0"/>
                  <a:t>Reduce the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914400"/>
              </a:xfrm>
              <a:blipFill rotWithShape="0">
                <a:blip r:embed="rId2"/>
                <a:stretch>
                  <a:fillRect l="-904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1600200"/>
                <a:ext cx="4440575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4440575" cy="524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2127198"/>
                <a:ext cx="4391908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7198"/>
                <a:ext cx="4391908" cy="524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2660598"/>
                <a:ext cx="4738157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𝐵𝐴𝐶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0598"/>
                <a:ext cx="4738157" cy="524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8813" y="3124200"/>
                <a:ext cx="4377480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3" y="3124200"/>
                <a:ext cx="4377480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3400" y="3590169"/>
                <a:ext cx="4639475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90169"/>
                <a:ext cx="4639475" cy="5241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2809" y="4038600"/>
                <a:ext cx="20943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9" y="4038600"/>
                <a:ext cx="209435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9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Boolean Expression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914400"/>
              </a:xfrm>
            </p:spPr>
            <p:txBody>
              <a:bodyPr/>
              <a:lstStyle/>
              <a:p>
                <a:r>
                  <a:rPr lang="en-US" dirty="0" smtClean="0"/>
                  <a:t>Reduce the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914400"/>
              </a:xfrm>
              <a:blipFill rotWithShape="0"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1600200"/>
                <a:ext cx="3985643" cy="581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3985643" cy="5819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2127198"/>
                <a:ext cx="3558410" cy="581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7198"/>
                <a:ext cx="3558410" cy="5819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240" y="2660598"/>
                <a:ext cx="4714560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0" y="2660598"/>
                <a:ext cx="4714560" cy="524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8813" y="3124200"/>
                <a:ext cx="5781775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3" y="3124200"/>
                <a:ext cx="5781775" cy="524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3400" y="3590169"/>
                <a:ext cx="6093271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90169"/>
                <a:ext cx="6093271" cy="5246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4038600"/>
                <a:ext cx="5092100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38600"/>
                <a:ext cx="5092100" cy="5246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1045" y="4504569"/>
                <a:ext cx="4024755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5" y="4504569"/>
                <a:ext cx="4024755" cy="5246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4157" y="4953000"/>
                <a:ext cx="26662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+0+0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7" y="4953000"/>
                <a:ext cx="266624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33400" y="5420380"/>
                <a:ext cx="14142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20380"/>
                <a:ext cx="141423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4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e>
                            </m:acc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81800" y="1095376"/>
                <a:ext cx="1002647" cy="4616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095376"/>
                <a:ext cx="100264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05" b="-168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81800" y="1600200"/>
                <a:ext cx="1042978" cy="4616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00200"/>
                <a:ext cx="104297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56" b="-155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3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Boolean functions &amp; representation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Sum-of-products (SOP) form (Disjunctive Normal Form)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smtClean="0"/>
                  <a:t>Products-of-sums (POS) form (Conjunctive Normal Form)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4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47498</TotalTime>
  <Words>2119</Words>
  <Application>Microsoft Office PowerPoint</Application>
  <PresentationFormat>On-screen Show (4:3)</PresentationFormat>
  <Paragraphs>728</Paragraphs>
  <Slides>45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Cambria Math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2 Boolean Algebra and Mapping Methods</vt:lpstr>
      <vt:lpstr>Topics to be covered</vt:lpstr>
      <vt:lpstr>Boolean Algebra</vt:lpstr>
      <vt:lpstr>Boolean Algebra</vt:lpstr>
      <vt:lpstr>Boolean Algebra</vt:lpstr>
      <vt:lpstr>Reducing Boolean Expression</vt:lpstr>
      <vt:lpstr>Reducing Boolean Expression</vt:lpstr>
      <vt:lpstr>Exercise</vt:lpstr>
      <vt:lpstr>Boolean functions &amp; representation</vt:lpstr>
      <vt:lpstr>Boolean functions &amp; representation</vt:lpstr>
      <vt:lpstr>Boolean functions &amp; representation</vt:lpstr>
      <vt:lpstr>Boolean functions &amp; representation</vt:lpstr>
      <vt:lpstr>Introduction to K-Maps</vt:lpstr>
      <vt:lpstr>Karnaugh Maps (K-Maps)</vt:lpstr>
      <vt:lpstr>Standard Sum-Of-Products Form</vt:lpstr>
      <vt:lpstr>2 – Variable K-Map</vt:lpstr>
      <vt:lpstr>3 – Variable K-Map</vt:lpstr>
      <vt:lpstr>4 – Variable K-Map</vt:lpstr>
      <vt:lpstr>4 – Variable K-Map</vt:lpstr>
      <vt:lpstr>Function plotting in K-Map</vt:lpstr>
      <vt:lpstr>Reduce Boolean Expression</vt:lpstr>
      <vt:lpstr>Reduce Boolean Expression</vt:lpstr>
      <vt:lpstr>Examples</vt:lpstr>
      <vt:lpstr>Examples</vt:lpstr>
      <vt:lpstr>Examples</vt:lpstr>
      <vt:lpstr>Important Note</vt:lpstr>
      <vt:lpstr>Don’t care conditions</vt:lpstr>
      <vt:lpstr>Examples</vt:lpstr>
      <vt:lpstr>Tabulation Method of Reduction</vt:lpstr>
      <vt:lpstr>Tabulation Method of Reduction</vt:lpstr>
      <vt:lpstr>Tabulation Method of Reduction</vt:lpstr>
      <vt:lpstr>Exercise</vt:lpstr>
      <vt:lpstr>Variable-Entered Maps</vt:lpstr>
      <vt:lpstr>Plotting Variable-Entered Map</vt:lpstr>
      <vt:lpstr>Reducing Expressions with VEM</vt:lpstr>
      <vt:lpstr>Reducing Expressions with VEM</vt:lpstr>
      <vt:lpstr>Reducing Expressions with VEM</vt:lpstr>
      <vt:lpstr>Reducing Expressions with VEM</vt:lpstr>
      <vt:lpstr>Realizing Logic Function with Gates</vt:lpstr>
      <vt:lpstr>Converting AND/OR/Invert Logic to NAND/NOR Logic</vt:lpstr>
      <vt:lpstr>Converting AND/OR/Invert Logic to NAND/NOR Logic</vt:lpstr>
      <vt:lpstr>Converting AND/OR/Invert Logic to NAND/NOR Logic</vt:lpstr>
      <vt:lpstr>Converting AND/OR/Invert Logic to NAND/NOR Logic</vt:lpstr>
      <vt:lpstr>Converting AND/OR/Invert Logic to NAND/NOR Logic</vt:lpstr>
      <vt:lpstr>Converting AND/OR/Invert Logic to NAND/NOR Logic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1321</cp:revision>
  <dcterms:created xsi:type="dcterms:W3CDTF">2013-05-17T03:00:03Z</dcterms:created>
  <dcterms:modified xsi:type="dcterms:W3CDTF">2017-09-05T16:12:33Z</dcterms:modified>
</cp:coreProperties>
</file>