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a0RiRDAJ9NFvjQ4Uv7I5XA==" hashData="sPyHw5zcoeGrbez1Ft8vgoYEZYEcAirDtBgB6kU94XwRbPAJfyuEI7rSRd1fOfyHiSfcGPBh/PqbffEH744Ve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E9EDF4"/>
    <a:srgbClr val="E2E7F1"/>
    <a:srgbClr val="FFCC66"/>
    <a:srgbClr val="34495E"/>
    <a:srgbClr val="E40524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3:</a:t>
            </a:r>
            <a:r>
              <a:rPr lang="en-US" baseline="0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Combinational</a:t>
            </a:r>
            <a:r>
              <a:rPr lang="en-US" baseline="0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Circuits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81534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Hardik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Doshi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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99789 11553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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hardik.doshi@darshan.ac.in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Digital Electronics (2131004)                       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1"/>
            <a:ext cx="8458200" cy="4267200"/>
          </a:xfrm>
        </p:spPr>
        <p:txBody>
          <a:bodyPr anchor="b">
            <a:noAutofit/>
          </a:bodyPr>
          <a:lstStyle/>
          <a:p>
            <a:pPr algn="l"/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 3</a:t>
            </a:r>
            <a:b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Logic Function Realization with MSI Circuits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8" y="4953000"/>
            <a:ext cx="4161422" cy="991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</a:t>
            </a:r>
            <a:r>
              <a:rPr lang="en-US" dirty="0" err="1" smtClean="0"/>
              <a:t>Subtractor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2281535"/>
            <a:ext cx="1862136" cy="724319"/>
            <a:chOff x="3412223" y="5435203"/>
            <a:chExt cx="1862136" cy="724319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3412223" y="5984024"/>
              <a:ext cx="668535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3412223" y="5620676"/>
              <a:ext cx="668535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00136" y="4164553"/>
            <a:ext cx="4786566" cy="741118"/>
            <a:chOff x="3115435" y="1715660"/>
            <a:chExt cx="5791745" cy="74111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3115435" y="2266408"/>
              <a:ext cx="1342568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263395" y="1903060"/>
              <a:ext cx="194608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346321" y="2086966"/>
              <a:ext cx="3560859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1252536" y="2467008"/>
            <a:ext cx="0" cy="1895418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00136" y="2834991"/>
            <a:ext cx="0" cy="1880310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2743200" y="2462511"/>
            <a:ext cx="4530912" cy="724319"/>
            <a:chOff x="3412223" y="5435203"/>
            <a:chExt cx="4530912" cy="72431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3765183" y="5984024"/>
              <a:ext cx="315575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3412223" y="5620676"/>
              <a:ext cx="668535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010436" y="5800934"/>
              <a:ext cx="2932699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83061" y="3626393"/>
            <a:ext cx="5441539" cy="741118"/>
            <a:chOff x="-138026" y="1715660"/>
            <a:chExt cx="6584264" cy="741118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3461195" y="2266407"/>
              <a:ext cx="996808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41" idx="3"/>
            </p:cNvCxnSpPr>
            <p:nvPr/>
          </p:nvCxnSpPr>
          <p:spPr>
            <a:xfrm>
              <a:off x="-138026" y="1892570"/>
              <a:ext cx="4596029" cy="1049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5346319" y="2086965"/>
              <a:ext cx="1099919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2928936" y="2643335"/>
            <a:ext cx="0" cy="1524152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081336" y="3007984"/>
            <a:ext cx="0" cy="782131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872414" y="3733800"/>
            <a:ext cx="2128586" cy="1059424"/>
            <a:chOff x="3675121" y="3048834"/>
            <a:chExt cx="1599238" cy="723601"/>
          </a:xfrm>
        </p:grpSpPr>
        <p:cxnSp>
          <p:nvCxnSpPr>
            <p:cNvPr id="33" name="Straight Connector 32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37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457200" y="220533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457200" y="258187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381000" y="3572470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</a:t>
            </a:r>
            <a:r>
              <a:rPr lang="en-US" sz="2400" baseline="-25000" dirty="0" err="1" smtClean="0"/>
              <a:t>in</a:t>
            </a:r>
            <a:endParaRPr lang="en-US" sz="2400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762000" y="990600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 = A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⊕ </a:t>
            </a:r>
            <a:r>
              <a:rPr lang="en-US" sz="2400" dirty="0" smtClean="0"/>
              <a:t>B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⊕ </a:t>
            </a:r>
            <a:r>
              <a:rPr lang="en-US" sz="2400" dirty="0" smtClean="0">
                <a:latin typeface="+mj-lt"/>
                <a:ea typeface="Cambria Math" panose="02040503050406030204" pitchFamily="18" charset="0"/>
              </a:rPr>
              <a:t>b</a:t>
            </a:r>
            <a:r>
              <a:rPr lang="en-US" sz="2400" baseline="-25000" dirty="0" smtClean="0"/>
              <a:t>i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8569" y="1371600"/>
            <a:ext cx="2598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 = A’B + (A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⊕ </a:t>
            </a:r>
            <a:r>
              <a:rPr lang="en-US" sz="2400" dirty="0" smtClean="0"/>
              <a:t>B)’b</a:t>
            </a:r>
            <a:r>
              <a:rPr lang="en-US" sz="2400" baseline="-25000" dirty="0" smtClean="0"/>
              <a:t>i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2909888" y="3933824"/>
            <a:ext cx="993538" cy="467476"/>
            <a:chOff x="227203" y="5807937"/>
            <a:chExt cx="1600103" cy="752875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227203" y="6187166"/>
              <a:ext cx="567152" cy="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252536" y="4129088"/>
            <a:ext cx="960202" cy="467476"/>
            <a:chOff x="280891" y="5807937"/>
            <a:chExt cx="1546415" cy="752875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280891" y="6187167"/>
              <a:ext cx="513464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5538556" y="2357735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 = A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⊕ </a:t>
            </a:r>
            <a:r>
              <a:rPr lang="en-US" sz="2400" dirty="0" smtClean="0"/>
              <a:t>B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⊕ </a:t>
            </a:r>
            <a:r>
              <a:rPr lang="en-US" sz="2400" dirty="0" smtClean="0">
                <a:latin typeface="+mj-lt"/>
                <a:ea typeface="Cambria Math" panose="02040503050406030204" pitchFamily="18" charset="0"/>
              </a:rPr>
              <a:t>b</a:t>
            </a:r>
            <a:r>
              <a:rPr lang="en-US" sz="2400" baseline="-25000" dirty="0" smtClean="0"/>
              <a:t>i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629400" y="3276600"/>
            <a:ext cx="2598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 = A’B + (A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⊕ </a:t>
            </a:r>
            <a:r>
              <a:rPr lang="en-US" sz="2400" dirty="0" smtClean="0"/>
              <a:t>B)’b</a:t>
            </a:r>
            <a:r>
              <a:rPr lang="en-US" sz="2400" baseline="-25000" dirty="0" smtClean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57025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9" grpId="0"/>
      <p:bldP spid="50" grpId="0"/>
      <p:bldP spid="68" grpId="0"/>
      <p:bldP spid="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 multiplexer(MUX) is a device that allows digital information from several sources to be routed onto a single line for transmission over that line to a common destination.</a:t>
            </a:r>
          </a:p>
          <a:p>
            <a:pPr algn="just"/>
            <a:r>
              <a:rPr lang="en-US" dirty="0"/>
              <a:t>Consider an integer ‘m’, which </a:t>
            </a:r>
            <a:r>
              <a:rPr lang="en-US" dirty="0" smtClean="0"/>
              <a:t>is constrained </a:t>
            </a:r>
            <a:r>
              <a:rPr lang="en-US" dirty="0"/>
              <a:t>by the following relation: 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tx2"/>
                </a:solidFill>
              </a:rPr>
              <a:t>m </a:t>
            </a:r>
            <a:r>
              <a:rPr lang="en-US" dirty="0">
                <a:solidFill>
                  <a:schemeClr val="tx2"/>
                </a:solidFill>
              </a:rPr>
              <a:t>= </a:t>
            </a:r>
            <a:r>
              <a:rPr lang="en-US" dirty="0" smtClean="0">
                <a:solidFill>
                  <a:schemeClr val="tx2"/>
                </a:solidFill>
              </a:rPr>
              <a:t>2</a:t>
            </a:r>
            <a:r>
              <a:rPr lang="en-US" baseline="30000" dirty="0" smtClean="0">
                <a:solidFill>
                  <a:schemeClr val="tx2"/>
                </a:solidFill>
              </a:rPr>
              <a:t>n</a:t>
            </a:r>
            <a:r>
              <a:rPr lang="en-US" dirty="0" smtClean="0"/>
              <a:t>, where </a:t>
            </a:r>
            <a:r>
              <a:rPr lang="en-US" dirty="0"/>
              <a:t>m and n are both integers.</a:t>
            </a:r>
          </a:p>
          <a:p>
            <a:pPr algn="just"/>
            <a:r>
              <a:rPr lang="en-US" dirty="0"/>
              <a:t>A </a:t>
            </a:r>
            <a:r>
              <a:rPr lang="en-US" b="1" dirty="0">
                <a:solidFill>
                  <a:schemeClr val="tx2"/>
                </a:solidFill>
              </a:rPr>
              <a:t>m-to-1</a:t>
            </a:r>
            <a:r>
              <a:rPr lang="en-US" dirty="0"/>
              <a:t> Multiplexer has </a:t>
            </a:r>
          </a:p>
          <a:p>
            <a:pPr lvl="1" algn="just"/>
            <a:r>
              <a:rPr lang="en-US" dirty="0"/>
              <a:t>m Inputs:  I</a:t>
            </a:r>
            <a:r>
              <a:rPr lang="en-US" baseline="-25000" dirty="0"/>
              <a:t>0</a:t>
            </a:r>
            <a:r>
              <a:rPr lang="en-US" dirty="0"/>
              <a:t>, I</a:t>
            </a:r>
            <a:r>
              <a:rPr lang="en-US" baseline="-25000" dirty="0"/>
              <a:t>1</a:t>
            </a:r>
            <a:r>
              <a:rPr lang="en-US" dirty="0"/>
              <a:t>, I</a:t>
            </a:r>
            <a:r>
              <a:rPr lang="en-US" baseline="-25000" dirty="0"/>
              <a:t>2</a:t>
            </a:r>
            <a:r>
              <a:rPr lang="en-US" dirty="0"/>
              <a:t>, ................ </a:t>
            </a:r>
            <a:r>
              <a:rPr lang="en-US" dirty="0" smtClean="0"/>
              <a:t>I</a:t>
            </a:r>
            <a:r>
              <a:rPr lang="en-US" baseline="-25000" dirty="0" smtClean="0"/>
              <a:t>(m-1)</a:t>
            </a:r>
          </a:p>
          <a:p>
            <a:pPr lvl="1" algn="just"/>
            <a:r>
              <a:rPr lang="en-US" dirty="0" smtClean="0"/>
              <a:t>One </a:t>
            </a:r>
            <a:r>
              <a:rPr lang="en-US" dirty="0"/>
              <a:t>Output: </a:t>
            </a:r>
            <a:r>
              <a:rPr lang="en-US" dirty="0" smtClean="0"/>
              <a:t>Y</a:t>
            </a:r>
          </a:p>
          <a:p>
            <a:pPr lvl="1" algn="just"/>
            <a:r>
              <a:rPr lang="en-US" dirty="0" smtClean="0"/>
              <a:t>n </a:t>
            </a:r>
            <a:r>
              <a:rPr lang="en-US" dirty="0"/>
              <a:t>Control inputs: </a:t>
            </a: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/>
              <a:t>, 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...... </a:t>
            </a:r>
            <a:r>
              <a:rPr lang="en-US" dirty="0" smtClean="0"/>
              <a:t>S</a:t>
            </a:r>
            <a:r>
              <a:rPr lang="en-US" baseline="-25000" dirty="0" smtClean="0"/>
              <a:t>(n-1)</a:t>
            </a:r>
          </a:p>
          <a:p>
            <a:pPr lvl="1" algn="just"/>
            <a:r>
              <a:rPr lang="en-US" dirty="0" smtClean="0"/>
              <a:t>One </a:t>
            </a:r>
            <a:r>
              <a:rPr lang="en-US" dirty="0"/>
              <a:t>(or more) Enable input(s)</a:t>
            </a:r>
          </a:p>
          <a:p>
            <a:pPr marL="347663" indent="0" algn="just">
              <a:buNone/>
            </a:pPr>
            <a:r>
              <a:rPr lang="en-US" dirty="0" smtClean="0"/>
              <a:t>such </a:t>
            </a:r>
            <a:r>
              <a:rPr lang="en-US" dirty="0"/>
              <a:t>that Y may be equal to one of the </a:t>
            </a:r>
            <a:r>
              <a:rPr lang="en-US" dirty="0" smtClean="0"/>
              <a:t>inputs, depending </a:t>
            </a:r>
            <a:r>
              <a:rPr lang="en-US" dirty="0"/>
              <a:t>upon the control inputs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38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4-to-1 </a:t>
            </a:r>
            <a:r>
              <a:rPr lang="en-US" altLang="en-US" dirty="0"/>
              <a:t>Multiplexer</a:t>
            </a:r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838200" y="1905000"/>
            <a:ext cx="6858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838200" y="2438400"/>
            <a:ext cx="6858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838200" y="3048000"/>
            <a:ext cx="6858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838200" y="3581400"/>
            <a:ext cx="6858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066800" y="4662487"/>
            <a:ext cx="838200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1905000" y="4129087"/>
            <a:ext cx="0" cy="53340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286000" y="4129087"/>
            <a:ext cx="0" cy="53340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2743200" y="4129087"/>
            <a:ext cx="0" cy="45720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72394" y="1676400"/>
            <a:ext cx="3658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I</a:t>
            </a:r>
            <a:r>
              <a:rPr lang="en-US" altLang="en-US" sz="2400" baseline="2000"/>
              <a:t>0</a:t>
            </a:r>
            <a:endParaRPr lang="en-US" altLang="en-US" sz="2400"/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457200" y="2209800"/>
            <a:ext cx="3658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I</a:t>
            </a:r>
            <a:r>
              <a:rPr lang="en-US" altLang="en-US" sz="2400" baseline="2000" dirty="0"/>
              <a:t>1</a:t>
            </a:r>
            <a:endParaRPr lang="en-US" altLang="en-US" sz="2400" dirty="0"/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458106" y="2743200"/>
            <a:ext cx="3658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I</a:t>
            </a:r>
            <a:r>
              <a:rPr lang="en-US" altLang="en-US" sz="2400" baseline="2000" dirty="0"/>
              <a:t>2</a:t>
            </a:r>
            <a:endParaRPr lang="en-US" altLang="en-US" sz="2400" dirty="0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458106" y="3348335"/>
            <a:ext cx="3658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I</a:t>
            </a:r>
            <a:r>
              <a:rPr lang="en-US" altLang="en-US" sz="2400" baseline="2000" dirty="0"/>
              <a:t>3</a:t>
            </a:r>
            <a:endParaRPr lang="en-US" altLang="en-US" sz="2400" dirty="0"/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2057400" y="4586287"/>
            <a:ext cx="4299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S</a:t>
            </a:r>
            <a:r>
              <a:rPr lang="en-US" altLang="en-US" sz="2400" baseline="2000" dirty="0"/>
              <a:t>0</a:t>
            </a:r>
            <a:endParaRPr lang="en-US" altLang="en-US" sz="2400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2543176" y="4586287"/>
            <a:ext cx="4299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S</a:t>
            </a:r>
            <a:r>
              <a:rPr lang="en-US" altLang="en-US" sz="2400" baseline="2000" dirty="0"/>
              <a:t>1</a:t>
            </a:r>
            <a:endParaRPr lang="en-US" altLang="en-US" sz="2400" dirty="0"/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3810000" y="2605087"/>
            <a:ext cx="3097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/>
              <a:t>Y</a:t>
            </a: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3505200" y="2895600"/>
            <a:ext cx="1219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/>
              <a:t>1 output</a:t>
            </a: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1571624" y="5334000"/>
            <a:ext cx="2133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/>
              <a:t>n control inputs</a:t>
            </a: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152400" y="986135"/>
            <a:ext cx="1371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 smtClean="0"/>
              <a:t>2</a:t>
            </a:r>
            <a:r>
              <a:rPr lang="en-US" altLang="en-US" sz="2400" baseline="30000" dirty="0" smtClean="0"/>
              <a:t>n </a:t>
            </a:r>
            <a:r>
              <a:rPr lang="en-US" altLang="en-US" sz="2400" dirty="0" smtClean="0"/>
              <a:t>inputs</a:t>
            </a:r>
            <a:endParaRPr lang="en-US" altLang="en-US" sz="2400" dirty="0"/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152400" y="4248090"/>
            <a:ext cx="129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/>
              <a:t>Enable (G)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24000" y="1447800"/>
            <a:ext cx="1600200" cy="2681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endCxn id="26" idx="3"/>
          </p:cNvCxnSpPr>
          <p:nvPr/>
        </p:nvCxnSpPr>
        <p:spPr>
          <a:xfrm flipH="1" flipV="1">
            <a:off x="3124200" y="2788444"/>
            <a:ext cx="685800" cy="23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1788896" y="2362200"/>
            <a:ext cx="103050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 smtClean="0">
                <a:solidFill>
                  <a:schemeClr val="bg1"/>
                </a:solidFill>
              </a:rPr>
              <a:t>4 x 1 MUX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841562"/>
              </p:ext>
            </p:extLst>
          </p:nvPr>
        </p:nvGraphicFramePr>
        <p:xfrm>
          <a:off x="4800600" y="1219200"/>
          <a:ext cx="3429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143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Select Inputs</a:t>
                      </a:r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Output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1</a:t>
                      </a:r>
                      <a:endParaRPr lang="en-US" sz="24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</a:t>
                      </a:r>
                      <a:r>
                        <a:rPr lang="en-US" sz="2400" baseline="-25000" dirty="0" smtClean="0"/>
                        <a:t>0</a:t>
                      </a:r>
                      <a:endParaRPr lang="en-US" sz="2400" baseline="-25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I</a:t>
                      </a:r>
                      <a:r>
                        <a:rPr lang="en-US" sz="2400" baseline="-25000" dirty="0" smtClean="0"/>
                        <a:t>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I</a:t>
                      </a:r>
                      <a:r>
                        <a:rPr lang="en-US" sz="2400" baseline="-25000" dirty="0" smtClean="0"/>
                        <a:t>2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I</a:t>
                      </a:r>
                      <a:r>
                        <a:rPr lang="en-US" sz="2400" baseline="-25000" dirty="0" smtClean="0"/>
                        <a:t>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313032" y="4267200"/>
            <a:ext cx="4526168" cy="461665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Y </a:t>
            </a:r>
            <a:r>
              <a:rPr lang="en-US" sz="2400" dirty="0"/>
              <a:t>= </a:t>
            </a:r>
            <a:r>
              <a:rPr lang="en-US" sz="2400" dirty="0" smtClean="0"/>
              <a:t>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’S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’I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+ 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’S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I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+ 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S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’I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+ 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S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I</a:t>
            </a:r>
            <a:r>
              <a:rPr lang="en-US" sz="2400" baseline="-25000" dirty="0" smtClean="0"/>
              <a:t>3</a:t>
            </a:r>
          </a:p>
        </p:txBody>
      </p:sp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2098242" y="4872335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smtClean="0">
                <a:solidFill>
                  <a:srgbClr val="C00000"/>
                </a:solidFill>
              </a:rPr>
              <a:t>0</a:t>
            </a:r>
            <a:endParaRPr lang="en-US" altLang="en-US" sz="2400" dirty="0">
              <a:solidFill>
                <a:srgbClr val="C00000"/>
              </a:solidFill>
            </a:endParaRPr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2590800" y="4862512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smtClean="0">
                <a:solidFill>
                  <a:srgbClr val="C00000"/>
                </a:solidFill>
              </a:rPr>
              <a:t>0</a:t>
            </a:r>
            <a:endParaRPr lang="en-US" altLang="en-US" sz="2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4" idx="3"/>
            <a:endCxn id="5" idx="0"/>
          </p:cNvCxnSpPr>
          <p:nvPr/>
        </p:nvCxnSpPr>
        <p:spPr>
          <a:xfrm flipV="1">
            <a:off x="838200" y="1905000"/>
            <a:ext cx="685800" cy="2233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3810000" y="2133600"/>
            <a:ext cx="3658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smtClean="0">
                <a:solidFill>
                  <a:srgbClr val="C00000"/>
                </a:solidFill>
              </a:rPr>
              <a:t>I</a:t>
            </a:r>
            <a:r>
              <a:rPr lang="en-US" altLang="en-US" sz="2400" baseline="-25000" dirty="0" smtClean="0">
                <a:solidFill>
                  <a:srgbClr val="C00000"/>
                </a:solidFill>
              </a:rPr>
              <a:t>0</a:t>
            </a:r>
            <a:endParaRPr lang="en-US" altLang="en-US" sz="2400" baseline="-25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58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6" grpId="0" animBg="1"/>
      <p:bldP spid="36" grpId="0"/>
      <p:bldP spid="27" grpId="0" animBg="1"/>
      <p:bldP spid="28" grpId="0"/>
      <p:bldP spid="29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x 1 MUX Actual Circuit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33452" y="1066800"/>
            <a:ext cx="4448172" cy="896757"/>
            <a:chOff x="1377373" y="1715660"/>
            <a:chExt cx="5382285" cy="74111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552945" y="2345408"/>
              <a:ext cx="1905058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377373" y="1778635"/>
              <a:ext cx="3071904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5346317" y="2086965"/>
              <a:ext cx="1413341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29432" y="2301686"/>
            <a:ext cx="4023567" cy="896757"/>
            <a:chOff x="1379871" y="1715660"/>
            <a:chExt cx="4868515" cy="741118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557203" y="2403296"/>
              <a:ext cx="1900801" cy="1"/>
            </a:xfrm>
            <a:prstGeom prst="line">
              <a:avLst/>
            </a:prstGeom>
            <a:ln w="28575">
              <a:solidFill>
                <a:schemeClr val="accent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379871" y="1828645"/>
              <a:ext cx="3071906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5346317" y="2086965"/>
              <a:ext cx="902069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14400" y="3581400"/>
            <a:ext cx="4038600" cy="896757"/>
            <a:chOff x="1361680" y="1715660"/>
            <a:chExt cx="4886706" cy="741118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557201" y="2345408"/>
              <a:ext cx="1900802" cy="1"/>
            </a:xfrm>
            <a:prstGeom prst="line">
              <a:avLst/>
            </a:prstGeom>
            <a:ln w="28575">
              <a:solidFill>
                <a:schemeClr val="accent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361680" y="1841609"/>
              <a:ext cx="3071904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5346319" y="2086965"/>
              <a:ext cx="90206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14400" y="4816286"/>
            <a:ext cx="4467806" cy="896757"/>
            <a:chOff x="1369041" y="1715660"/>
            <a:chExt cx="5406044" cy="741118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2564562" y="2395420"/>
              <a:ext cx="1893441" cy="1"/>
            </a:xfrm>
            <a:prstGeom prst="line">
              <a:avLst/>
            </a:prstGeom>
            <a:ln w="28575">
              <a:solidFill>
                <a:schemeClr val="accent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1369041" y="1828646"/>
              <a:ext cx="3071905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346317" y="2086965"/>
              <a:ext cx="1428768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1600200" y="1614487"/>
            <a:ext cx="1857376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295400" y="1371599"/>
            <a:ext cx="2171864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295400" y="2666999"/>
            <a:ext cx="2171864" cy="1"/>
          </a:xfrm>
          <a:prstGeom prst="line">
            <a:avLst/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295400" y="3962399"/>
            <a:ext cx="2171864" cy="1"/>
          </a:xfrm>
          <a:prstGeom prst="line">
            <a:avLst/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295400" y="5181599"/>
            <a:ext cx="2171864" cy="1"/>
          </a:xfrm>
          <a:prstGeom prst="line">
            <a:avLst/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295400" y="1371599"/>
            <a:ext cx="0" cy="46482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905000" y="3781651"/>
            <a:ext cx="746459" cy="351222"/>
            <a:chOff x="227203" y="5807937"/>
            <a:chExt cx="1600103" cy="752875"/>
          </a:xfrm>
          <a:solidFill>
            <a:schemeClr val="bg1"/>
          </a:solidFill>
        </p:grpSpPr>
        <p:cxnSp>
          <p:nvCxnSpPr>
            <p:cNvPr id="33" name="Straight Connector 32"/>
            <p:cNvCxnSpPr/>
            <p:nvPr/>
          </p:nvCxnSpPr>
          <p:spPr>
            <a:xfrm>
              <a:off x="227203" y="6187166"/>
              <a:ext cx="567152" cy="2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905000" y="5014912"/>
            <a:ext cx="746459" cy="351222"/>
            <a:chOff x="227203" y="5807937"/>
            <a:chExt cx="1600103" cy="752875"/>
          </a:xfrm>
          <a:solidFill>
            <a:schemeClr val="bg1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227203" y="6187166"/>
              <a:ext cx="567152" cy="2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2" name="Straight Connector 41"/>
          <p:cNvCxnSpPr/>
          <p:nvPr/>
        </p:nvCxnSpPr>
        <p:spPr>
          <a:xfrm>
            <a:off x="1600200" y="1600200"/>
            <a:ext cx="0" cy="4419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0200" y="2895600"/>
            <a:ext cx="1876424" cy="1"/>
          </a:xfrm>
          <a:prstGeom prst="line">
            <a:avLst/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600200" y="4191000"/>
            <a:ext cx="1872121" cy="1"/>
          </a:xfrm>
          <a:prstGeom prst="line">
            <a:avLst/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600200" y="5410200"/>
            <a:ext cx="1872121" cy="1"/>
          </a:xfrm>
          <a:prstGeom prst="line">
            <a:avLst/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2406317" y="5243512"/>
            <a:ext cx="746459" cy="351222"/>
            <a:chOff x="227203" y="5807937"/>
            <a:chExt cx="1600103" cy="752875"/>
          </a:xfrm>
          <a:solidFill>
            <a:schemeClr val="bg1"/>
          </a:solidFill>
        </p:grpSpPr>
        <p:cxnSp>
          <p:nvCxnSpPr>
            <p:cNvPr id="47" name="Straight Connector 46"/>
            <p:cNvCxnSpPr/>
            <p:nvPr/>
          </p:nvCxnSpPr>
          <p:spPr>
            <a:xfrm>
              <a:off x="227203" y="6187166"/>
              <a:ext cx="567152" cy="2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443160" y="2725354"/>
            <a:ext cx="746459" cy="351222"/>
            <a:chOff x="227203" y="5807937"/>
            <a:chExt cx="1600103" cy="752875"/>
          </a:xfrm>
          <a:solidFill>
            <a:schemeClr val="bg1"/>
          </a:solidFill>
        </p:grpSpPr>
        <p:cxnSp>
          <p:nvCxnSpPr>
            <p:cNvPr id="52" name="Straight Connector 51"/>
            <p:cNvCxnSpPr/>
            <p:nvPr/>
          </p:nvCxnSpPr>
          <p:spPr>
            <a:xfrm>
              <a:off x="227203" y="6187166"/>
              <a:ext cx="567152" cy="2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953001" y="2895600"/>
            <a:ext cx="2667000" cy="963113"/>
            <a:chOff x="3265450" y="3048834"/>
            <a:chExt cx="2424545" cy="723601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3265450" y="3506835"/>
              <a:ext cx="824778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265450" y="3335084"/>
              <a:ext cx="824778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5010436" y="3413846"/>
              <a:ext cx="679559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61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63" name="Straight Connector 62"/>
          <p:cNvCxnSpPr/>
          <p:nvPr/>
        </p:nvCxnSpPr>
        <p:spPr>
          <a:xfrm flipV="1">
            <a:off x="5382206" y="3047999"/>
            <a:ext cx="456618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5382206" y="3719511"/>
            <a:ext cx="456618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382206" y="3719511"/>
            <a:ext cx="0" cy="15460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953000" y="3505200"/>
            <a:ext cx="0" cy="5254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953000" y="2743200"/>
            <a:ext cx="0" cy="5254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381624" y="1501945"/>
            <a:ext cx="0" cy="15460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905000" y="1828800"/>
            <a:ext cx="0" cy="419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Box 14"/>
          <p:cNvSpPr txBox="1">
            <a:spLocks noChangeArrowheads="1"/>
          </p:cNvSpPr>
          <p:nvPr/>
        </p:nvSpPr>
        <p:spPr bwMode="auto">
          <a:xfrm>
            <a:off x="548594" y="914400"/>
            <a:ext cx="3658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smtClean="0"/>
              <a:t>I</a:t>
            </a:r>
            <a:r>
              <a:rPr lang="en-US" altLang="en-US" sz="2400" baseline="2000" dirty="0"/>
              <a:t>3</a:t>
            </a:r>
            <a:endParaRPr lang="en-US" altLang="en-US" sz="2400" dirty="0"/>
          </a:p>
        </p:txBody>
      </p:sp>
      <p:sp>
        <p:nvSpPr>
          <p:cNvPr id="86" name="Text Box 16"/>
          <p:cNvSpPr txBox="1">
            <a:spLocks noChangeArrowheads="1"/>
          </p:cNvSpPr>
          <p:nvPr/>
        </p:nvSpPr>
        <p:spPr bwMode="auto">
          <a:xfrm>
            <a:off x="533400" y="2205335"/>
            <a:ext cx="3658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smtClean="0"/>
              <a:t>I</a:t>
            </a:r>
            <a:r>
              <a:rPr lang="en-US" altLang="en-US" sz="2400" baseline="2000" dirty="0" smtClean="0"/>
              <a:t>2</a:t>
            </a:r>
            <a:endParaRPr lang="en-US" altLang="en-US" sz="2400" dirty="0"/>
          </a:p>
        </p:txBody>
      </p:sp>
      <p:sp>
        <p:nvSpPr>
          <p:cNvPr id="87" name="Text Box 18"/>
          <p:cNvSpPr txBox="1">
            <a:spLocks noChangeArrowheads="1"/>
          </p:cNvSpPr>
          <p:nvPr/>
        </p:nvSpPr>
        <p:spPr bwMode="auto">
          <a:xfrm>
            <a:off x="534306" y="3500735"/>
            <a:ext cx="3658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smtClean="0"/>
              <a:t>I</a:t>
            </a:r>
            <a:r>
              <a:rPr lang="en-US" altLang="en-US" sz="2400" baseline="2000" dirty="0" smtClean="0"/>
              <a:t>1</a:t>
            </a:r>
            <a:endParaRPr lang="en-US" altLang="en-US" sz="2400" dirty="0"/>
          </a:p>
        </p:txBody>
      </p:sp>
      <p:sp>
        <p:nvSpPr>
          <p:cNvPr id="88" name="Text Box 19"/>
          <p:cNvSpPr txBox="1">
            <a:spLocks noChangeArrowheads="1"/>
          </p:cNvSpPr>
          <p:nvPr/>
        </p:nvSpPr>
        <p:spPr bwMode="auto">
          <a:xfrm>
            <a:off x="534306" y="4719935"/>
            <a:ext cx="3658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smtClean="0"/>
              <a:t>I</a:t>
            </a:r>
            <a:r>
              <a:rPr lang="en-US" altLang="en-US" sz="2400" baseline="2000" dirty="0"/>
              <a:t>0</a:t>
            </a:r>
            <a:endParaRPr lang="en-US" altLang="en-US" sz="2400" dirty="0"/>
          </a:p>
        </p:txBody>
      </p:sp>
      <p:sp>
        <p:nvSpPr>
          <p:cNvPr id="89" name="Text Box 20"/>
          <p:cNvSpPr txBox="1">
            <a:spLocks noChangeArrowheads="1"/>
          </p:cNvSpPr>
          <p:nvPr/>
        </p:nvSpPr>
        <p:spPr bwMode="auto">
          <a:xfrm>
            <a:off x="1438950" y="5924490"/>
            <a:ext cx="3898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/>
              <a:t>S</a:t>
            </a:r>
            <a:r>
              <a:rPr lang="en-US" altLang="en-US" sz="2000" baseline="2000" dirty="0"/>
              <a:t>0</a:t>
            </a:r>
            <a:endParaRPr lang="en-US" altLang="en-US" sz="2000" dirty="0"/>
          </a:p>
        </p:txBody>
      </p:sp>
      <p:sp>
        <p:nvSpPr>
          <p:cNvPr id="90" name="Text Box 21"/>
          <p:cNvSpPr txBox="1">
            <a:spLocks noChangeArrowheads="1"/>
          </p:cNvSpPr>
          <p:nvPr/>
        </p:nvSpPr>
        <p:spPr bwMode="auto">
          <a:xfrm>
            <a:off x="1134150" y="5924490"/>
            <a:ext cx="3898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/>
              <a:t>S</a:t>
            </a:r>
            <a:r>
              <a:rPr lang="en-US" altLang="en-US" sz="2000" baseline="2000" dirty="0"/>
              <a:t>1</a:t>
            </a:r>
            <a:endParaRPr lang="en-US" altLang="en-US" sz="2000" dirty="0"/>
          </a:p>
        </p:txBody>
      </p:sp>
      <p:sp>
        <p:nvSpPr>
          <p:cNvPr id="91" name="Text Box 26"/>
          <p:cNvSpPr txBox="1">
            <a:spLocks noChangeArrowheads="1"/>
          </p:cNvSpPr>
          <p:nvPr/>
        </p:nvSpPr>
        <p:spPr bwMode="auto">
          <a:xfrm>
            <a:off x="1752600" y="5943600"/>
            <a:ext cx="11776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Enable (G)</a:t>
            </a:r>
          </a:p>
        </p:txBody>
      </p:sp>
      <p:sp>
        <p:nvSpPr>
          <p:cNvPr id="92" name="Text Box 22"/>
          <p:cNvSpPr txBox="1">
            <a:spLocks noChangeArrowheads="1"/>
          </p:cNvSpPr>
          <p:nvPr/>
        </p:nvSpPr>
        <p:spPr bwMode="auto">
          <a:xfrm>
            <a:off x="7234100" y="2895538"/>
            <a:ext cx="3353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23533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Multiplexer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 </a:t>
            </a:r>
            <a:r>
              <a:rPr lang="en-US" dirty="0"/>
              <a:t>function generation</a:t>
            </a:r>
          </a:p>
          <a:p>
            <a:r>
              <a:rPr lang="en-US" dirty="0" smtClean="0"/>
              <a:t>Data selection</a:t>
            </a:r>
          </a:p>
          <a:p>
            <a:r>
              <a:rPr lang="en-US" dirty="0" smtClean="0"/>
              <a:t>Data routing</a:t>
            </a:r>
          </a:p>
          <a:p>
            <a:r>
              <a:rPr lang="en-US" dirty="0" smtClean="0"/>
              <a:t>Operation sequencing</a:t>
            </a:r>
          </a:p>
          <a:p>
            <a:r>
              <a:rPr lang="en-US" dirty="0" smtClean="0"/>
              <a:t>Parallel-to-serial conversion</a:t>
            </a:r>
          </a:p>
          <a:p>
            <a:r>
              <a:rPr lang="en-US" dirty="0" smtClean="0"/>
              <a:t>Waveform generation</a:t>
            </a:r>
          </a:p>
        </p:txBody>
      </p:sp>
    </p:spTree>
    <p:extLst>
      <p:ext uri="{BB962C8B-B14F-4D97-AF65-F5344CB8AC3E}">
        <p14:creationId xmlns:p14="http://schemas.microsoft.com/office/powerpoint/2010/main" val="8389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function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295400"/>
          </a:xfrm>
        </p:spPr>
        <p:txBody>
          <a:bodyPr/>
          <a:lstStyle/>
          <a:p>
            <a:r>
              <a:rPr lang="en-US" dirty="0" smtClean="0"/>
              <a:t>Implement the following function using 8 to 1 MUX</a:t>
            </a:r>
          </a:p>
          <a:p>
            <a:pPr marL="0" indent="0" algn="ctr">
              <a:buNone/>
            </a:pPr>
            <a:r>
              <a:rPr lang="en-US" dirty="0" smtClean="0"/>
              <a:t>F(</a:t>
            </a:r>
            <a:r>
              <a:rPr lang="en-US" dirty="0" err="1" smtClean="0"/>
              <a:t>x,y,z</a:t>
            </a:r>
            <a:r>
              <a:rPr lang="en-US" dirty="0" smtClean="0"/>
              <a:t>) = </a:t>
            </a:r>
            <a:r>
              <a:rPr lang="el-G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m(0,2,3,5)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716039"/>
              </p:ext>
            </p:extLst>
          </p:nvPr>
        </p:nvGraphicFramePr>
        <p:xfrm>
          <a:off x="228600" y="1986280"/>
          <a:ext cx="2865120" cy="433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"/>
                <a:gridCol w="716280"/>
                <a:gridCol w="716280"/>
                <a:gridCol w="716280"/>
              </a:tblGrid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</a:t>
                      </a:r>
                      <a:r>
                        <a:rPr lang="en-US" sz="2000" b="1" baseline="-25000" dirty="0" smtClean="0"/>
                        <a:t>2</a:t>
                      </a:r>
                      <a:endParaRPr lang="en-US" sz="2000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</a:t>
                      </a:r>
                      <a:r>
                        <a:rPr lang="en-US" sz="2000" b="1" baseline="-25000" dirty="0" smtClean="0"/>
                        <a:t>1</a:t>
                      </a:r>
                      <a:endParaRPr lang="en-US" sz="2000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</a:t>
                      </a:r>
                      <a:r>
                        <a:rPr lang="en-US" sz="2000" b="1" baseline="-25000" dirty="0" smtClean="0"/>
                        <a:t>0</a:t>
                      </a:r>
                      <a:endParaRPr lang="en-US" sz="2000" b="1" baseline="-25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</a:t>
                      </a:r>
                    </a:p>
                  </a:txBody>
                  <a:tcPr anchor="ctr"/>
                </a:tc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z</a:t>
                      </a:r>
                      <a:endParaRPr 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836158" y="2006360"/>
            <a:ext cx="1936242" cy="4318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6374120" y="3695372"/>
            <a:ext cx="851656" cy="755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 smtClean="0">
                <a:solidFill>
                  <a:schemeClr val="bg1"/>
                </a:solidFill>
              </a:rPr>
              <a:t>8 x 1 MUX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5769348" y="3505200"/>
            <a:ext cx="4807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 smtClean="0">
                <a:solidFill>
                  <a:schemeClr val="bg1"/>
                </a:solidFill>
              </a:rPr>
              <a:t>D</a:t>
            </a:r>
            <a:r>
              <a:rPr lang="en-US" altLang="en-US" sz="2400" baseline="-25000" dirty="0" smtClean="0">
                <a:solidFill>
                  <a:schemeClr val="bg1"/>
                </a:solidFill>
              </a:rPr>
              <a:t>0</a:t>
            </a:r>
            <a:endParaRPr lang="en-US" altLang="en-US" sz="2400" baseline="-25000" dirty="0">
              <a:solidFill>
                <a:schemeClr val="bg1"/>
              </a:solidFill>
            </a:endParaRP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5769348" y="3821668"/>
            <a:ext cx="4807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 smtClean="0">
                <a:solidFill>
                  <a:schemeClr val="bg1"/>
                </a:solidFill>
              </a:rPr>
              <a:t>D</a:t>
            </a:r>
            <a:r>
              <a:rPr lang="en-US" altLang="en-US" sz="2400" baseline="-25000" dirty="0" smtClean="0">
                <a:solidFill>
                  <a:schemeClr val="bg1"/>
                </a:solidFill>
              </a:rPr>
              <a:t>1</a:t>
            </a:r>
            <a:endParaRPr lang="en-US" altLang="en-US" sz="2400" baseline="-25000" dirty="0">
              <a:solidFill>
                <a:schemeClr val="bg1"/>
              </a:solidFill>
            </a:endParaRP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5769348" y="4126468"/>
            <a:ext cx="4807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 smtClean="0">
                <a:solidFill>
                  <a:schemeClr val="bg1"/>
                </a:solidFill>
              </a:rPr>
              <a:t>D</a:t>
            </a:r>
            <a:r>
              <a:rPr lang="en-US" altLang="en-US" sz="2400" baseline="-25000" dirty="0" smtClean="0">
                <a:solidFill>
                  <a:schemeClr val="bg1"/>
                </a:solidFill>
              </a:rPr>
              <a:t>2</a:t>
            </a:r>
            <a:endParaRPr lang="en-US" altLang="en-US" sz="2400" baseline="-25000" dirty="0">
              <a:solidFill>
                <a:schemeClr val="bg1"/>
              </a:solidFill>
            </a:endParaRP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5769348" y="4431268"/>
            <a:ext cx="4807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 smtClean="0">
                <a:solidFill>
                  <a:schemeClr val="bg1"/>
                </a:solidFill>
              </a:rPr>
              <a:t>D</a:t>
            </a:r>
            <a:r>
              <a:rPr lang="en-US" altLang="en-US" sz="2400" baseline="-25000" dirty="0" smtClean="0">
                <a:solidFill>
                  <a:schemeClr val="bg1"/>
                </a:solidFill>
              </a:rPr>
              <a:t>3</a:t>
            </a:r>
            <a:endParaRPr lang="en-US" altLang="en-US" sz="2400" baseline="-25000" dirty="0">
              <a:solidFill>
                <a:schemeClr val="bg1"/>
              </a:solidFill>
            </a:endParaRPr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5769348" y="4736068"/>
            <a:ext cx="4807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 smtClean="0">
                <a:solidFill>
                  <a:schemeClr val="bg1"/>
                </a:solidFill>
              </a:rPr>
              <a:t>D</a:t>
            </a:r>
            <a:r>
              <a:rPr lang="en-US" altLang="en-US" sz="2400" baseline="-25000" dirty="0" smtClean="0">
                <a:solidFill>
                  <a:schemeClr val="bg1"/>
                </a:solidFill>
              </a:rPr>
              <a:t>4</a:t>
            </a:r>
            <a:endParaRPr lang="en-US" altLang="en-US" sz="2400" baseline="-25000" dirty="0">
              <a:solidFill>
                <a:schemeClr val="bg1"/>
              </a:solidFill>
            </a:endParaRP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5769348" y="5040868"/>
            <a:ext cx="4807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 smtClean="0">
                <a:solidFill>
                  <a:schemeClr val="bg1"/>
                </a:solidFill>
              </a:rPr>
              <a:t>D</a:t>
            </a:r>
            <a:r>
              <a:rPr lang="en-US" altLang="en-US" sz="2400" baseline="-25000" dirty="0" smtClean="0">
                <a:solidFill>
                  <a:schemeClr val="bg1"/>
                </a:solidFill>
              </a:rPr>
              <a:t>5</a:t>
            </a:r>
            <a:endParaRPr lang="en-US" altLang="en-US" sz="2400" baseline="-25000" dirty="0">
              <a:solidFill>
                <a:schemeClr val="bg1"/>
              </a:solidFill>
            </a:endParaRPr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5769348" y="5345668"/>
            <a:ext cx="4807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 smtClean="0">
                <a:solidFill>
                  <a:schemeClr val="bg1"/>
                </a:solidFill>
              </a:rPr>
              <a:t>D</a:t>
            </a:r>
            <a:r>
              <a:rPr lang="en-US" altLang="en-US" sz="2400" baseline="-25000" dirty="0" smtClean="0">
                <a:solidFill>
                  <a:schemeClr val="bg1"/>
                </a:solidFill>
              </a:rPr>
              <a:t>6</a:t>
            </a:r>
            <a:endParaRPr lang="en-US" altLang="en-US" sz="2400" baseline="-25000" dirty="0">
              <a:solidFill>
                <a:schemeClr val="bg1"/>
              </a:solidFill>
            </a:endParaRPr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5769348" y="5650468"/>
            <a:ext cx="4807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 smtClean="0">
                <a:solidFill>
                  <a:schemeClr val="bg1"/>
                </a:solidFill>
              </a:rPr>
              <a:t>D</a:t>
            </a:r>
            <a:r>
              <a:rPr lang="en-US" altLang="en-US" sz="2400" baseline="-25000" dirty="0" smtClean="0">
                <a:solidFill>
                  <a:schemeClr val="bg1"/>
                </a:solidFill>
              </a:rPr>
              <a:t>7</a:t>
            </a:r>
            <a:endParaRPr lang="en-US" altLang="en-US" sz="2400" baseline="-25000" dirty="0">
              <a:solidFill>
                <a:schemeClr val="bg1"/>
              </a:solidFill>
            </a:endParaRP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5791200" y="2286000"/>
            <a:ext cx="4370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 smtClean="0">
                <a:solidFill>
                  <a:schemeClr val="bg1"/>
                </a:solidFill>
              </a:rPr>
              <a:t>S</a:t>
            </a:r>
            <a:r>
              <a:rPr lang="en-US" altLang="en-US" sz="2400" baseline="-25000" dirty="0" smtClean="0">
                <a:solidFill>
                  <a:schemeClr val="bg1"/>
                </a:solidFill>
              </a:rPr>
              <a:t>0</a:t>
            </a:r>
            <a:endParaRPr lang="en-US" altLang="en-US" sz="2400" baseline="-25000" dirty="0">
              <a:solidFill>
                <a:schemeClr val="bg1"/>
              </a:solidFill>
            </a:endParaRP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5791200" y="2602468"/>
            <a:ext cx="4370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 smtClean="0">
                <a:solidFill>
                  <a:schemeClr val="bg1"/>
                </a:solidFill>
              </a:rPr>
              <a:t>S</a:t>
            </a:r>
            <a:r>
              <a:rPr lang="en-US" altLang="en-US" sz="2400" baseline="-25000" dirty="0" smtClean="0">
                <a:solidFill>
                  <a:schemeClr val="bg1"/>
                </a:solidFill>
              </a:rPr>
              <a:t>1</a:t>
            </a:r>
            <a:endParaRPr lang="en-US" altLang="en-US" sz="2400" baseline="-25000" dirty="0">
              <a:solidFill>
                <a:schemeClr val="bg1"/>
              </a:solidFill>
            </a:endParaRPr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5791200" y="2907268"/>
            <a:ext cx="4370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 smtClean="0">
                <a:solidFill>
                  <a:schemeClr val="bg1"/>
                </a:solidFill>
              </a:rPr>
              <a:t>S</a:t>
            </a:r>
            <a:r>
              <a:rPr lang="en-US" altLang="en-US" sz="2400" baseline="-25000" dirty="0" smtClean="0">
                <a:solidFill>
                  <a:schemeClr val="bg1"/>
                </a:solidFill>
              </a:rPr>
              <a:t>2</a:t>
            </a:r>
            <a:endParaRPr lang="en-US" altLang="en-US" sz="2400" baseline="-25000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218698" y="2528888"/>
            <a:ext cx="57250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218698" y="2819400"/>
            <a:ext cx="57250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218698" y="3124200"/>
            <a:ext cx="57250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218698" y="3733800"/>
            <a:ext cx="57250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18698" y="4024312"/>
            <a:ext cx="57250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218698" y="4329112"/>
            <a:ext cx="57250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218698" y="4648200"/>
            <a:ext cx="57250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18698" y="4938712"/>
            <a:ext cx="57250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18698" y="5243512"/>
            <a:ext cx="57250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18698" y="5562600"/>
            <a:ext cx="57250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18698" y="5867400"/>
            <a:ext cx="57250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4815794" y="2286000"/>
            <a:ext cx="306494" cy="38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smtClean="0"/>
              <a:t>z</a:t>
            </a:r>
            <a:endParaRPr lang="en-US" altLang="en-US" sz="2400" dirty="0"/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4829176" y="2543176"/>
            <a:ext cx="3241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y</a:t>
            </a: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4828896" y="2819400"/>
            <a:ext cx="3241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smtClean="0"/>
              <a:t>x</a:t>
            </a:r>
            <a:endParaRPr lang="en-US" altLang="en-US" sz="2400" dirty="0"/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4800600" y="3466505"/>
            <a:ext cx="309235" cy="419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1</a:t>
            </a: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4800600" y="4076105"/>
            <a:ext cx="309235" cy="419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1</a:t>
            </a:r>
          </a:p>
        </p:txBody>
      </p:sp>
      <p:sp>
        <p:nvSpPr>
          <p:cNvPr id="35" name="Text Box 14"/>
          <p:cNvSpPr txBox="1">
            <a:spLocks noChangeArrowheads="1"/>
          </p:cNvSpPr>
          <p:nvPr/>
        </p:nvSpPr>
        <p:spPr bwMode="auto">
          <a:xfrm>
            <a:off x="4800600" y="4380905"/>
            <a:ext cx="309235" cy="419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1</a:t>
            </a:r>
          </a:p>
        </p:txBody>
      </p: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4800600" y="4990505"/>
            <a:ext cx="309235" cy="419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1</a:t>
            </a:r>
          </a:p>
        </p:txBody>
      </p:sp>
      <p:sp>
        <p:nvSpPr>
          <p:cNvPr id="37" name="Text Box 14"/>
          <p:cNvSpPr txBox="1">
            <a:spLocks noChangeArrowheads="1"/>
          </p:cNvSpPr>
          <p:nvPr/>
        </p:nvSpPr>
        <p:spPr bwMode="auto">
          <a:xfrm>
            <a:off x="4800600" y="3771305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smtClean="0"/>
              <a:t>0</a:t>
            </a:r>
            <a:endParaRPr lang="en-US" altLang="en-US" sz="2400" dirty="0"/>
          </a:p>
        </p:txBody>
      </p:sp>
      <p:sp>
        <p:nvSpPr>
          <p:cNvPr id="38" name="Text Box 14"/>
          <p:cNvSpPr txBox="1">
            <a:spLocks noChangeArrowheads="1"/>
          </p:cNvSpPr>
          <p:nvPr/>
        </p:nvSpPr>
        <p:spPr bwMode="auto">
          <a:xfrm>
            <a:off x="4800600" y="4648200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smtClean="0"/>
              <a:t>0</a:t>
            </a:r>
            <a:endParaRPr lang="en-US" altLang="en-US" sz="2400" dirty="0"/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4800600" y="5329535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smtClean="0"/>
              <a:t>0</a:t>
            </a:r>
            <a:endParaRPr lang="en-US" altLang="en-US" sz="2400" dirty="0"/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4800600" y="5634335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smtClean="0"/>
              <a:t>0</a:t>
            </a:r>
            <a:endParaRPr lang="en-US" altLang="en-US" sz="24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752248" y="4267200"/>
            <a:ext cx="62975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7773856" y="3867090"/>
            <a:ext cx="12939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 smtClean="0"/>
              <a:t>Output = F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3766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function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Multiplexer </a:t>
            </a:r>
            <a:r>
              <a:rPr lang="en-US" dirty="0"/>
              <a:t>with n-data select inputs can implement any function of n + </a:t>
            </a:r>
            <a:r>
              <a:rPr lang="en-US" dirty="0" smtClean="0"/>
              <a:t>1 </a:t>
            </a:r>
            <a:r>
              <a:rPr lang="en-US" dirty="0"/>
              <a:t>variables.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first n variables of the function as the select inputs and to use the least significant input variable and its complement to drive some of the data inputs.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the single variable is denoted by D, each data output of the multiplexer will be D, </a:t>
            </a:r>
            <a:r>
              <a:rPr lang="en-US" dirty="0" smtClean="0"/>
              <a:t>D’, </a:t>
            </a:r>
            <a:r>
              <a:rPr lang="en-US" dirty="0"/>
              <a:t>1, or 0. </a:t>
            </a:r>
            <a:endParaRPr lang="en-US" dirty="0" smtClean="0"/>
          </a:p>
          <a:p>
            <a:pPr algn="just"/>
            <a:r>
              <a:rPr lang="en-US" dirty="0" smtClean="0"/>
              <a:t>Suppose</a:t>
            </a:r>
            <a:r>
              <a:rPr lang="en-US" dirty="0"/>
              <a:t>, we wish to implement a </a:t>
            </a:r>
            <a:r>
              <a:rPr lang="en-US" dirty="0" smtClean="0"/>
              <a:t>4-variable </a:t>
            </a:r>
            <a:r>
              <a:rPr lang="en-US" dirty="0"/>
              <a:t>logic function using a multiplexer with three data select inputs. </a:t>
            </a:r>
            <a:endParaRPr lang="en-US" dirty="0" smtClean="0"/>
          </a:p>
          <a:p>
            <a:pPr algn="just"/>
            <a:r>
              <a:rPr lang="en-US" dirty="0" smtClean="0"/>
              <a:t>Let </a:t>
            </a:r>
            <a:r>
              <a:rPr lang="en-US" dirty="0"/>
              <a:t>the input variables be A, B, C, and D; D is the LSB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337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function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truth table for the function F(A, B, C, D) is constructed with ABC has the same value twice once with D = 0 and again with D = 1.</a:t>
            </a:r>
          </a:p>
          <a:p>
            <a:pPr algn="just"/>
            <a:r>
              <a:rPr lang="en-US" dirty="0"/>
              <a:t>The following rules are used to determine the connections that should be made to the data inputs of the multiplexer.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If F = 0 both times when the same combination of ABC occurs, connect logic 0 to the data input selected by that combination.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If F = 1 both times when the same combination of ABC occurs, connect logic 1 to the data input selected by that combination.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If F is different for the two occurrences of a combination of ABC, and if F = D in each case, connect D to the data input selected by that combination.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If F is different for the two occurrences of a combination of ABC, and if F = D in each case, connect D to the data input selected by that combination.</a:t>
            </a:r>
          </a:p>
        </p:txBody>
      </p:sp>
    </p:spTree>
    <p:extLst>
      <p:ext uri="{BB962C8B-B14F-4D97-AF65-F5344CB8AC3E}">
        <p14:creationId xmlns:p14="http://schemas.microsoft.com/office/powerpoint/2010/main" val="208830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849689"/>
              </p:ext>
            </p:extLst>
          </p:nvPr>
        </p:nvGraphicFramePr>
        <p:xfrm>
          <a:off x="30480" y="409576"/>
          <a:ext cx="347472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20"/>
                <a:gridCol w="528320"/>
                <a:gridCol w="528320"/>
                <a:gridCol w="528320"/>
                <a:gridCol w="528320"/>
                <a:gridCol w="833120"/>
              </a:tblGrid>
              <a:tr h="35732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</a:t>
                      </a:r>
                      <a:r>
                        <a:rPr lang="en-US" sz="2000" b="1" baseline="-25000" dirty="0" smtClean="0"/>
                        <a:t>2</a:t>
                      </a:r>
                      <a:endParaRPr lang="en-US" sz="2000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</a:t>
                      </a:r>
                      <a:r>
                        <a:rPr lang="en-US" sz="2000" b="1" baseline="-25000" dirty="0" smtClean="0"/>
                        <a:t>1</a:t>
                      </a:r>
                      <a:endParaRPr lang="en-US" sz="2000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</a:t>
                      </a:r>
                      <a:r>
                        <a:rPr lang="en-US" sz="2000" b="1" baseline="-25000" dirty="0" smtClean="0"/>
                        <a:t>0</a:t>
                      </a:r>
                      <a:endParaRPr lang="en-US" sz="2000" b="1" baseline="-25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</a:t>
                      </a:r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2000" b="1" dirty="0" smtClean="0"/>
                    </a:p>
                  </a:txBody>
                  <a:tcPr anchor="ctr"/>
                </a:tc>
              </a:tr>
              <a:tr h="35732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74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</a:p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</a:p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</a:p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</a:p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r>
                        <a:rPr lang="en-US" sz="2000" baseline="0" dirty="0" smtClean="0"/>
                        <a:t> = 1</a:t>
                      </a:r>
                      <a:endParaRPr lang="en-US" sz="2000" dirty="0" smtClean="0"/>
                    </a:p>
                  </a:txBody>
                  <a:tcPr anchor="ctr"/>
                </a:tc>
              </a:tr>
              <a:tr h="5774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</a:p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</a:p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</a:p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</a:t>
                      </a:r>
                      <a:r>
                        <a:rPr lang="en-US" sz="2000" baseline="0" dirty="0" smtClean="0"/>
                        <a:t> = 1</a:t>
                      </a:r>
                      <a:endParaRPr lang="en-US" sz="2000" dirty="0" smtClean="0"/>
                    </a:p>
                  </a:txBody>
                  <a:tcPr anchor="ctr"/>
                </a:tc>
              </a:tr>
              <a:tr h="5774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</a:p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</a:p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</a:p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</a:t>
                      </a:r>
                      <a:r>
                        <a:rPr lang="en-US" sz="2000" baseline="0" dirty="0" smtClean="0"/>
                        <a:t> = D’</a:t>
                      </a:r>
                      <a:endParaRPr lang="en-US" sz="2000" dirty="0" smtClean="0"/>
                    </a:p>
                  </a:txBody>
                  <a:tcPr anchor="ctr"/>
                </a:tc>
              </a:tr>
              <a:tr h="5774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</a:p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</a:p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</a:p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</a:t>
                      </a:r>
                      <a:r>
                        <a:rPr lang="en-US" sz="2000" baseline="0" dirty="0" smtClean="0"/>
                        <a:t> = 0</a:t>
                      </a:r>
                      <a:endParaRPr lang="en-US" sz="2000" dirty="0" smtClean="0"/>
                    </a:p>
                  </a:txBody>
                  <a:tcPr anchor="ctr"/>
                </a:tc>
              </a:tr>
              <a:tr h="5774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</a:p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</a:p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</a:p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</a:p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</a:t>
                      </a:r>
                      <a:r>
                        <a:rPr lang="en-US" sz="2000" baseline="0" dirty="0" smtClean="0"/>
                        <a:t> = 0</a:t>
                      </a:r>
                      <a:endParaRPr lang="en-US" sz="2000" dirty="0" smtClean="0"/>
                    </a:p>
                  </a:txBody>
                  <a:tcPr anchor="ctr"/>
                </a:tc>
              </a:tr>
              <a:tr h="5774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</a:p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</a:p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</a:t>
                      </a:r>
                      <a:r>
                        <a:rPr lang="en-US" sz="2000" baseline="0" dirty="0" smtClean="0"/>
                        <a:t> = 1</a:t>
                      </a:r>
                      <a:endParaRPr lang="en-US" sz="2000" dirty="0" smtClean="0"/>
                    </a:p>
                  </a:txBody>
                  <a:tcPr anchor="ctr"/>
                </a:tc>
              </a:tr>
              <a:tr h="5774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</a:p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</a:p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</a:p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</a:t>
                      </a:r>
                      <a:r>
                        <a:rPr lang="en-US" sz="2000" baseline="0" dirty="0" smtClean="0"/>
                        <a:t> = 0</a:t>
                      </a:r>
                      <a:endParaRPr lang="en-US" sz="2000" dirty="0" smtClean="0"/>
                    </a:p>
                  </a:txBody>
                  <a:tcPr anchor="ctr"/>
                </a:tc>
              </a:tr>
              <a:tr h="5774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</a:p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</a:t>
                      </a:r>
                      <a:r>
                        <a:rPr lang="en-US" sz="2000" baseline="0" dirty="0" smtClean="0"/>
                        <a:t> = 1</a:t>
                      </a:r>
                      <a:endParaRPr lang="en-US" sz="20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2" y="-4760"/>
            <a:ext cx="8909535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Implement the following function using 8 to 1 </a:t>
            </a:r>
            <a:r>
              <a:rPr lang="en-US" sz="2000" dirty="0" smtClean="0"/>
              <a:t>MUX   F </a:t>
            </a:r>
            <a:r>
              <a:rPr lang="en-US" sz="2000" dirty="0"/>
              <a:t>= </a:t>
            </a:r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m(0,1,2,3,4,10,11,14,15)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531358" y="914400"/>
            <a:ext cx="1936242" cy="4318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6069320" y="2603412"/>
            <a:ext cx="851656" cy="755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 smtClean="0">
                <a:solidFill>
                  <a:schemeClr val="bg1"/>
                </a:solidFill>
              </a:rPr>
              <a:t>8 x 1 MUX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5464548" y="2413240"/>
            <a:ext cx="4807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 smtClean="0">
                <a:solidFill>
                  <a:schemeClr val="bg1"/>
                </a:solidFill>
              </a:rPr>
              <a:t>D</a:t>
            </a:r>
            <a:r>
              <a:rPr lang="en-US" altLang="en-US" sz="2400" baseline="-25000" dirty="0" smtClean="0">
                <a:solidFill>
                  <a:schemeClr val="bg1"/>
                </a:solidFill>
              </a:rPr>
              <a:t>0</a:t>
            </a:r>
            <a:endParaRPr lang="en-US" altLang="en-US" sz="2400" baseline="-25000" dirty="0">
              <a:solidFill>
                <a:schemeClr val="bg1"/>
              </a:solidFill>
            </a:endParaRP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5464548" y="2729708"/>
            <a:ext cx="4807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 smtClean="0">
                <a:solidFill>
                  <a:schemeClr val="bg1"/>
                </a:solidFill>
              </a:rPr>
              <a:t>D</a:t>
            </a:r>
            <a:r>
              <a:rPr lang="en-US" altLang="en-US" sz="2400" baseline="-25000" dirty="0" smtClean="0">
                <a:solidFill>
                  <a:schemeClr val="bg1"/>
                </a:solidFill>
              </a:rPr>
              <a:t>1</a:t>
            </a:r>
            <a:endParaRPr lang="en-US" altLang="en-US" sz="2400" baseline="-25000" dirty="0">
              <a:solidFill>
                <a:schemeClr val="bg1"/>
              </a:solidFill>
            </a:endParaRP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5464548" y="3034508"/>
            <a:ext cx="4807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 smtClean="0">
                <a:solidFill>
                  <a:schemeClr val="bg1"/>
                </a:solidFill>
              </a:rPr>
              <a:t>D</a:t>
            </a:r>
            <a:r>
              <a:rPr lang="en-US" altLang="en-US" sz="2400" baseline="-25000" dirty="0" smtClean="0">
                <a:solidFill>
                  <a:schemeClr val="bg1"/>
                </a:solidFill>
              </a:rPr>
              <a:t>2</a:t>
            </a:r>
            <a:endParaRPr lang="en-US" altLang="en-US" sz="2400" baseline="-25000" dirty="0">
              <a:solidFill>
                <a:schemeClr val="bg1"/>
              </a:solidFill>
            </a:endParaRPr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5464548" y="3339308"/>
            <a:ext cx="4807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 smtClean="0">
                <a:solidFill>
                  <a:schemeClr val="bg1"/>
                </a:solidFill>
              </a:rPr>
              <a:t>D</a:t>
            </a:r>
            <a:r>
              <a:rPr lang="en-US" altLang="en-US" sz="2400" baseline="-25000" dirty="0" smtClean="0">
                <a:solidFill>
                  <a:schemeClr val="bg1"/>
                </a:solidFill>
              </a:rPr>
              <a:t>3</a:t>
            </a:r>
            <a:endParaRPr lang="en-US" altLang="en-US" sz="2400" baseline="-25000" dirty="0">
              <a:solidFill>
                <a:schemeClr val="bg1"/>
              </a:solidFill>
            </a:endParaRP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5464548" y="3644108"/>
            <a:ext cx="4807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 smtClean="0">
                <a:solidFill>
                  <a:schemeClr val="bg1"/>
                </a:solidFill>
              </a:rPr>
              <a:t>D</a:t>
            </a:r>
            <a:r>
              <a:rPr lang="en-US" altLang="en-US" sz="2400" baseline="-25000" dirty="0" smtClean="0">
                <a:solidFill>
                  <a:schemeClr val="bg1"/>
                </a:solidFill>
              </a:rPr>
              <a:t>4</a:t>
            </a:r>
            <a:endParaRPr lang="en-US" altLang="en-US" sz="2400" baseline="-25000" dirty="0">
              <a:solidFill>
                <a:schemeClr val="bg1"/>
              </a:solidFill>
            </a:endParaRPr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5464548" y="3948908"/>
            <a:ext cx="4807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 smtClean="0">
                <a:solidFill>
                  <a:schemeClr val="bg1"/>
                </a:solidFill>
              </a:rPr>
              <a:t>D</a:t>
            </a:r>
            <a:r>
              <a:rPr lang="en-US" altLang="en-US" sz="2400" baseline="-25000" dirty="0" smtClean="0">
                <a:solidFill>
                  <a:schemeClr val="bg1"/>
                </a:solidFill>
              </a:rPr>
              <a:t>5</a:t>
            </a:r>
            <a:endParaRPr lang="en-US" altLang="en-US" sz="2400" baseline="-25000" dirty="0">
              <a:solidFill>
                <a:schemeClr val="bg1"/>
              </a:solidFill>
            </a:endParaRPr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5464548" y="4253708"/>
            <a:ext cx="4807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 smtClean="0">
                <a:solidFill>
                  <a:schemeClr val="bg1"/>
                </a:solidFill>
              </a:rPr>
              <a:t>D</a:t>
            </a:r>
            <a:r>
              <a:rPr lang="en-US" altLang="en-US" sz="2400" baseline="-25000" dirty="0" smtClean="0">
                <a:solidFill>
                  <a:schemeClr val="bg1"/>
                </a:solidFill>
              </a:rPr>
              <a:t>6</a:t>
            </a:r>
            <a:endParaRPr lang="en-US" altLang="en-US" sz="2400" baseline="-25000" dirty="0">
              <a:solidFill>
                <a:schemeClr val="bg1"/>
              </a:solidFill>
            </a:endParaRP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5464548" y="4558508"/>
            <a:ext cx="4807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 smtClean="0">
                <a:solidFill>
                  <a:schemeClr val="bg1"/>
                </a:solidFill>
              </a:rPr>
              <a:t>D</a:t>
            </a:r>
            <a:r>
              <a:rPr lang="en-US" altLang="en-US" sz="2400" baseline="-25000" dirty="0" smtClean="0">
                <a:solidFill>
                  <a:schemeClr val="bg1"/>
                </a:solidFill>
              </a:rPr>
              <a:t>7</a:t>
            </a:r>
            <a:endParaRPr lang="en-US" altLang="en-US" sz="2400" baseline="-25000" dirty="0">
              <a:solidFill>
                <a:schemeClr val="bg1"/>
              </a:solidFill>
            </a:endParaRP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5486400" y="1194040"/>
            <a:ext cx="4370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 smtClean="0">
                <a:solidFill>
                  <a:schemeClr val="bg1"/>
                </a:solidFill>
              </a:rPr>
              <a:t>S</a:t>
            </a:r>
            <a:r>
              <a:rPr lang="en-US" altLang="en-US" sz="2400" baseline="-25000" dirty="0" smtClean="0">
                <a:solidFill>
                  <a:schemeClr val="bg1"/>
                </a:solidFill>
              </a:rPr>
              <a:t>0</a:t>
            </a:r>
            <a:endParaRPr lang="en-US" altLang="en-US" sz="2400" baseline="-25000" dirty="0">
              <a:solidFill>
                <a:schemeClr val="bg1"/>
              </a:solidFill>
            </a:endParaRPr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5486400" y="1510508"/>
            <a:ext cx="4370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 smtClean="0">
                <a:solidFill>
                  <a:schemeClr val="bg1"/>
                </a:solidFill>
              </a:rPr>
              <a:t>S</a:t>
            </a:r>
            <a:r>
              <a:rPr lang="en-US" altLang="en-US" sz="2400" baseline="-25000" dirty="0" smtClean="0">
                <a:solidFill>
                  <a:schemeClr val="bg1"/>
                </a:solidFill>
              </a:rPr>
              <a:t>1</a:t>
            </a:r>
            <a:endParaRPr lang="en-US" altLang="en-US" sz="2400" baseline="-25000" dirty="0">
              <a:solidFill>
                <a:schemeClr val="bg1"/>
              </a:solidFill>
            </a:endParaRP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5486400" y="1815308"/>
            <a:ext cx="4370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 smtClean="0">
                <a:solidFill>
                  <a:schemeClr val="bg1"/>
                </a:solidFill>
              </a:rPr>
              <a:t>S</a:t>
            </a:r>
            <a:r>
              <a:rPr lang="en-US" altLang="en-US" sz="2400" baseline="-25000" dirty="0" smtClean="0">
                <a:solidFill>
                  <a:schemeClr val="bg1"/>
                </a:solidFill>
              </a:rPr>
              <a:t>2</a:t>
            </a:r>
            <a:endParaRPr lang="en-US" altLang="en-US" sz="2400" baseline="-25000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913898" y="1436928"/>
            <a:ext cx="57250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913898" y="1727440"/>
            <a:ext cx="57250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913898" y="2032240"/>
            <a:ext cx="57250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913898" y="2641840"/>
            <a:ext cx="57250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913898" y="2932352"/>
            <a:ext cx="57250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913898" y="3237152"/>
            <a:ext cx="57250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913898" y="3556240"/>
            <a:ext cx="57250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913898" y="3846752"/>
            <a:ext cx="57250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913898" y="4151552"/>
            <a:ext cx="57250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913898" y="4470640"/>
            <a:ext cx="57250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913898" y="4775440"/>
            <a:ext cx="57250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4510994" y="1194040"/>
            <a:ext cx="3481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smtClean="0"/>
              <a:t>C</a:t>
            </a:r>
            <a:endParaRPr lang="en-US" altLang="en-US" sz="2400" dirty="0"/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4524376" y="1451216"/>
            <a:ext cx="3513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smtClean="0"/>
              <a:t>B</a:t>
            </a:r>
            <a:endParaRPr lang="en-US" altLang="en-US" sz="2400" dirty="0"/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4524096" y="1727440"/>
            <a:ext cx="362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smtClean="0"/>
              <a:t>A</a:t>
            </a:r>
            <a:endParaRPr lang="en-US" altLang="en-US" sz="2400" dirty="0"/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4495800" y="2374545"/>
            <a:ext cx="309235" cy="419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1</a:t>
            </a: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4495800" y="2984145"/>
            <a:ext cx="4512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smtClean="0"/>
              <a:t>D’</a:t>
            </a:r>
            <a:endParaRPr lang="en-US" altLang="en-US" sz="2400" dirty="0"/>
          </a:p>
        </p:txBody>
      </p:sp>
      <p:sp>
        <p:nvSpPr>
          <p:cNvPr id="35" name="Text Box 14"/>
          <p:cNvSpPr txBox="1">
            <a:spLocks noChangeArrowheads="1"/>
          </p:cNvSpPr>
          <p:nvPr/>
        </p:nvSpPr>
        <p:spPr bwMode="auto">
          <a:xfrm>
            <a:off x="4495800" y="3288945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smtClean="0"/>
              <a:t>0</a:t>
            </a:r>
            <a:endParaRPr lang="en-US" altLang="en-US" sz="2400" dirty="0"/>
          </a:p>
        </p:txBody>
      </p: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4495800" y="3898545"/>
            <a:ext cx="309235" cy="419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1</a:t>
            </a:r>
          </a:p>
        </p:txBody>
      </p:sp>
      <p:sp>
        <p:nvSpPr>
          <p:cNvPr id="37" name="Text Box 14"/>
          <p:cNvSpPr txBox="1">
            <a:spLocks noChangeArrowheads="1"/>
          </p:cNvSpPr>
          <p:nvPr/>
        </p:nvSpPr>
        <p:spPr bwMode="auto">
          <a:xfrm>
            <a:off x="4495800" y="2679345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smtClean="0"/>
              <a:t>1</a:t>
            </a:r>
            <a:endParaRPr lang="en-US" altLang="en-US" sz="2400" dirty="0"/>
          </a:p>
        </p:txBody>
      </p:sp>
      <p:sp>
        <p:nvSpPr>
          <p:cNvPr id="38" name="Text Box 14"/>
          <p:cNvSpPr txBox="1">
            <a:spLocks noChangeArrowheads="1"/>
          </p:cNvSpPr>
          <p:nvPr/>
        </p:nvSpPr>
        <p:spPr bwMode="auto">
          <a:xfrm>
            <a:off x="4495800" y="3576935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smtClean="0"/>
              <a:t>0</a:t>
            </a:r>
            <a:endParaRPr lang="en-US" altLang="en-US" sz="2400" dirty="0"/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4495800" y="4237575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smtClean="0"/>
              <a:t>0</a:t>
            </a:r>
            <a:endParaRPr lang="en-US" altLang="en-US" sz="2400" dirty="0"/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4495800" y="4542375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smtClean="0"/>
              <a:t>1</a:t>
            </a:r>
            <a:endParaRPr lang="en-US" altLang="en-US" sz="24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447448" y="3175240"/>
            <a:ext cx="62975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7469056" y="2775130"/>
            <a:ext cx="12939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 smtClean="0"/>
              <a:t>Output = F</a:t>
            </a:r>
            <a:endParaRPr lang="en-US" alt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2743200" y="1371600"/>
            <a:ext cx="685800" cy="37838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743200" y="2057400"/>
            <a:ext cx="685800" cy="37838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743200" y="2743200"/>
            <a:ext cx="685800" cy="37838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743200" y="3429000"/>
            <a:ext cx="685800" cy="37838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743200" y="4193620"/>
            <a:ext cx="685800" cy="37838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743200" y="4879420"/>
            <a:ext cx="685800" cy="37838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743200" y="5565220"/>
            <a:ext cx="685800" cy="37838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743200" y="6251020"/>
            <a:ext cx="685800" cy="37838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5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2" grpId="0"/>
      <p:bldP spid="3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Combinational Logic with Multiplexers and </a:t>
            </a:r>
            <a:r>
              <a:rPr lang="en-US" dirty="0" smtClean="0"/>
              <a:t>Decoders</a:t>
            </a:r>
          </a:p>
          <a:p>
            <a:r>
              <a:rPr lang="en-US" dirty="0" smtClean="0"/>
              <a:t>Standard </a:t>
            </a:r>
            <a:r>
              <a:rPr lang="en-US" dirty="0"/>
              <a:t>Logic Functions with MSI </a:t>
            </a:r>
            <a:r>
              <a:rPr lang="en-US" dirty="0" smtClean="0"/>
              <a:t>Circuits</a:t>
            </a:r>
          </a:p>
          <a:p>
            <a:r>
              <a:rPr lang="en-US" dirty="0" smtClean="0"/>
              <a:t>Design </a:t>
            </a:r>
            <a:r>
              <a:rPr lang="en-US" dirty="0"/>
              <a:t>Problem Using MSI Circuits.</a:t>
            </a:r>
          </a:p>
        </p:txBody>
      </p:sp>
    </p:spTree>
    <p:extLst>
      <p:ext uri="{BB962C8B-B14F-4D97-AF65-F5344CB8AC3E}">
        <p14:creationId xmlns:p14="http://schemas.microsoft.com/office/powerpoint/2010/main" val="294397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combinational circuit which adds two one-bit binary numbers is called a half-adder.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sum column resembles like an output of the XOR gate.</a:t>
            </a:r>
          </a:p>
          <a:p>
            <a:pPr algn="just"/>
            <a:r>
              <a:rPr lang="en-US" dirty="0"/>
              <a:t>The carry column resembles like an output of the AND gate.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936942"/>
              </p:ext>
            </p:extLst>
          </p:nvPr>
        </p:nvGraphicFramePr>
        <p:xfrm>
          <a:off x="457200" y="2032000"/>
          <a:ext cx="3657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Inputs</a:t>
                      </a:r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Outputs</a:t>
                      </a:r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Sum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Carry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919664" y="2057400"/>
            <a:ext cx="1862136" cy="724319"/>
            <a:chOff x="3412223" y="5435203"/>
            <a:chExt cx="1862136" cy="724319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412223" y="5984024"/>
              <a:ext cx="668535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3412223" y="5620676"/>
              <a:ext cx="668535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119688" y="3221282"/>
            <a:ext cx="1775517" cy="741118"/>
            <a:chOff x="3461195" y="1715660"/>
            <a:chExt cx="2148376" cy="741118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461195" y="2266407"/>
              <a:ext cx="996808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616548" y="1903059"/>
              <a:ext cx="841455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5257800" y="2242873"/>
            <a:ext cx="0" cy="1165808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105400" y="2596568"/>
            <a:ext cx="0" cy="1165808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04210" y="22098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 = A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⊕ B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6818498" y="3348335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 = AB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495800" y="19812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95800" y="235773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grpSp>
        <p:nvGrpSpPr>
          <p:cNvPr id="2049" name="Group 7"/>
          <p:cNvGrpSpPr>
            <a:grpSpLocks/>
          </p:cNvGrpSpPr>
          <p:nvPr/>
        </p:nvGrpSpPr>
        <p:grpSpPr bwMode="auto">
          <a:xfrm>
            <a:off x="1895475" y="381000"/>
            <a:ext cx="95250" cy="0"/>
            <a:chOff x="56673" y="175355"/>
            <a:chExt cx="1333" cy="1238"/>
          </a:xfrm>
        </p:grpSpPr>
      </p:grpSp>
    </p:spTree>
    <p:extLst>
      <p:ext uri="{BB962C8B-B14F-4D97-AF65-F5344CB8AC3E}">
        <p14:creationId xmlns:p14="http://schemas.microsoft.com/office/powerpoint/2010/main" val="340960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1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Half-Adder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multi-digit addition we have to add two bits along with the carry of previous digit addition. Such addition requires addition of 3 bits. This is not possible in half-adders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97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a full adder, three bits can be added at a time. The third bit is a carry from a less significant column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276802"/>
              </p:ext>
            </p:extLst>
          </p:nvPr>
        </p:nvGraphicFramePr>
        <p:xfrm>
          <a:off x="304800" y="1986280"/>
          <a:ext cx="3581400" cy="433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"/>
                <a:gridCol w="716280"/>
                <a:gridCol w="716280"/>
                <a:gridCol w="716280"/>
                <a:gridCol w="716280"/>
              </a:tblGrid>
              <a:tr h="433832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Inputs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Outputs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C</a:t>
                      </a:r>
                      <a:r>
                        <a:rPr lang="en-US" sz="2000" b="1" baseline="-25000" dirty="0" err="1" smtClean="0"/>
                        <a:t>in</a:t>
                      </a:r>
                      <a:endParaRPr lang="en-US" sz="2000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C</a:t>
                      </a:r>
                      <a:r>
                        <a:rPr lang="en-US" sz="2000" b="1" baseline="-25000" dirty="0" err="1" smtClean="0"/>
                        <a:t>out</a:t>
                      </a:r>
                      <a:endParaRPr lang="en-US" sz="2000" b="1" baseline="-25000" dirty="0" smtClean="0"/>
                    </a:p>
                  </a:txBody>
                  <a:tcPr anchor="ctr"/>
                </a:tc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14800" y="1981200"/>
            <a:ext cx="4554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 = </a:t>
            </a:r>
            <a:r>
              <a:rPr lang="en-US" sz="2400" dirty="0" err="1" smtClean="0"/>
              <a:t>A’B’C</a:t>
            </a:r>
            <a:r>
              <a:rPr lang="en-US" sz="2400" baseline="-25000" dirty="0" err="1" smtClean="0"/>
              <a:t>in</a:t>
            </a:r>
            <a:r>
              <a:rPr lang="en-US" sz="2400" dirty="0" smtClean="0"/>
              <a:t> + </a:t>
            </a:r>
            <a:r>
              <a:rPr lang="en-US" sz="2400" dirty="0" err="1" smtClean="0"/>
              <a:t>A’BC</a:t>
            </a:r>
            <a:r>
              <a:rPr lang="en-US" sz="2400" baseline="-25000" dirty="0" err="1" smtClean="0"/>
              <a:t>in</a:t>
            </a:r>
            <a:r>
              <a:rPr lang="en-US" sz="2400" dirty="0" smtClean="0"/>
              <a:t>‘ + </a:t>
            </a:r>
            <a:r>
              <a:rPr lang="en-US" sz="2400" dirty="0" err="1" smtClean="0"/>
              <a:t>AB’C</a:t>
            </a:r>
            <a:r>
              <a:rPr lang="en-US" sz="2400" baseline="-25000" dirty="0" err="1" smtClean="0"/>
              <a:t>in</a:t>
            </a:r>
            <a:r>
              <a:rPr lang="en-US" sz="2400" dirty="0" smtClean="0"/>
              <a:t>’ + </a:t>
            </a:r>
            <a:r>
              <a:rPr lang="en-US" sz="2400" dirty="0" err="1" smtClean="0"/>
              <a:t>ABC</a:t>
            </a:r>
            <a:r>
              <a:rPr lang="en-US" sz="2400" baseline="-25000" dirty="0" err="1" smtClean="0"/>
              <a:t>in</a:t>
            </a:r>
            <a:endParaRPr lang="en-US" sz="2400" baseline="-25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114800" y="2357735"/>
            <a:ext cx="4236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= (AB’ + A’B)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in</a:t>
            </a:r>
            <a:r>
              <a:rPr lang="en-US" sz="2400" dirty="0" smtClean="0"/>
              <a:t>’ + (AB + A’B’)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in</a:t>
            </a:r>
            <a:endParaRPr lang="en-US" sz="2400" baseline="-25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114800" y="2738735"/>
            <a:ext cx="3630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= (A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⊕ </a:t>
            </a:r>
            <a:r>
              <a:rPr lang="en-US" sz="2400" dirty="0" smtClean="0"/>
              <a:t>B)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in</a:t>
            </a:r>
            <a:r>
              <a:rPr lang="en-US" sz="2400" dirty="0" smtClean="0"/>
              <a:t>’ + (A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⊕ </a:t>
            </a:r>
            <a:r>
              <a:rPr lang="en-US" sz="2400" dirty="0" smtClean="0"/>
              <a:t>B)’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in</a:t>
            </a:r>
            <a:endParaRPr lang="en-US" sz="24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114800" y="3119735"/>
            <a:ext cx="2161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= A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⊕ </a:t>
            </a:r>
            <a:r>
              <a:rPr lang="en-US" sz="2400" dirty="0" smtClean="0"/>
              <a:t>B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⊕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in</a:t>
            </a:r>
            <a:endParaRPr lang="en-US" sz="24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114800" y="3653135"/>
            <a:ext cx="4795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</a:t>
            </a:r>
            <a:r>
              <a:rPr lang="en-US" sz="2400" baseline="-25000" dirty="0" err="1" smtClean="0"/>
              <a:t>out</a:t>
            </a:r>
            <a:r>
              <a:rPr lang="en-US" sz="2400" dirty="0" smtClean="0"/>
              <a:t> = </a:t>
            </a:r>
            <a:r>
              <a:rPr lang="en-US" sz="2400" dirty="0" err="1" smtClean="0"/>
              <a:t>A’BC</a:t>
            </a:r>
            <a:r>
              <a:rPr lang="en-US" sz="2400" baseline="-25000" dirty="0" err="1" smtClean="0"/>
              <a:t>in</a:t>
            </a:r>
            <a:r>
              <a:rPr lang="en-US" sz="2400" dirty="0" smtClean="0"/>
              <a:t> + </a:t>
            </a:r>
            <a:r>
              <a:rPr lang="en-US" sz="2400" dirty="0" err="1" smtClean="0"/>
              <a:t>AB’C</a:t>
            </a:r>
            <a:r>
              <a:rPr lang="en-US" sz="2400" baseline="-25000" dirty="0" err="1" smtClean="0"/>
              <a:t>in</a:t>
            </a:r>
            <a:r>
              <a:rPr lang="en-US" sz="2400" dirty="0" smtClean="0"/>
              <a:t> + </a:t>
            </a:r>
            <a:r>
              <a:rPr lang="en-US" sz="2400" dirty="0" err="1" smtClean="0"/>
              <a:t>ABC</a:t>
            </a:r>
            <a:r>
              <a:rPr lang="en-US" sz="2400" baseline="-25000" dirty="0" err="1" smtClean="0"/>
              <a:t>in</a:t>
            </a:r>
            <a:r>
              <a:rPr lang="en-US" sz="2400" dirty="0" smtClean="0"/>
              <a:t>’ + </a:t>
            </a:r>
            <a:r>
              <a:rPr lang="en-US" sz="2400" dirty="0" err="1" smtClean="0"/>
              <a:t>ABC</a:t>
            </a:r>
            <a:r>
              <a:rPr lang="en-US" sz="2400" baseline="-25000" dirty="0" err="1" smtClean="0"/>
              <a:t>in</a:t>
            </a:r>
            <a:endParaRPr lang="en-US" sz="2400" baseline="-25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419600" y="4110335"/>
            <a:ext cx="256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= AB + (A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⊕ B</a:t>
            </a:r>
            <a:r>
              <a:rPr lang="en-US" sz="2400" dirty="0" smtClean="0"/>
              <a:t>)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in</a:t>
            </a:r>
            <a:endParaRPr lang="en-US" sz="24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67675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Adder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769" y="1066800"/>
            <a:ext cx="3602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Logic diagram for full adder</a:t>
            </a:r>
            <a:endParaRPr lang="en-US" sz="2400" baseline="-250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914400" y="2057400"/>
            <a:ext cx="1862136" cy="724319"/>
            <a:chOff x="3412223" y="5435203"/>
            <a:chExt cx="1862136" cy="724319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412223" y="5984024"/>
              <a:ext cx="668535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3412223" y="5620676"/>
              <a:ext cx="668535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14425" y="3983282"/>
            <a:ext cx="4295776" cy="741118"/>
            <a:chOff x="3461195" y="1715660"/>
            <a:chExt cx="5197889" cy="741118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461195" y="2266407"/>
              <a:ext cx="996808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616548" y="1903059"/>
              <a:ext cx="841455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346320" y="2086965"/>
              <a:ext cx="3312764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1252536" y="2242873"/>
            <a:ext cx="0" cy="1927808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00136" y="2596568"/>
            <a:ext cx="0" cy="1937461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743200" y="2238376"/>
            <a:ext cx="4530912" cy="724319"/>
            <a:chOff x="3412223" y="5435203"/>
            <a:chExt cx="4530912" cy="724319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3765183" y="5984024"/>
              <a:ext cx="315575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3412223" y="5620676"/>
              <a:ext cx="668535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010436" y="5800934"/>
              <a:ext cx="2932699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11960" y="3402258"/>
            <a:ext cx="4598241" cy="741118"/>
            <a:chOff x="882365" y="1715660"/>
            <a:chExt cx="5563873" cy="741118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3461195" y="2266407"/>
              <a:ext cx="996808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82365" y="1903060"/>
              <a:ext cx="3575638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5346319" y="2086965"/>
              <a:ext cx="1099919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2" name="Straight Connector 31"/>
          <p:cNvCxnSpPr/>
          <p:nvPr/>
        </p:nvCxnSpPr>
        <p:spPr>
          <a:xfrm>
            <a:off x="2928936" y="2419200"/>
            <a:ext cx="0" cy="1524152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081336" y="2783849"/>
            <a:ext cx="0" cy="782131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5145526" y="3475116"/>
            <a:ext cx="2128586" cy="1165366"/>
            <a:chOff x="3675121" y="3048834"/>
            <a:chExt cx="1599238" cy="723601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47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50" name="TextBox 49"/>
          <p:cNvSpPr txBox="1"/>
          <p:nvPr/>
        </p:nvSpPr>
        <p:spPr>
          <a:xfrm>
            <a:off x="457200" y="19812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457200" y="235773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381000" y="3348335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</a:t>
            </a:r>
            <a:r>
              <a:rPr lang="en-US" sz="2400" baseline="-25000" dirty="0" err="1" smtClean="0"/>
              <a:t>in</a:t>
            </a:r>
            <a:endParaRPr lang="en-US" sz="2400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5334000" y="2133600"/>
            <a:ext cx="2193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 = A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⊕ B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⊕ </a:t>
            </a:r>
            <a:r>
              <a:rPr lang="en-US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2400" baseline="-25000" dirty="0" err="1"/>
              <a:t>in</a:t>
            </a:r>
            <a:endParaRPr 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6789726" y="3486090"/>
            <a:ext cx="2430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C</a:t>
            </a:r>
            <a:r>
              <a:rPr lang="en-US" sz="2000" baseline="-25000" dirty="0" err="1" smtClean="0"/>
              <a:t>out</a:t>
            </a:r>
            <a:r>
              <a:rPr lang="en-US" sz="2000" dirty="0" smtClean="0"/>
              <a:t> = </a:t>
            </a:r>
            <a:r>
              <a:rPr lang="en-US" sz="2000" dirty="0"/>
              <a:t>AB + (A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⊕ B</a:t>
            </a:r>
            <a:r>
              <a:rPr lang="en-US" sz="2000" dirty="0"/>
              <a:t>)</a:t>
            </a:r>
            <a:r>
              <a:rPr lang="en-US" sz="2000" dirty="0" err="1"/>
              <a:t>C</a:t>
            </a:r>
            <a:r>
              <a:rPr lang="en-US" sz="2000" baseline="-25000" dirty="0" err="1"/>
              <a:t>in</a:t>
            </a:r>
            <a:endParaRPr lang="en-US" sz="2000" dirty="0"/>
          </a:p>
        </p:txBody>
      </p:sp>
      <p:sp>
        <p:nvSpPr>
          <p:cNvPr id="55" name="Rectangle 54"/>
          <p:cNvSpPr/>
          <p:nvPr/>
        </p:nvSpPr>
        <p:spPr>
          <a:xfrm>
            <a:off x="914400" y="1828800"/>
            <a:ext cx="1862136" cy="320040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862264" y="1828800"/>
            <a:ext cx="1862136" cy="320040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066800" y="5029200"/>
            <a:ext cx="152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Half Adder</a:t>
            </a:r>
            <a:endParaRPr lang="en-US" sz="2400" baseline="-25000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2971800" y="5029200"/>
            <a:ext cx="152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Half Adder</a:t>
            </a:r>
            <a:endParaRPr lang="en-US" sz="2400" baseline="-250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6277280" y="914400"/>
            <a:ext cx="216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 = A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⊕ </a:t>
            </a:r>
            <a:r>
              <a:rPr lang="en-US" sz="2400" dirty="0" smtClean="0"/>
              <a:t>B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⊕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in</a:t>
            </a:r>
            <a:endParaRPr lang="en-US" sz="2400" baseline="-250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277280" y="1290935"/>
            <a:ext cx="287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</a:t>
            </a:r>
            <a:r>
              <a:rPr lang="en-US" sz="2400" baseline="-25000" dirty="0" err="1" smtClean="0"/>
              <a:t>out</a:t>
            </a:r>
            <a:r>
              <a:rPr lang="en-US" sz="2400" dirty="0" smtClean="0"/>
              <a:t> = AB + (A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⊕ B</a:t>
            </a:r>
            <a:r>
              <a:rPr lang="en-US" sz="2400" dirty="0" smtClean="0"/>
              <a:t>)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in</a:t>
            </a:r>
            <a:endParaRPr lang="en-US" sz="24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21296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  <p:bldP spid="54" grpId="0"/>
      <p:bldP spid="55" grpId="0" animBg="1"/>
      <p:bldP spid="56" grpId="0" animBg="1"/>
      <p:bldP spid="57" grpId="0"/>
      <p:bldP spid="58" grpId="0"/>
      <p:bldP spid="49" grpId="0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 </a:t>
            </a:r>
            <a:r>
              <a:rPr lang="en-US" dirty="0" err="1" smtClean="0"/>
              <a:t>Subtractor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447800"/>
          </a:xfrm>
        </p:spPr>
        <p:txBody>
          <a:bodyPr/>
          <a:lstStyle/>
          <a:p>
            <a:r>
              <a:rPr lang="en-US" dirty="0" smtClean="0"/>
              <a:t>Subtracts one bit from the other and produces the difference.</a:t>
            </a:r>
          </a:p>
          <a:p>
            <a:r>
              <a:rPr lang="en-US" dirty="0" smtClean="0"/>
              <a:t>Other output is to specify if 1 is borrowed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113598"/>
              </p:ext>
            </p:extLst>
          </p:nvPr>
        </p:nvGraphicFramePr>
        <p:xfrm>
          <a:off x="304800" y="2133600"/>
          <a:ext cx="3657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Inputs</a:t>
                      </a:r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Outputs</a:t>
                      </a:r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29400" y="1981200"/>
            <a:ext cx="1446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 = A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⊕ B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410028" y="3119735"/>
            <a:ext cx="10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 = A’B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4919664" y="2057400"/>
            <a:ext cx="1862136" cy="724319"/>
            <a:chOff x="3412223" y="5435203"/>
            <a:chExt cx="1862136" cy="724319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412223" y="5984024"/>
              <a:ext cx="668535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3412223" y="5620676"/>
              <a:ext cx="668535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105400" y="3221282"/>
            <a:ext cx="2424545" cy="741118"/>
            <a:chOff x="2382500" y="1715660"/>
            <a:chExt cx="3227071" cy="741118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382500" y="2266408"/>
              <a:ext cx="2075503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27" idx="6"/>
            </p:cNvCxnSpPr>
            <p:nvPr/>
          </p:nvCxnSpPr>
          <p:spPr>
            <a:xfrm flipV="1">
              <a:off x="3692250" y="1903060"/>
              <a:ext cx="765753" cy="543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5257800" y="2242873"/>
            <a:ext cx="0" cy="1165808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05400" y="2596568"/>
            <a:ext cx="0" cy="1165808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95800" y="19812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495800" y="235773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5257800" y="3180776"/>
            <a:ext cx="993538" cy="467476"/>
            <a:chOff x="227203" y="5807937"/>
            <a:chExt cx="1600103" cy="752875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227203" y="6187166"/>
              <a:ext cx="567152" cy="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129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</a:t>
            </a:r>
            <a:r>
              <a:rPr lang="en-US" dirty="0" err="1" smtClean="0"/>
              <a:t>Subtractor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Half </a:t>
            </a:r>
            <a:r>
              <a:rPr lang="en-US" dirty="0" err="1" smtClean="0"/>
              <a:t>subtractor</a:t>
            </a:r>
            <a:r>
              <a:rPr lang="en-US" dirty="0" smtClean="0"/>
              <a:t> can be used only for LSB subtraction.</a:t>
            </a:r>
          </a:p>
          <a:p>
            <a:r>
              <a:rPr lang="en-US" dirty="0" smtClean="0"/>
              <a:t>Borrow from LSBs affects the subtraction in the next higher column.</a:t>
            </a:r>
          </a:p>
          <a:p>
            <a:r>
              <a:rPr lang="en-US" dirty="0" smtClean="0"/>
              <a:t>Subtrahend bit is subtracted from minuend and consider borrow if generated from preceding column.</a:t>
            </a:r>
          </a:p>
          <a:p>
            <a:r>
              <a:rPr lang="en-US" dirty="0" smtClean="0"/>
              <a:t>Full </a:t>
            </a:r>
            <a:r>
              <a:rPr lang="en-US" dirty="0" err="1" smtClean="0"/>
              <a:t>subtractor</a:t>
            </a:r>
            <a:r>
              <a:rPr lang="en-US" dirty="0" smtClean="0"/>
              <a:t> is a combinational circuit with 3 inputs (A, B, b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Subtraction = A – B – b</a:t>
            </a:r>
            <a:r>
              <a:rPr lang="en-US" baseline="-25000" dirty="0" smtClean="0"/>
              <a:t>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32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</a:t>
            </a:r>
            <a:r>
              <a:rPr lang="en-US" dirty="0" err="1" smtClean="0"/>
              <a:t>Subtractor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453944"/>
              </p:ext>
            </p:extLst>
          </p:nvPr>
        </p:nvGraphicFramePr>
        <p:xfrm>
          <a:off x="228600" y="1066800"/>
          <a:ext cx="3581400" cy="433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"/>
                <a:gridCol w="716280"/>
                <a:gridCol w="716280"/>
                <a:gridCol w="716280"/>
                <a:gridCol w="716280"/>
              </a:tblGrid>
              <a:tr h="433832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Inputs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Outputs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</a:t>
                      </a:r>
                      <a:r>
                        <a:rPr lang="en-US" sz="2000" b="1" baseline="-25000" dirty="0" smtClean="0"/>
                        <a:t>i</a:t>
                      </a:r>
                      <a:endParaRPr lang="en-US" sz="2000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b</a:t>
                      </a:r>
                      <a:endParaRPr lang="en-US" sz="2000" b="1" baseline="-25000" dirty="0" smtClean="0"/>
                    </a:p>
                  </a:txBody>
                  <a:tcPr anchor="ctr"/>
                </a:tc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38600" y="1066800"/>
            <a:ext cx="4273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 = </a:t>
            </a:r>
            <a:r>
              <a:rPr lang="en-US" sz="2400" dirty="0" err="1" smtClean="0"/>
              <a:t>A’B’b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dirty="0" err="1" smtClean="0"/>
              <a:t>A’Bb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‘ + </a:t>
            </a:r>
            <a:r>
              <a:rPr lang="en-US" sz="2400" dirty="0" err="1" smtClean="0"/>
              <a:t>AB’b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’ + </a:t>
            </a:r>
            <a:r>
              <a:rPr lang="en-US" sz="2400" dirty="0" err="1" smtClean="0"/>
              <a:t>ABb</a:t>
            </a:r>
            <a:r>
              <a:rPr lang="en-US" sz="2400" baseline="-25000" dirty="0" err="1" smtClean="0"/>
              <a:t>i</a:t>
            </a:r>
            <a:endParaRPr lang="en-US" sz="2400" baseline="-25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069769" y="1443335"/>
            <a:ext cx="4127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= (AB’ + A’B)b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’ + (AB + A’B’)b</a:t>
            </a:r>
            <a:r>
              <a:rPr lang="en-US" sz="2400" baseline="-25000" dirty="0" smtClean="0"/>
              <a:t>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69769" y="1824335"/>
            <a:ext cx="3532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= (A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⊕ </a:t>
            </a:r>
            <a:r>
              <a:rPr lang="en-US" sz="2400" dirty="0" smtClean="0"/>
              <a:t>B)b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’ + (A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⊕ </a:t>
            </a:r>
            <a:r>
              <a:rPr lang="en-US" sz="2400" dirty="0" smtClean="0"/>
              <a:t>B)’b</a:t>
            </a:r>
            <a:r>
              <a:rPr lang="en-US" sz="2400" baseline="-25000" dirty="0" smtClean="0"/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69769" y="2205335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= A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⊕ </a:t>
            </a:r>
            <a:r>
              <a:rPr lang="en-US" sz="2400" dirty="0" smtClean="0"/>
              <a:t>B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⊕ b</a:t>
            </a:r>
            <a:r>
              <a:rPr lang="en-US" sz="2400" baseline="-25000" dirty="0" smtClean="0"/>
              <a:t>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0" y="2743200"/>
            <a:ext cx="4184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 = </a:t>
            </a:r>
            <a:r>
              <a:rPr lang="en-US" sz="2400" dirty="0" err="1" smtClean="0"/>
              <a:t>A’B’b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dirty="0" err="1" smtClean="0"/>
              <a:t>A’Bb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’ + </a:t>
            </a:r>
            <a:r>
              <a:rPr lang="en-US" sz="2400" dirty="0" err="1"/>
              <a:t>A’Bb</a:t>
            </a:r>
            <a:r>
              <a:rPr lang="en-US" sz="2400" baseline="-25000" dirty="0" err="1"/>
              <a:t>i</a:t>
            </a:r>
            <a:r>
              <a:rPr lang="en-US" sz="2400" dirty="0" smtClean="0"/>
              <a:t> + </a:t>
            </a:r>
            <a:r>
              <a:rPr lang="en-US" sz="2400" dirty="0" err="1" smtClean="0"/>
              <a:t>ABb</a:t>
            </a:r>
            <a:r>
              <a:rPr lang="en-US" sz="2400" baseline="-25000" dirty="0" err="1" smtClean="0"/>
              <a:t>i</a:t>
            </a:r>
            <a:endParaRPr lang="en-US" sz="2400" baseline="-25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162795" y="3124200"/>
            <a:ext cx="3914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= </a:t>
            </a:r>
            <a:r>
              <a:rPr lang="en-US" sz="2400" dirty="0"/>
              <a:t>A’B(b</a:t>
            </a:r>
            <a:r>
              <a:rPr lang="en-US" sz="2400" baseline="-25000" dirty="0"/>
              <a:t>i</a:t>
            </a:r>
            <a:r>
              <a:rPr lang="en-US" sz="2400" dirty="0" smtClean="0"/>
              <a:t> </a:t>
            </a:r>
            <a:r>
              <a:rPr lang="en-US" sz="2400" dirty="0"/>
              <a:t>+ b</a:t>
            </a:r>
            <a:r>
              <a:rPr lang="en-US" sz="2400" baseline="-25000" dirty="0"/>
              <a:t>i</a:t>
            </a:r>
            <a:r>
              <a:rPr lang="en-US" sz="2400" dirty="0"/>
              <a:t>’) </a:t>
            </a:r>
            <a:r>
              <a:rPr lang="en-US" sz="2400" dirty="0" smtClean="0"/>
              <a:t>+ (AB + A’B’)b</a:t>
            </a:r>
            <a:r>
              <a:rPr lang="en-US" sz="2400" baseline="-25000" dirty="0" smtClean="0"/>
              <a:t>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62795" y="3581400"/>
            <a:ext cx="25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= A’B + (A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⊕ </a:t>
            </a:r>
            <a:r>
              <a:rPr lang="en-US" sz="2400" dirty="0" smtClean="0"/>
              <a:t>B)’b</a:t>
            </a:r>
            <a:r>
              <a:rPr lang="en-US" sz="2400" baseline="-25000" dirty="0" smtClean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5286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48078</TotalTime>
  <Words>1357</Words>
  <Application>Microsoft Office PowerPoint</Application>
  <PresentationFormat>On-screen Show (4:3)</PresentationFormat>
  <Paragraphs>472</Paragraphs>
  <Slides>18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Cambria Math</vt:lpstr>
      <vt:lpstr>FontAwesome</vt:lpstr>
      <vt:lpstr>Open Sans</vt:lpstr>
      <vt:lpstr>Open Sans Extrabold</vt:lpstr>
      <vt:lpstr>Open Sans Semibold</vt:lpstr>
      <vt:lpstr>Times New Roman</vt:lpstr>
      <vt:lpstr>Wingdings</vt:lpstr>
      <vt:lpstr>Office Theme</vt:lpstr>
      <vt:lpstr>Unit – 3 Logic Function Realization with MSI Circuits</vt:lpstr>
      <vt:lpstr>Topics to be covered</vt:lpstr>
      <vt:lpstr>Half Adder</vt:lpstr>
      <vt:lpstr>Limitation of Half-Adder</vt:lpstr>
      <vt:lpstr>Full Adder</vt:lpstr>
      <vt:lpstr>Full Adder</vt:lpstr>
      <vt:lpstr>Half Subtractor</vt:lpstr>
      <vt:lpstr>Full Subtractor</vt:lpstr>
      <vt:lpstr>Full Subtractor</vt:lpstr>
      <vt:lpstr>Full Subtractor</vt:lpstr>
      <vt:lpstr>Multiplexer</vt:lpstr>
      <vt:lpstr>4-to-1 Multiplexer</vt:lpstr>
      <vt:lpstr>4 x 1 MUX Actual Circuit</vt:lpstr>
      <vt:lpstr>Application of Multiplexer</vt:lpstr>
      <vt:lpstr>Logic function generator</vt:lpstr>
      <vt:lpstr>Logic function generator</vt:lpstr>
      <vt:lpstr>Logic function generator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Administrator</cp:lastModifiedBy>
  <cp:revision>1423</cp:revision>
  <dcterms:created xsi:type="dcterms:W3CDTF">2013-05-17T03:00:03Z</dcterms:created>
  <dcterms:modified xsi:type="dcterms:W3CDTF">2017-10-26T03:24:45Z</dcterms:modified>
</cp:coreProperties>
</file>